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37"/>
  </p:notesMasterIdLst>
  <p:sldIdLst>
    <p:sldId id="1117" r:id="rId5"/>
    <p:sldId id="1085" r:id="rId6"/>
    <p:sldId id="1118" r:id="rId7"/>
    <p:sldId id="1130" r:id="rId8"/>
    <p:sldId id="1131" r:id="rId9"/>
    <p:sldId id="1120" r:id="rId10"/>
    <p:sldId id="1146" r:id="rId11"/>
    <p:sldId id="1145" r:id="rId12"/>
    <p:sldId id="1121" r:id="rId13"/>
    <p:sldId id="1167" r:id="rId14"/>
    <p:sldId id="1180" r:id="rId15"/>
    <p:sldId id="1182" r:id="rId16"/>
    <p:sldId id="1181" r:id="rId17"/>
    <p:sldId id="1186" r:id="rId18"/>
    <p:sldId id="1187" r:id="rId19"/>
    <p:sldId id="256" r:id="rId20"/>
    <p:sldId id="257" r:id="rId21"/>
    <p:sldId id="258" r:id="rId22"/>
    <p:sldId id="259" r:id="rId23"/>
    <p:sldId id="260" r:id="rId24"/>
    <p:sldId id="261" r:id="rId25"/>
    <p:sldId id="262" r:id="rId26"/>
    <p:sldId id="1164" r:id="rId27"/>
    <p:sldId id="1176" r:id="rId28"/>
    <p:sldId id="1178" r:id="rId29"/>
    <p:sldId id="1175" r:id="rId30"/>
    <p:sldId id="1183" r:id="rId31"/>
    <p:sldId id="1184" r:id="rId32"/>
    <p:sldId id="1147" r:id="rId33"/>
    <p:sldId id="1185" r:id="rId34"/>
    <p:sldId id="1151" r:id="rId35"/>
    <p:sldId id="11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0000"/>
    <a:srgbClr val="5EE6EA"/>
    <a:srgbClr val="FFBAF3"/>
    <a:srgbClr val="8B0806"/>
    <a:srgbClr val="B12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94626"/>
  </p:normalViewPr>
  <p:slideViewPr>
    <p:cSldViewPr snapToGrid="0">
      <p:cViewPr varScale="1">
        <p:scale>
          <a:sx n="97" d="100"/>
          <a:sy n="97" d="100"/>
        </p:scale>
        <p:origin x="8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7851-DDA6-8943-98D0-809D309354F0}"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A7A91-B3CF-E743-81DF-19459B11C644}" type="slidenum">
              <a:rPr lang="en-US" smtClean="0"/>
              <a:t>‹#›</a:t>
            </a:fld>
            <a:endParaRPr lang="en-US"/>
          </a:p>
        </p:txBody>
      </p:sp>
    </p:spTree>
    <p:extLst>
      <p:ext uri="{BB962C8B-B14F-4D97-AF65-F5344CB8AC3E}">
        <p14:creationId xmlns:p14="http://schemas.microsoft.com/office/powerpoint/2010/main" val="297683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ED9C-462E-9649-BE00-ABF67EBAC36B}"/>
              </a:ext>
            </a:extLst>
          </p:cNvPr>
          <p:cNvSpPr>
            <a:spLocks noGrp="1"/>
          </p:cNvSpPr>
          <p:nvPr>
            <p:ph type="ctrTitle"/>
          </p:nvPr>
        </p:nvSpPr>
        <p:spPr>
          <a:xfrm>
            <a:off x="1524000" y="1122363"/>
            <a:ext cx="9144000" cy="2387600"/>
          </a:xfrm>
        </p:spPr>
        <p:txBody>
          <a:bodyPr anchor="b">
            <a:normAutofit/>
          </a:bodyPr>
          <a:lstStyle>
            <a:lvl1pPr algn="ctr">
              <a:defRPr sz="6000"/>
            </a:lvl1pPr>
          </a:lstStyle>
          <a:p>
            <a:r>
              <a:rPr lang="en-CA"/>
              <a:t>Click to edit Master title style</a:t>
            </a:r>
            <a:endParaRPr lang="en-US"/>
          </a:p>
        </p:txBody>
      </p:sp>
      <p:sp>
        <p:nvSpPr>
          <p:cNvPr id="3" name="Subtitle 2">
            <a:extLst>
              <a:ext uri="{FF2B5EF4-FFF2-40B4-BE49-F238E27FC236}">
                <a16:creationId xmlns:a16="http://schemas.microsoft.com/office/drawing/2014/main" id="{5095E212-6686-3945-871B-46ACCB9F677C}"/>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CA"/>
              <a:t>Click to edit Master subtitle style</a:t>
            </a:r>
            <a:endParaRPr lang="en-US"/>
          </a:p>
        </p:txBody>
      </p:sp>
      <p:sp>
        <p:nvSpPr>
          <p:cNvPr id="4" name="Date Placeholder 3">
            <a:extLst>
              <a:ext uri="{FF2B5EF4-FFF2-40B4-BE49-F238E27FC236}">
                <a16:creationId xmlns:a16="http://schemas.microsoft.com/office/drawing/2014/main" id="{95AC6241-977D-E04B-B26C-3E8F93E9DE0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6FCA4C2D-AEBC-844F-9993-EB01D6CBA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D536A-60F0-914C-964E-B86266B7315A}"/>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CC100E72-778E-8E49-9EC0-1A9FDADC9F1D}"/>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8" name="Picture 7">
            <a:extLst>
              <a:ext uri="{FF2B5EF4-FFF2-40B4-BE49-F238E27FC236}">
                <a16:creationId xmlns:a16="http://schemas.microsoft.com/office/drawing/2014/main" id="{9A8F61BB-66B2-C54C-A60E-BBA8F14F8B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6790" y="4143216"/>
            <a:ext cx="1516823" cy="2413318"/>
          </a:xfrm>
          <a:prstGeom prst="rect">
            <a:avLst/>
          </a:prstGeom>
        </p:spPr>
      </p:pic>
    </p:spTree>
    <p:extLst>
      <p:ext uri="{BB962C8B-B14F-4D97-AF65-F5344CB8AC3E}">
        <p14:creationId xmlns:p14="http://schemas.microsoft.com/office/powerpoint/2010/main" val="276951562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DFB2-FCDA-8B4A-ADDE-6E0DF455D9C7}"/>
              </a:ext>
            </a:extLst>
          </p:cNvPr>
          <p:cNvSpPr>
            <a:spLocks noGrp="1"/>
          </p:cNvSpPr>
          <p:nvPr>
            <p:ph type="title"/>
          </p:nvPr>
        </p:nvSpPr>
        <p:spPr/>
        <p:txBody>
          <a:bodyPr/>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1021FF1F-A6E0-274A-85F0-9A22525157AC}"/>
              </a:ext>
            </a:extLst>
          </p:cNvPr>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270A9375-92A0-6741-97FF-7019D208BA78}"/>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77FC6C0C-D046-6243-A8DD-4B52EAD73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575E3-E21E-3D44-858F-1A7212AA8E4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3D1E3AD8-64F9-A346-B97C-85ED613155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FE692E68-3B49-2D42-96B3-81AF6347C01E}"/>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1075780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8C94A5-DAC4-A548-A9A5-AEB67F723751}"/>
              </a:ext>
            </a:extLst>
          </p:cNvPr>
          <p:cNvSpPr>
            <a:spLocks noGrp="1"/>
          </p:cNvSpPr>
          <p:nvPr>
            <p:ph type="title" orient="vert"/>
          </p:nvPr>
        </p:nvSpPr>
        <p:spPr>
          <a:xfrm>
            <a:off x="8724901" y="365125"/>
            <a:ext cx="2628900" cy="5811838"/>
          </a:xfrm>
        </p:spPr>
        <p:txBody>
          <a:bodyPr vert="eaVert"/>
          <a:lstStyle/>
          <a:p>
            <a:r>
              <a:rPr lang="en-CA"/>
              <a:t>Click to edit Master title style</a:t>
            </a:r>
            <a:endParaRPr lang="en-US"/>
          </a:p>
        </p:txBody>
      </p:sp>
      <p:sp>
        <p:nvSpPr>
          <p:cNvPr id="3" name="Vertical Text Placeholder 2">
            <a:extLst>
              <a:ext uri="{FF2B5EF4-FFF2-40B4-BE49-F238E27FC236}">
                <a16:creationId xmlns:a16="http://schemas.microsoft.com/office/drawing/2014/main" id="{4526A306-09B8-634F-AAE6-E85768A1A8B4}"/>
              </a:ext>
            </a:extLst>
          </p:cNvPr>
          <p:cNvSpPr>
            <a:spLocks noGrp="1"/>
          </p:cNvSpPr>
          <p:nvPr>
            <p:ph type="body" orient="vert" idx="1"/>
          </p:nvPr>
        </p:nvSpPr>
        <p:spPr>
          <a:xfrm>
            <a:off x="838201" y="365125"/>
            <a:ext cx="7734300" cy="5811838"/>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5954C1F0-2690-FB4A-90BA-38F700BA35AE}"/>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0638B57C-C74A-A648-AD32-86F1D363F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6377E-3113-8546-9671-5177630A76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A4B7A773-8AE0-CC49-8D06-F85AA967E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B4907980-72A5-8F45-BA47-E650B71B83F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56844662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BEB45-8003-1244-AB23-DD9184F113AA}"/>
              </a:ext>
            </a:extLst>
          </p:cNvPr>
          <p:cNvSpPr txBox="1"/>
          <p:nvPr userDrawn="1"/>
        </p:nvSpPr>
        <p:spPr>
          <a:xfrm>
            <a:off x="4080096" y="2410692"/>
            <a:ext cx="4031809" cy="1200329"/>
          </a:xfrm>
          <a:prstGeom prst="rect">
            <a:avLst/>
          </a:prstGeom>
          <a:noFill/>
        </p:spPr>
        <p:txBody>
          <a:bodyPr wrap="none" rtlCol="0">
            <a:spAutoFit/>
          </a:bodyPr>
          <a:lstStyle/>
          <a:p>
            <a:r>
              <a:rPr lang="en-US" sz="7200"/>
              <a:t>Thank You</a:t>
            </a:r>
          </a:p>
        </p:txBody>
      </p:sp>
      <p:sp>
        <p:nvSpPr>
          <p:cNvPr id="3" name="TextBox 2">
            <a:extLst>
              <a:ext uri="{FF2B5EF4-FFF2-40B4-BE49-F238E27FC236}">
                <a16:creationId xmlns:a16="http://schemas.microsoft.com/office/drawing/2014/main" id="{873E1636-3AE3-6043-8C12-A21F26F47EC3}"/>
              </a:ext>
            </a:extLst>
          </p:cNvPr>
          <p:cNvSpPr txBox="1"/>
          <p:nvPr userDrawn="1"/>
        </p:nvSpPr>
        <p:spPr>
          <a:xfrm>
            <a:off x="3190009" y="5174675"/>
            <a:ext cx="5811983" cy="923330"/>
          </a:xfrm>
          <a:prstGeom prst="rect">
            <a:avLst/>
          </a:prstGeom>
          <a:noFill/>
        </p:spPr>
        <p:txBody>
          <a:bodyPr wrap="square" rtlCol="0">
            <a:spAutoFit/>
          </a:bodyPr>
          <a:lstStyle/>
          <a:p>
            <a:pPr algn="ctr"/>
            <a:r>
              <a:rPr lang="en-US" sz="1800"/>
              <a:t>Our Mission:  We are called to celebrate and nurture the God-given talents of each student as we serve with excellence in the light of Christ.</a:t>
            </a:r>
          </a:p>
        </p:txBody>
      </p:sp>
      <p:pic>
        <p:nvPicPr>
          <p:cNvPr id="6" name="Picture 5" descr="A close up of a sign&#10;&#10;Description automatically generated">
            <a:extLst>
              <a:ext uri="{FF2B5EF4-FFF2-40B4-BE49-F238E27FC236}">
                <a16:creationId xmlns:a16="http://schemas.microsoft.com/office/drawing/2014/main" id="{C53B5A90-5115-6147-B3B1-8E1A43236491}"/>
              </a:ext>
            </a:extLst>
          </p:cNvPr>
          <p:cNvPicPr>
            <a:picLocks noChangeAspect="1"/>
          </p:cNvPicPr>
          <p:nvPr userDrawn="1"/>
        </p:nvPicPr>
        <p:blipFill>
          <a:blip r:embed="rId2"/>
          <a:stretch>
            <a:fillRect/>
          </a:stretch>
        </p:blipFill>
        <p:spPr>
          <a:xfrm>
            <a:off x="131325" y="187200"/>
            <a:ext cx="4156953" cy="889126"/>
          </a:xfrm>
          <a:prstGeom prst="rect">
            <a:avLst/>
          </a:prstGeom>
        </p:spPr>
      </p:pic>
      <p:pic>
        <p:nvPicPr>
          <p:cNvPr id="5" name="Picture 4">
            <a:extLst>
              <a:ext uri="{FF2B5EF4-FFF2-40B4-BE49-F238E27FC236}">
                <a16:creationId xmlns:a16="http://schemas.microsoft.com/office/drawing/2014/main" id="{37E437D5-1D83-4D42-ACAD-79FA25B4C4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spTree>
    <p:extLst>
      <p:ext uri="{BB962C8B-B14F-4D97-AF65-F5344CB8AC3E}">
        <p14:creationId xmlns:p14="http://schemas.microsoft.com/office/powerpoint/2010/main" val="128692872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29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_MASTER">
    <p:bg>
      <p:bgPr>
        <a:solidFill>
          <a:srgbClr val="FFFFFF"/>
        </a:solidFill>
        <a:effectLst/>
      </p:bgPr>
    </p:bg>
    <p:spTree>
      <p:nvGrpSpPr>
        <p:cNvPr id="1" name=""/>
        <p:cNvGrpSpPr/>
        <p:nvPr/>
      </p:nvGrpSpPr>
      <p:grpSpPr>
        <a:xfrm>
          <a:off x="0" y="0"/>
          <a:ext cx="0" cy="0"/>
          <a:chOff x="0" y="0"/>
          <a:chExt cx="0" cy="0"/>
        </a:xfrm>
      </p:grpSpPr>
      <p:sp>
        <p:nvSpPr>
          <p:cNvPr id="2" name="Object1"/>
          <p:cNvSpPr/>
          <p:nvPr/>
        </p:nvSpPr>
        <p:spPr>
          <a:xfrm rot="-1200000">
            <a:off x="11582400" y="-609600"/>
            <a:ext cx="1219200" cy="3657600"/>
          </a:xfrm>
          <a:prstGeom prst="rect">
            <a:avLst/>
          </a:prstGeom>
          <a:solidFill>
            <a:srgbClr val="932685"/>
          </a:solidFill>
          <a:ln/>
        </p:spPr>
      </p:sp>
      <p:pic>
        <p:nvPicPr>
          <p:cNvPr id="3" name="Object 2" descr="https://dpe2badxax7zn.cloudfront.net/mw/5.8.0.b74/assets/discodash/teLogo.4d2fb30d.png"/>
          <p:cNvPicPr>
            <a:picLocks noChangeAspect="1"/>
          </p:cNvPicPr>
          <p:nvPr/>
        </p:nvPicPr>
        <p:blipFill>
          <a:blip r:embed="rId2"/>
          <a:srcRect r="84783"/>
          <a:stretch/>
        </p:blipFill>
        <p:spPr>
          <a:xfrm>
            <a:off x="11521440" y="146304"/>
            <a:ext cx="426720" cy="560832"/>
          </a:xfrm>
          <a:prstGeom prst="rect">
            <a:avLst/>
          </a:prstGeom>
        </p:spPr>
      </p:pic>
    </p:spTree>
    <p:extLst>
      <p:ext uri="{BB962C8B-B14F-4D97-AF65-F5344CB8AC3E}">
        <p14:creationId xmlns:p14="http://schemas.microsoft.com/office/powerpoint/2010/main" val="197302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676B-8E5C-164E-BA3B-1E8D72AF250C}"/>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8E1D6C79-7490-B04C-8963-5B5531B93D95}"/>
              </a:ext>
            </a:extLst>
          </p:cNvPr>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4510C7FD-F412-BB48-8E49-6A42F25D84B3}"/>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8EB49D2D-36FE-9D4F-8D76-9D865C4D0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6F735-03A7-8344-81B0-75C412521BE4}"/>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04EC4AC8-DB98-C74A-9B51-7360F668A4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F2EA28C-3E23-6C44-AFAE-C3EA5B8C747A}"/>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41814514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DB7B-E584-194A-A99D-16D2884C4E51}"/>
              </a:ext>
            </a:extLst>
          </p:cNvPr>
          <p:cNvSpPr>
            <a:spLocks noGrp="1"/>
          </p:cNvSpPr>
          <p:nvPr>
            <p:ph type="title"/>
          </p:nvPr>
        </p:nvSpPr>
        <p:spPr>
          <a:xfrm>
            <a:off x="831851" y="1709740"/>
            <a:ext cx="10515600" cy="2852737"/>
          </a:xfrm>
        </p:spPr>
        <p:txBody>
          <a:bodyPr anchor="b"/>
          <a:lstStyle>
            <a:lvl1pPr>
              <a:defRPr sz="6000"/>
            </a:lvl1pPr>
          </a:lstStyle>
          <a:p>
            <a:r>
              <a:rPr lang="en-CA"/>
              <a:t>Click to edit Master title style</a:t>
            </a:r>
            <a:endParaRPr lang="en-US"/>
          </a:p>
        </p:txBody>
      </p:sp>
      <p:sp>
        <p:nvSpPr>
          <p:cNvPr id="3" name="Text Placeholder 2">
            <a:extLst>
              <a:ext uri="{FF2B5EF4-FFF2-40B4-BE49-F238E27FC236}">
                <a16:creationId xmlns:a16="http://schemas.microsoft.com/office/drawing/2014/main" id="{AF5F9372-9B01-134E-BD70-9A3E8387A2C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CA"/>
              <a:t>Click to edit Master text styles</a:t>
            </a:r>
          </a:p>
        </p:txBody>
      </p:sp>
      <p:sp>
        <p:nvSpPr>
          <p:cNvPr id="4" name="Date Placeholder 3">
            <a:extLst>
              <a:ext uri="{FF2B5EF4-FFF2-40B4-BE49-F238E27FC236}">
                <a16:creationId xmlns:a16="http://schemas.microsoft.com/office/drawing/2014/main" id="{C477A7BB-7394-624D-A6B5-FC02EE335782}"/>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5" name="Footer Placeholder 4">
            <a:extLst>
              <a:ext uri="{FF2B5EF4-FFF2-40B4-BE49-F238E27FC236}">
                <a16:creationId xmlns:a16="http://schemas.microsoft.com/office/drawing/2014/main" id="{F1EC8ABD-BF97-F84D-9878-1E278611F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2757D-BB31-9147-A948-01FC2D3E7506}"/>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8" name="Picture 7">
            <a:extLst>
              <a:ext uri="{FF2B5EF4-FFF2-40B4-BE49-F238E27FC236}">
                <a16:creationId xmlns:a16="http://schemas.microsoft.com/office/drawing/2014/main" id="{DF48EEA6-1A23-814F-8B28-8A565B19DB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0" name="Picture 9">
            <a:extLst>
              <a:ext uri="{FF2B5EF4-FFF2-40B4-BE49-F238E27FC236}">
                <a16:creationId xmlns:a16="http://schemas.microsoft.com/office/drawing/2014/main" id="{CDC09043-5422-EE4B-92B8-BF194B6E5E05}"/>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2034542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CE1D-F5BE-F04E-B2FA-2911EBAC40B5}"/>
              </a:ext>
            </a:extLst>
          </p:cNvPr>
          <p:cNvSpPr>
            <a:spLocks noGrp="1"/>
          </p:cNvSpPr>
          <p:nvPr>
            <p:ph type="title"/>
          </p:nvPr>
        </p:nvSpPr>
        <p:spPr/>
        <p:txBody>
          <a:bodyPr/>
          <a:lstStyle/>
          <a:p>
            <a:r>
              <a:rPr lang="en-CA"/>
              <a:t>Click to edit Master title style</a:t>
            </a:r>
            <a:endParaRPr lang="en-US"/>
          </a:p>
        </p:txBody>
      </p:sp>
      <p:sp>
        <p:nvSpPr>
          <p:cNvPr id="3" name="Content Placeholder 2">
            <a:extLst>
              <a:ext uri="{FF2B5EF4-FFF2-40B4-BE49-F238E27FC236}">
                <a16:creationId xmlns:a16="http://schemas.microsoft.com/office/drawing/2014/main" id="{ACBDEDAB-1788-494D-B6AC-C8A157B267A8}"/>
              </a:ext>
            </a:extLst>
          </p:cNvPr>
          <p:cNvSpPr>
            <a:spLocks noGrp="1"/>
          </p:cNvSpPr>
          <p:nvPr>
            <p:ph sz="half" idx="1"/>
          </p:nvPr>
        </p:nvSpPr>
        <p:spPr>
          <a:xfrm>
            <a:off x="838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a:extLst>
              <a:ext uri="{FF2B5EF4-FFF2-40B4-BE49-F238E27FC236}">
                <a16:creationId xmlns:a16="http://schemas.microsoft.com/office/drawing/2014/main" id="{5963F89A-FF6A-2E45-A2F0-1E45EA9885F3}"/>
              </a:ext>
            </a:extLst>
          </p:cNvPr>
          <p:cNvSpPr>
            <a:spLocks noGrp="1"/>
          </p:cNvSpPr>
          <p:nvPr>
            <p:ph sz="half" idx="2"/>
          </p:nvPr>
        </p:nvSpPr>
        <p:spPr>
          <a:xfrm>
            <a:off x="6172200" y="1825625"/>
            <a:ext cx="5181600" cy="435133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a:extLst>
              <a:ext uri="{FF2B5EF4-FFF2-40B4-BE49-F238E27FC236}">
                <a16:creationId xmlns:a16="http://schemas.microsoft.com/office/drawing/2014/main" id="{365E52CE-A4F6-7E46-8297-3A09F610B92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FA1E4733-8A58-F748-921E-CC3CCA0A50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C455BB-C84C-D346-9D04-D66E96BFBE9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4DD14A8B-5DE1-E042-B5EE-2FC035EA30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B0811BBB-5A8B-7443-85F5-428F04E72F0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7310852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F759D-ACB8-6743-871D-4C2946B23D18}"/>
              </a:ext>
            </a:extLst>
          </p:cNvPr>
          <p:cNvSpPr>
            <a:spLocks noGrp="1"/>
          </p:cNvSpPr>
          <p:nvPr>
            <p:ph type="title"/>
          </p:nvPr>
        </p:nvSpPr>
        <p:spPr>
          <a:xfrm>
            <a:off x="839788" y="365127"/>
            <a:ext cx="10515600" cy="1325563"/>
          </a:xfrm>
        </p:spPr>
        <p:txBody>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7BBD7C6-53F2-404B-8DBC-83647706F1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4" name="Content Placeholder 3">
            <a:extLst>
              <a:ext uri="{FF2B5EF4-FFF2-40B4-BE49-F238E27FC236}">
                <a16:creationId xmlns:a16="http://schemas.microsoft.com/office/drawing/2014/main" id="{B43AD6E8-239F-174B-87D9-F65C8EB1555F}"/>
              </a:ext>
            </a:extLst>
          </p:cNvPr>
          <p:cNvSpPr>
            <a:spLocks noGrp="1"/>
          </p:cNvSpPr>
          <p:nvPr>
            <p:ph sz="half" idx="2"/>
          </p:nvPr>
        </p:nvSpPr>
        <p:spPr>
          <a:xfrm>
            <a:off x="839789" y="2505075"/>
            <a:ext cx="5157787"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a:extLst>
              <a:ext uri="{FF2B5EF4-FFF2-40B4-BE49-F238E27FC236}">
                <a16:creationId xmlns:a16="http://schemas.microsoft.com/office/drawing/2014/main" id="{1BF52FE6-3B9A-9A43-BE57-C62B9E4F018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a:t>Click to edit Master text styles</a:t>
            </a:r>
          </a:p>
        </p:txBody>
      </p:sp>
      <p:sp>
        <p:nvSpPr>
          <p:cNvPr id="6" name="Content Placeholder 5">
            <a:extLst>
              <a:ext uri="{FF2B5EF4-FFF2-40B4-BE49-F238E27FC236}">
                <a16:creationId xmlns:a16="http://schemas.microsoft.com/office/drawing/2014/main" id="{5A307699-F520-1D4E-A2B2-C48D6A9B08D6}"/>
              </a:ext>
            </a:extLst>
          </p:cNvPr>
          <p:cNvSpPr>
            <a:spLocks noGrp="1"/>
          </p:cNvSpPr>
          <p:nvPr>
            <p:ph sz="quarter" idx="4"/>
          </p:nvPr>
        </p:nvSpPr>
        <p:spPr>
          <a:xfrm>
            <a:off x="6172201" y="2505075"/>
            <a:ext cx="5183188" cy="36845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a:extLst>
              <a:ext uri="{FF2B5EF4-FFF2-40B4-BE49-F238E27FC236}">
                <a16:creationId xmlns:a16="http://schemas.microsoft.com/office/drawing/2014/main" id="{08F0F5EB-7AA1-E942-8EEC-BCC4F73C2035}"/>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8" name="Footer Placeholder 7">
            <a:extLst>
              <a:ext uri="{FF2B5EF4-FFF2-40B4-BE49-F238E27FC236}">
                <a16:creationId xmlns:a16="http://schemas.microsoft.com/office/drawing/2014/main" id="{5B3E7533-B9E4-BA47-84AE-78256883C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E6B109-58BD-CA45-921F-9AE52C092389}"/>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11" name="Picture 10">
            <a:extLst>
              <a:ext uri="{FF2B5EF4-FFF2-40B4-BE49-F238E27FC236}">
                <a16:creationId xmlns:a16="http://schemas.microsoft.com/office/drawing/2014/main" id="{72743AAF-8D84-E04E-91C8-CAFF519FE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3" name="Picture 12">
            <a:extLst>
              <a:ext uri="{FF2B5EF4-FFF2-40B4-BE49-F238E27FC236}">
                <a16:creationId xmlns:a16="http://schemas.microsoft.com/office/drawing/2014/main" id="{1B31599D-CE47-1941-8EA6-13F4023BE9C0}"/>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95144725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91495-CC5E-444F-A4EA-1541B97985A3}"/>
              </a:ext>
            </a:extLst>
          </p:cNvPr>
          <p:cNvSpPr>
            <a:spLocks noGrp="1"/>
          </p:cNvSpPr>
          <p:nvPr>
            <p:ph type="title"/>
          </p:nvPr>
        </p:nvSpPr>
        <p:spPr/>
        <p:txBody>
          <a:bodyPr/>
          <a:lstStyle/>
          <a:p>
            <a:r>
              <a:rPr lang="en-CA"/>
              <a:t>Click to edit Master title style</a:t>
            </a:r>
            <a:endParaRPr lang="en-US"/>
          </a:p>
        </p:txBody>
      </p:sp>
      <p:sp>
        <p:nvSpPr>
          <p:cNvPr id="3" name="Date Placeholder 2">
            <a:extLst>
              <a:ext uri="{FF2B5EF4-FFF2-40B4-BE49-F238E27FC236}">
                <a16:creationId xmlns:a16="http://schemas.microsoft.com/office/drawing/2014/main" id="{7A1E00C2-3E2E-024E-9144-3423C2AD3CBD}"/>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4" name="Footer Placeholder 3">
            <a:extLst>
              <a:ext uri="{FF2B5EF4-FFF2-40B4-BE49-F238E27FC236}">
                <a16:creationId xmlns:a16="http://schemas.microsoft.com/office/drawing/2014/main" id="{1B5FF338-3CC3-4A49-98DA-BD49E89D7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E0619-F5C9-4D4D-B1F9-5F7A16C9CFF8}"/>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a:extLst>
              <a:ext uri="{FF2B5EF4-FFF2-40B4-BE49-F238E27FC236}">
                <a16:creationId xmlns:a16="http://schemas.microsoft.com/office/drawing/2014/main" id="{87859059-E3AA-0D48-BB26-A890921E5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9" name="Picture 8">
            <a:extLst>
              <a:ext uri="{FF2B5EF4-FFF2-40B4-BE49-F238E27FC236}">
                <a16:creationId xmlns:a16="http://schemas.microsoft.com/office/drawing/2014/main" id="{729BBA98-232C-B641-BEA9-BBA442D5DA8F}"/>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36390237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8B3EE2-D10A-1A4B-992F-2C272006E3C1}"/>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3" name="Footer Placeholder 2">
            <a:extLst>
              <a:ext uri="{FF2B5EF4-FFF2-40B4-BE49-F238E27FC236}">
                <a16:creationId xmlns:a16="http://schemas.microsoft.com/office/drawing/2014/main" id="{EA9F6D76-09C7-1440-9DE8-CB18CD8994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00F4D-80E5-AE46-BE6F-00F2701D6581}"/>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6" name="Picture 5">
            <a:extLst>
              <a:ext uri="{FF2B5EF4-FFF2-40B4-BE49-F238E27FC236}">
                <a16:creationId xmlns:a16="http://schemas.microsoft.com/office/drawing/2014/main" id="{996E18BB-AAAD-804E-A077-59977BF459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8" name="Picture 7">
            <a:extLst>
              <a:ext uri="{FF2B5EF4-FFF2-40B4-BE49-F238E27FC236}">
                <a16:creationId xmlns:a16="http://schemas.microsoft.com/office/drawing/2014/main" id="{4452D364-A7A3-D94B-8704-742E4632C234}"/>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25555762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1A6-AD5C-F248-9240-DD9820D36D5F}"/>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Content Placeholder 2">
            <a:extLst>
              <a:ext uri="{FF2B5EF4-FFF2-40B4-BE49-F238E27FC236}">
                <a16:creationId xmlns:a16="http://schemas.microsoft.com/office/drawing/2014/main" id="{BB57EF36-5629-7840-83EC-21DEE1853875}"/>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a:extLst>
              <a:ext uri="{FF2B5EF4-FFF2-40B4-BE49-F238E27FC236}">
                <a16:creationId xmlns:a16="http://schemas.microsoft.com/office/drawing/2014/main" id="{83B55D42-EED5-6B4E-A3EE-D86D86FED2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4DB3307B-925E-1441-A304-791AD4313627}"/>
              </a:ext>
            </a:extLst>
          </p:cNvPr>
          <p:cNvSpPr>
            <a:spLocks noGrp="1"/>
          </p:cNvSpPr>
          <p:nvPr>
            <p:ph type="dt" sz="half" idx="10"/>
          </p:nvPr>
        </p:nvSpPr>
        <p:spPr/>
        <p:txBody>
          <a:bodyPr/>
          <a:lstStyle/>
          <a:p>
            <a:fld id="{48A87A34-81AB-432B-8DAE-1953F412C126}" type="datetimeFigureOut">
              <a:rPr lang="en-US" smtClean="0"/>
              <a:t>9/13/2022</a:t>
            </a:fld>
            <a:endParaRPr lang="en-US"/>
          </a:p>
        </p:txBody>
      </p:sp>
      <p:sp>
        <p:nvSpPr>
          <p:cNvPr id="6" name="Footer Placeholder 5">
            <a:extLst>
              <a:ext uri="{FF2B5EF4-FFF2-40B4-BE49-F238E27FC236}">
                <a16:creationId xmlns:a16="http://schemas.microsoft.com/office/drawing/2014/main" id="{A44CA68A-4467-E440-820B-BA11B7FC2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09913-9664-B04F-B7E7-B0CFD0ED9C52}"/>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3A9E9B2E-4747-BA4B-BF96-C2F06CAB89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EABE44D2-3CD5-3B4B-885C-7AF6E4D7A6AD}"/>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45811361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6D0-EA67-6740-AE42-8CB60DBDD007}"/>
              </a:ext>
            </a:extLst>
          </p:cNvPr>
          <p:cNvSpPr>
            <a:spLocks noGrp="1"/>
          </p:cNvSpPr>
          <p:nvPr>
            <p:ph type="title"/>
          </p:nvPr>
        </p:nvSpPr>
        <p:spPr>
          <a:xfrm>
            <a:off x="839788" y="457200"/>
            <a:ext cx="3932237" cy="1600200"/>
          </a:xfrm>
        </p:spPr>
        <p:txBody>
          <a:bodyPr anchor="b"/>
          <a:lstStyle>
            <a:lvl1pPr>
              <a:defRPr sz="3200"/>
            </a:lvl1pPr>
          </a:lstStyle>
          <a:p>
            <a:r>
              <a:rPr lang="en-CA"/>
              <a:t>Click to edit Master title style</a:t>
            </a:r>
            <a:endParaRPr lang="en-US"/>
          </a:p>
        </p:txBody>
      </p:sp>
      <p:sp>
        <p:nvSpPr>
          <p:cNvPr id="3" name="Picture Placeholder 2">
            <a:extLst>
              <a:ext uri="{FF2B5EF4-FFF2-40B4-BE49-F238E27FC236}">
                <a16:creationId xmlns:a16="http://schemas.microsoft.com/office/drawing/2014/main" id="{8A91CCA6-1803-234B-8666-C11C5BFDDB6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CA"/>
              <a:t>Drag picture to placeholder or click icon to add</a:t>
            </a:r>
            <a:endParaRPr lang="en-US"/>
          </a:p>
        </p:txBody>
      </p:sp>
      <p:sp>
        <p:nvSpPr>
          <p:cNvPr id="4" name="Text Placeholder 3">
            <a:extLst>
              <a:ext uri="{FF2B5EF4-FFF2-40B4-BE49-F238E27FC236}">
                <a16:creationId xmlns:a16="http://schemas.microsoft.com/office/drawing/2014/main" id="{B9F59967-9105-5C48-96FD-D07BF238FCBC}"/>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CA"/>
              <a:t>Click to edit Master text styles</a:t>
            </a:r>
          </a:p>
        </p:txBody>
      </p:sp>
      <p:sp>
        <p:nvSpPr>
          <p:cNvPr id="5" name="Date Placeholder 4">
            <a:extLst>
              <a:ext uri="{FF2B5EF4-FFF2-40B4-BE49-F238E27FC236}">
                <a16:creationId xmlns:a16="http://schemas.microsoft.com/office/drawing/2014/main" id="{0809DA99-F703-F241-AEF1-CEF1B958F475}"/>
              </a:ext>
            </a:extLst>
          </p:cNvPr>
          <p:cNvSpPr>
            <a:spLocks noGrp="1"/>
          </p:cNvSpPr>
          <p:nvPr>
            <p:ph type="dt" sz="half" idx="10"/>
          </p:nvPr>
        </p:nvSpPr>
        <p:spPr/>
        <p:txBody>
          <a:bodyPr/>
          <a:lstStyle/>
          <a:p>
            <a:fld id="{48A87A34-81AB-432B-8DAE-1953F412C126}" type="datetimeFigureOut">
              <a:rPr lang="en-US" smtClean="0"/>
              <a:pPr/>
              <a:t>9/13/2022</a:t>
            </a:fld>
            <a:endParaRPr lang="en-US"/>
          </a:p>
        </p:txBody>
      </p:sp>
      <p:sp>
        <p:nvSpPr>
          <p:cNvPr id="6" name="Footer Placeholder 5">
            <a:extLst>
              <a:ext uri="{FF2B5EF4-FFF2-40B4-BE49-F238E27FC236}">
                <a16:creationId xmlns:a16="http://schemas.microsoft.com/office/drawing/2014/main" id="{04359EEA-59DB-E24D-8A82-520ED957C1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37BEE0-9B17-B74A-A94D-1D728C56D1A7}"/>
              </a:ext>
            </a:extLst>
          </p:cNvPr>
          <p:cNvSpPr>
            <a:spLocks noGrp="1"/>
          </p:cNvSpPr>
          <p:nvPr>
            <p:ph type="sldNum" sz="quarter" idx="12"/>
          </p:nvPr>
        </p:nvSpPr>
        <p:spPr/>
        <p:txBody>
          <a:bodyPr/>
          <a:lstStyle/>
          <a:p>
            <a:fld id="{6D22F896-40B5-4ADD-8801-0D06FADFA095}" type="slidenum">
              <a:rPr lang="en-US" smtClean="0"/>
              <a:t>‹#›</a:t>
            </a:fld>
            <a:endParaRPr lang="en-US"/>
          </a:p>
        </p:txBody>
      </p:sp>
      <p:pic>
        <p:nvPicPr>
          <p:cNvPr id="9" name="Picture 8">
            <a:extLst>
              <a:ext uri="{FF2B5EF4-FFF2-40B4-BE49-F238E27FC236}">
                <a16:creationId xmlns:a16="http://schemas.microsoft.com/office/drawing/2014/main" id="{CC80F235-BE9D-0F47-805E-27D7C008EC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9070" y="4820729"/>
            <a:ext cx="1129463" cy="1797015"/>
          </a:xfrm>
          <a:prstGeom prst="rect">
            <a:avLst/>
          </a:prstGeom>
        </p:spPr>
      </p:pic>
      <p:pic>
        <p:nvPicPr>
          <p:cNvPr id="11" name="Picture 10">
            <a:extLst>
              <a:ext uri="{FF2B5EF4-FFF2-40B4-BE49-F238E27FC236}">
                <a16:creationId xmlns:a16="http://schemas.microsoft.com/office/drawing/2014/main" id="{5BF93F53-64BE-324C-9781-2A64F72EFF09}"/>
              </a:ext>
            </a:extLst>
          </p:cNvPr>
          <p:cNvPicPr>
            <a:picLocks noChangeAspect="1"/>
          </p:cNvPicPr>
          <p:nvPr userDrawn="1"/>
        </p:nvPicPr>
        <p:blipFill>
          <a:blip r:embed="rId3"/>
          <a:stretch>
            <a:fillRect/>
          </a:stretch>
        </p:blipFill>
        <p:spPr>
          <a:xfrm>
            <a:off x="89401" y="136525"/>
            <a:ext cx="756444" cy="756444"/>
          </a:xfrm>
          <a:prstGeom prst="rect">
            <a:avLst/>
          </a:prstGeom>
        </p:spPr>
      </p:pic>
    </p:spTree>
    <p:extLst>
      <p:ext uri="{BB962C8B-B14F-4D97-AF65-F5344CB8AC3E}">
        <p14:creationId xmlns:p14="http://schemas.microsoft.com/office/powerpoint/2010/main" val="12976597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7FA4B-84F9-EE4D-B2B0-693FAD0BF30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a:extLst>
              <a:ext uri="{FF2B5EF4-FFF2-40B4-BE49-F238E27FC236}">
                <a16:creationId xmlns:a16="http://schemas.microsoft.com/office/drawing/2014/main" id="{ACB34B71-B383-F641-8D81-2E98EA0D36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BC446D80-139E-F749-B49E-7789C204E15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9/13/2022</a:t>
            </a:fld>
            <a:endParaRPr lang="en-US"/>
          </a:p>
        </p:txBody>
      </p:sp>
      <p:sp>
        <p:nvSpPr>
          <p:cNvPr id="5" name="Footer Placeholder 4">
            <a:extLst>
              <a:ext uri="{FF2B5EF4-FFF2-40B4-BE49-F238E27FC236}">
                <a16:creationId xmlns:a16="http://schemas.microsoft.com/office/drawing/2014/main" id="{07FE0982-9F0A-0649-8C36-4B838AB0C9B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A0DA03-E29C-9046-94ED-5DA6AEF7A9E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412568204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60" r:id="rId12"/>
    <p:sldLayoutId id="2147483685" r:id="rId13"/>
    <p:sldLayoutId id="2147483686" r:id="rId14"/>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cdsb.ca/en/our-board/mysp-thoughtexchange.asp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athleadership.org/1683-2/" TargetMode="External"/><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42D3-3569-0647-BFEF-40B8C5F15125}"/>
              </a:ext>
            </a:extLst>
          </p:cNvPr>
          <p:cNvSpPr>
            <a:spLocks noGrp="1"/>
          </p:cNvSpPr>
          <p:nvPr>
            <p:ph type="ctrTitle"/>
          </p:nvPr>
        </p:nvSpPr>
        <p:spPr>
          <a:xfrm>
            <a:off x="762000" y="1214438"/>
            <a:ext cx="11247120" cy="2387600"/>
          </a:xfrm>
        </p:spPr>
        <p:txBody>
          <a:bodyPr/>
          <a:lstStyle/>
          <a:p>
            <a:pPr algn="l"/>
            <a:r>
              <a:rPr lang="en-US">
                <a:latin typeface="Arial"/>
                <a:cs typeface="Arial"/>
              </a:rPr>
              <a:t>Multi-Year Strategic Planning</a:t>
            </a:r>
          </a:p>
        </p:txBody>
      </p:sp>
      <p:sp>
        <p:nvSpPr>
          <p:cNvPr id="3" name="Subtitle 2">
            <a:extLst>
              <a:ext uri="{FF2B5EF4-FFF2-40B4-BE49-F238E27FC236}">
                <a16:creationId xmlns:a16="http://schemas.microsoft.com/office/drawing/2014/main" id="{8B147EFF-9285-0E48-8647-3272490CD19B}"/>
              </a:ext>
            </a:extLst>
          </p:cNvPr>
          <p:cNvSpPr>
            <a:spLocks noGrp="1"/>
          </p:cNvSpPr>
          <p:nvPr>
            <p:ph type="subTitle" idx="1"/>
          </p:nvPr>
        </p:nvSpPr>
        <p:spPr>
          <a:xfrm>
            <a:off x="762000" y="3688535"/>
            <a:ext cx="9144000" cy="1655762"/>
          </a:xfrm>
        </p:spPr>
        <p:txBody>
          <a:bodyPr vert="horz" lIns="91440" tIns="45720" rIns="91440" bIns="45720" rtlCol="0" anchor="t">
            <a:normAutofit/>
          </a:bodyPr>
          <a:lstStyle/>
          <a:p>
            <a:pPr algn="l"/>
            <a:r>
              <a:rPr lang="en-US" dirty="0">
                <a:latin typeface="Arial"/>
                <a:cs typeface="Arial"/>
              </a:rPr>
              <a:t>MYSP Committee Meeting #3 </a:t>
            </a:r>
          </a:p>
          <a:p>
            <a:pPr algn="l"/>
            <a:r>
              <a:rPr lang="en-US" dirty="0">
                <a:latin typeface="Arial"/>
                <a:cs typeface="Arial"/>
              </a:rPr>
              <a:t>Monday May 16, 2022</a:t>
            </a:r>
          </a:p>
        </p:txBody>
      </p:sp>
    </p:spTree>
    <p:extLst>
      <p:ext uri="{BB962C8B-B14F-4D97-AF65-F5344CB8AC3E}">
        <p14:creationId xmlns:p14="http://schemas.microsoft.com/office/powerpoint/2010/main" val="144247818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E865B-D2EA-40F3-AA11-F631843A629E}"/>
              </a:ext>
            </a:extLst>
          </p:cNvPr>
          <p:cNvSpPr>
            <a:spLocks noGrp="1"/>
          </p:cNvSpPr>
          <p:nvPr>
            <p:ph type="title"/>
          </p:nvPr>
        </p:nvSpPr>
        <p:spPr>
          <a:xfrm>
            <a:off x="1693037" y="1353124"/>
            <a:ext cx="8805925" cy="2852737"/>
          </a:xfrm>
        </p:spPr>
        <p:txBody>
          <a:bodyPr/>
          <a:lstStyle/>
          <a:p>
            <a:r>
              <a:rPr lang="en-CA" dirty="0"/>
              <a:t>What have we done since the last meeting?</a:t>
            </a:r>
          </a:p>
        </p:txBody>
      </p:sp>
    </p:spTree>
    <p:extLst>
      <p:ext uri="{BB962C8B-B14F-4D97-AF65-F5344CB8AC3E}">
        <p14:creationId xmlns:p14="http://schemas.microsoft.com/office/powerpoint/2010/main" val="30957696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94C9F-9A68-FA78-FD0B-E088B8F84201}"/>
              </a:ext>
            </a:extLst>
          </p:cNvPr>
          <p:cNvSpPr>
            <a:spLocks noGrp="1"/>
          </p:cNvSpPr>
          <p:nvPr>
            <p:ph type="title"/>
          </p:nvPr>
        </p:nvSpPr>
        <p:spPr/>
        <p:txBody>
          <a:bodyPr/>
          <a:lstStyle/>
          <a:p>
            <a:r>
              <a:rPr lang="en-CA" dirty="0"/>
              <a:t>Public and Staff Consultations </a:t>
            </a:r>
          </a:p>
        </p:txBody>
      </p:sp>
      <p:sp>
        <p:nvSpPr>
          <p:cNvPr id="5" name="Content Placeholder 4">
            <a:extLst>
              <a:ext uri="{FF2B5EF4-FFF2-40B4-BE49-F238E27FC236}">
                <a16:creationId xmlns:a16="http://schemas.microsoft.com/office/drawing/2014/main" id="{EC75805D-E7E9-1058-6D60-903D07BA58F3}"/>
              </a:ext>
            </a:extLst>
          </p:cNvPr>
          <p:cNvSpPr>
            <a:spLocks noGrp="1"/>
          </p:cNvSpPr>
          <p:nvPr>
            <p:ph idx="1"/>
          </p:nvPr>
        </p:nvSpPr>
        <p:spPr/>
        <p:txBody>
          <a:bodyPr>
            <a:normAutofit/>
          </a:bodyPr>
          <a:lstStyle/>
          <a:p>
            <a:pPr marL="0" indent="0">
              <a:buNone/>
            </a:pPr>
            <a:r>
              <a:rPr lang="en-US" dirty="0"/>
              <a:t>Student Focus Sessions held by school </a:t>
            </a:r>
          </a:p>
          <a:p>
            <a:r>
              <a:rPr lang="en-US" dirty="0"/>
              <a:t>May 4 – Father Leo J. Austin CSS</a:t>
            </a:r>
          </a:p>
          <a:p>
            <a:r>
              <a:rPr lang="en-US" dirty="0"/>
              <a:t>May 5 – All Saints CSS</a:t>
            </a:r>
          </a:p>
          <a:p>
            <a:r>
              <a:rPr lang="en-US" dirty="0"/>
              <a:t>May 5 – Monsignor John </a:t>
            </a:r>
            <a:r>
              <a:rPr lang="en-US" dirty="0" err="1"/>
              <a:t>Peremya</a:t>
            </a:r>
            <a:r>
              <a:rPr lang="en-US" dirty="0"/>
              <a:t> CSS</a:t>
            </a:r>
          </a:p>
          <a:p>
            <a:r>
              <a:rPr lang="en-US" dirty="0"/>
              <a:t>May 6 – Notre Dame CSS</a:t>
            </a:r>
          </a:p>
          <a:p>
            <a:r>
              <a:rPr lang="en-US" dirty="0"/>
              <a:t>May 6 – Archbishop Dennis O’Connor CHS </a:t>
            </a:r>
          </a:p>
          <a:p>
            <a:r>
              <a:rPr lang="en-US" dirty="0"/>
              <a:t>May 6 – St. Mary CSS</a:t>
            </a:r>
          </a:p>
          <a:p>
            <a:r>
              <a:rPr lang="en-US" dirty="0"/>
              <a:t>May 13 – Monsignor Paul Dwyer CHS </a:t>
            </a:r>
            <a:endParaRPr lang="en-CA" dirty="0"/>
          </a:p>
        </p:txBody>
      </p:sp>
    </p:spTree>
    <p:extLst>
      <p:ext uri="{BB962C8B-B14F-4D97-AF65-F5344CB8AC3E}">
        <p14:creationId xmlns:p14="http://schemas.microsoft.com/office/powerpoint/2010/main" val="20602520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94C9F-9A68-FA78-FD0B-E088B8F84201}"/>
              </a:ext>
            </a:extLst>
          </p:cNvPr>
          <p:cNvSpPr>
            <a:spLocks noGrp="1"/>
          </p:cNvSpPr>
          <p:nvPr>
            <p:ph type="title"/>
          </p:nvPr>
        </p:nvSpPr>
        <p:spPr/>
        <p:txBody>
          <a:bodyPr/>
          <a:lstStyle/>
          <a:p>
            <a:r>
              <a:rPr lang="en-CA" dirty="0"/>
              <a:t>Public and Staff Consultations </a:t>
            </a:r>
          </a:p>
        </p:txBody>
      </p:sp>
      <p:sp>
        <p:nvSpPr>
          <p:cNvPr id="5" name="Content Placeholder 4">
            <a:extLst>
              <a:ext uri="{FF2B5EF4-FFF2-40B4-BE49-F238E27FC236}">
                <a16:creationId xmlns:a16="http://schemas.microsoft.com/office/drawing/2014/main" id="{EC75805D-E7E9-1058-6D60-903D07BA58F3}"/>
              </a:ext>
            </a:extLst>
          </p:cNvPr>
          <p:cNvSpPr>
            <a:spLocks noGrp="1"/>
          </p:cNvSpPr>
          <p:nvPr>
            <p:ph idx="1"/>
          </p:nvPr>
        </p:nvSpPr>
        <p:spPr/>
        <p:txBody>
          <a:bodyPr vert="horz" lIns="91440" tIns="45720" rIns="91440" bIns="45720" rtlCol="0" anchor="t">
            <a:normAutofit/>
          </a:bodyPr>
          <a:lstStyle/>
          <a:p>
            <a:pPr marL="227965" indent="-227965"/>
            <a:r>
              <a:rPr lang="en-US" dirty="0"/>
              <a:t>May 3 – Special Education Advisory Committee (SEAC)  </a:t>
            </a:r>
            <a:endParaRPr lang="en-US"/>
          </a:p>
          <a:p>
            <a:pPr marL="227965" indent="-227965"/>
            <a:r>
              <a:rPr lang="en-US" dirty="0"/>
              <a:t>May 4 - Community Virtual Session (and recording) </a:t>
            </a:r>
          </a:p>
          <a:p>
            <a:pPr marL="227965" indent="-227965"/>
            <a:r>
              <a:rPr lang="en-US" dirty="0"/>
              <a:t>May 11 - Staff Virtual Session </a:t>
            </a:r>
          </a:p>
          <a:p>
            <a:pPr marL="227965" indent="-227965"/>
            <a:r>
              <a:rPr lang="en-US" dirty="0"/>
              <a:t>May 12 – Durham Catholic Parent Involvement Committee (DCPIC) </a:t>
            </a:r>
          </a:p>
          <a:p>
            <a:pPr marL="227965" indent="-227965"/>
            <a:r>
              <a:rPr lang="en-US" dirty="0"/>
              <a:t>May 16 – Catholic Education Centre Staff </a:t>
            </a:r>
          </a:p>
          <a:p>
            <a:pPr marL="0" indent="0">
              <a:buNone/>
            </a:pPr>
            <a:endParaRPr lang="en-US" dirty="0"/>
          </a:p>
        </p:txBody>
      </p:sp>
    </p:spTree>
    <p:extLst>
      <p:ext uri="{BB962C8B-B14F-4D97-AF65-F5344CB8AC3E}">
        <p14:creationId xmlns:p14="http://schemas.microsoft.com/office/powerpoint/2010/main" val="185872932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94C9F-9A68-FA78-FD0B-E088B8F84201}"/>
              </a:ext>
            </a:extLst>
          </p:cNvPr>
          <p:cNvSpPr>
            <a:spLocks noGrp="1"/>
          </p:cNvSpPr>
          <p:nvPr>
            <p:ph type="title"/>
          </p:nvPr>
        </p:nvSpPr>
        <p:spPr/>
        <p:txBody>
          <a:bodyPr/>
          <a:lstStyle/>
          <a:p>
            <a:r>
              <a:rPr lang="en-CA" dirty="0"/>
              <a:t>Public and Staff Consultations </a:t>
            </a:r>
          </a:p>
        </p:txBody>
      </p:sp>
      <p:sp>
        <p:nvSpPr>
          <p:cNvPr id="5" name="Content Placeholder 4">
            <a:extLst>
              <a:ext uri="{FF2B5EF4-FFF2-40B4-BE49-F238E27FC236}">
                <a16:creationId xmlns:a16="http://schemas.microsoft.com/office/drawing/2014/main" id="{EC75805D-E7E9-1058-6D60-903D07BA58F3}"/>
              </a:ext>
            </a:extLst>
          </p:cNvPr>
          <p:cNvSpPr>
            <a:spLocks noGrp="1"/>
          </p:cNvSpPr>
          <p:nvPr>
            <p:ph idx="1"/>
          </p:nvPr>
        </p:nvSpPr>
        <p:spPr/>
        <p:txBody>
          <a:bodyPr/>
          <a:lstStyle/>
          <a:p>
            <a:pPr algn="l" rtl="0" fontAlgn="base">
              <a:buFont typeface="Arial" panose="020B0604020202020204" pitchFamily="34" charset="0"/>
              <a:buChar char="•"/>
            </a:pPr>
            <a:r>
              <a:rPr lang="en-US" b="0" i="0" dirty="0">
                <a:solidFill>
                  <a:srgbClr val="000000"/>
                </a:solidFill>
                <a:effectLst/>
              </a:rPr>
              <a:t>May 17 - Anti Black Racism and Black Excellence Executive Meeting </a:t>
            </a:r>
          </a:p>
          <a:p>
            <a:pPr algn="l" rtl="0" fontAlgn="base">
              <a:buFont typeface="Arial" panose="020B0604020202020204" pitchFamily="34" charset="0"/>
              <a:buChar char="•"/>
            </a:pPr>
            <a:r>
              <a:rPr lang="en-US" b="0" i="0" dirty="0">
                <a:solidFill>
                  <a:srgbClr val="000000"/>
                </a:solidFill>
                <a:effectLst/>
              </a:rPr>
              <a:t>May 18 - Staff Drop-in Session (CEC North Boardroom) </a:t>
            </a:r>
          </a:p>
          <a:p>
            <a:pPr algn="l" rtl="0" fontAlgn="base">
              <a:buFont typeface="Arial" panose="020B0604020202020204" pitchFamily="34" charset="0"/>
              <a:buChar char="•"/>
            </a:pPr>
            <a:r>
              <a:rPr lang="en-US" b="0" i="0" dirty="0">
                <a:solidFill>
                  <a:srgbClr val="000000"/>
                </a:solidFill>
                <a:effectLst/>
              </a:rPr>
              <a:t>May 25 – Staff Drop-in Session (Notre Dame) </a:t>
            </a:r>
          </a:p>
          <a:p>
            <a:pPr algn="l" rtl="0" fontAlgn="base">
              <a:buFont typeface="Arial" panose="020B0604020202020204" pitchFamily="34" charset="0"/>
              <a:buChar char="•"/>
            </a:pPr>
            <a:r>
              <a:rPr lang="en-US" b="0" i="0" dirty="0">
                <a:solidFill>
                  <a:srgbClr val="000000"/>
                </a:solidFill>
                <a:effectLst/>
              </a:rPr>
              <a:t>June 1 – Indigenous Education Circle (IEC) Meeting </a:t>
            </a:r>
          </a:p>
          <a:p>
            <a:endParaRPr lang="en-CA" dirty="0"/>
          </a:p>
        </p:txBody>
      </p:sp>
    </p:spTree>
    <p:extLst>
      <p:ext uri="{BB962C8B-B14F-4D97-AF65-F5344CB8AC3E}">
        <p14:creationId xmlns:p14="http://schemas.microsoft.com/office/powerpoint/2010/main" val="419874632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94C9F-9A68-FA78-FD0B-E088B8F84201}"/>
              </a:ext>
            </a:extLst>
          </p:cNvPr>
          <p:cNvSpPr>
            <a:spLocks noGrp="1"/>
          </p:cNvSpPr>
          <p:nvPr>
            <p:ph type="title"/>
          </p:nvPr>
        </p:nvSpPr>
        <p:spPr/>
        <p:txBody>
          <a:bodyPr/>
          <a:lstStyle/>
          <a:p>
            <a:r>
              <a:rPr lang="en-CA" dirty="0"/>
              <a:t>Public and Staff Consultations </a:t>
            </a:r>
          </a:p>
        </p:txBody>
      </p:sp>
      <p:sp>
        <p:nvSpPr>
          <p:cNvPr id="5" name="Content Placeholder 4">
            <a:extLst>
              <a:ext uri="{FF2B5EF4-FFF2-40B4-BE49-F238E27FC236}">
                <a16:creationId xmlns:a16="http://schemas.microsoft.com/office/drawing/2014/main" id="{EC75805D-E7E9-1058-6D60-903D07BA58F3}"/>
              </a:ext>
            </a:extLst>
          </p:cNvPr>
          <p:cNvSpPr>
            <a:spLocks noGrp="1"/>
          </p:cNvSpPr>
          <p:nvPr>
            <p:ph idx="1"/>
          </p:nvPr>
        </p:nvSpPr>
        <p:spPr/>
        <p:txBody>
          <a:bodyPr vert="horz" lIns="91440" tIns="45720" rIns="91440" bIns="45720" rtlCol="0" anchor="t">
            <a:normAutofit/>
          </a:bodyPr>
          <a:lstStyle/>
          <a:p>
            <a:pPr marL="227965" indent="-227965"/>
            <a:r>
              <a:rPr lang="en-CA" dirty="0"/>
              <a:t>Two thought exchanges are underway</a:t>
            </a:r>
            <a:endParaRPr lang="en-US"/>
          </a:p>
          <a:p>
            <a:pPr marL="227965" indent="-227965"/>
            <a:endParaRPr lang="en-CA" dirty="0"/>
          </a:p>
          <a:p>
            <a:pPr marL="514350" indent="-514350">
              <a:buAutoNum type="arabicPeriod"/>
            </a:pPr>
            <a:r>
              <a:rPr lang="en-CA" dirty="0">
                <a:latin typeface="Arial"/>
                <a:cs typeface="Arial"/>
              </a:rPr>
              <a:t>DCDSB Mission Statement</a:t>
            </a:r>
            <a:endParaRPr lang="en-CA" dirty="0"/>
          </a:p>
          <a:p>
            <a:pPr marL="514350" indent="-514350">
              <a:buAutoNum type="arabicPeriod"/>
            </a:pPr>
            <a:endParaRPr lang="en-CA" dirty="0"/>
          </a:p>
          <a:p>
            <a:pPr marL="514350" indent="-514350">
              <a:buAutoNum type="arabicPeriod"/>
            </a:pPr>
            <a:r>
              <a:rPr lang="en-CA" dirty="0">
                <a:latin typeface="Arial"/>
                <a:cs typeface="Arial"/>
              </a:rPr>
              <a:t>Strategic Priorities for the Future</a:t>
            </a:r>
            <a:endParaRPr lang="en-CA" dirty="0"/>
          </a:p>
          <a:p>
            <a:pPr marL="914400" lvl="2" indent="0">
              <a:buNone/>
            </a:pPr>
            <a:endParaRPr lang="en-CA"/>
          </a:p>
          <a:p>
            <a:pPr marL="1142365" lvl="2" indent="-227965"/>
            <a:r>
              <a:rPr lang="en-CA" dirty="0">
                <a:latin typeface="Arial"/>
                <a:cs typeface="Arial"/>
              </a:rPr>
              <a:t>Both exchanges can be accessed at:</a:t>
            </a:r>
          </a:p>
          <a:p>
            <a:pPr marL="1142365" lvl="2" indent="-227965"/>
            <a:r>
              <a:rPr lang="en-CA" u="sng" dirty="0">
                <a:hlinkClick r:id="rId2"/>
              </a:rPr>
              <a:t>https://www.dcdsb.ca/en/our-board/mysp-thoughtexchange.aspx</a:t>
            </a:r>
            <a:endParaRPr lang="en-CA"/>
          </a:p>
          <a:p>
            <a:pPr marL="1142365" lvl="2" indent="-227965"/>
            <a:endParaRPr lang="en-CA"/>
          </a:p>
          <a:p>
            <a:pPr marL="227965" indent="-227965"/>
            <a:endParaRPr lang="en-CA"/>
          </a:p>
        </p:txBody>
      </p:sp>
    </p:spTree>
    <p:extLst>
      <p:ext uri="{BB962C8B-B14F-4D97-AF65-F5344CB8AC3E}">
        <p14:creationId xmlns:p14="http://schemas.microsoft.com/office/powerpoint/2010/main" val="10289355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A55C-77F6-5F10-B224-6ADCC73A18F2}"/>
              </a:ext>
            </a:extLst>
          </p:cNvPr>
          <p:cNvSpPr>
            <a:spLocks noGrp="1"/>
          </p:cNvSpPr>
          <p:nvPr>
            <p:ph type="title"/>
          </p:nvPr>
        </p:nvSpPr>
        <p:spPr>
          <a:xfrm>
            <a:off x="708932" y="2766788"/>
            <a:ext cx="10515600" cy="1325563"/>
          </a:xfrm>
        </p:spPr>
        <p:txBody>
          <a:bodyPr/>
          <a:lstStyle/>
          <a:p>
            <a:pPr algn="ctr"/>
            <a:r>
              <a:rPr lang="en-CA" dirty="0">
                <a:latin typeface="Arial"/>
                <a:cs typeface="Arial"/>
              </a:rPr>
              <a:t>Input received to date</a:t>
            </a:r>
            <a:endParaRPr lang="en-CA" dirty="0"/>
          </a:p>
        </p:txBody>
      </p:sp>
    </p:spTree>
    <p:extLst>
      <p:ext uri="{BB962C8B-B14F-4D97-AF65-F5344CB8AC3E}">
        <p14:creationId xmlns:p14="http://schemas.microsoft.com/office/powerpoint/2010/main" val="180143968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1"/>
          <p:cNvSpPr/>
          <p:nvPr/>
        </p:nvSpPr>
        <p:spPr>
          <a:xfrm>
            <a:off x="731520" y="0"/>
            <a:ext cx="8534400" cy="6858000"/>
          </a:xfrm>
          <a:prstGeom prst="rect">
            <a:avLst/>
          </a:prstGeom>
          <a:noFill/>
          <a:ln/>
        </p:spPr>
        <p:txBody>
          <a:bodyPr wrap="square" rtlCol="0" anchor="ctr"/>
          <a:lstStyle/>
          <a:p>
            <a:pPr>
              <a:spcAft>
                <a:spcPts val="1333"/>
              </a:spcAft>
            </a:pPr>
            <a:r>
              <a:rPr lang="en-US" sz="4000" dirty="0">
                <a:solidFill>
                  <a:srgbClr val="414042"/>
                </a:solidFill>
                <a:latin typeface="Trebuchet MS" pitchFamily="34" charset="0"/>
                <a:ea typeface="Trebuchet MS" pitchFamily="34" charset="-122"/>
                <a:cs typeface="Trebuchet MS" pitchFamily="34" charset="-120"/>
              </a:rPr>
              <a:t>Exchange Summary</a:t>
            </a:r>
            <a:endParaRPr lang="en-US" sz="4000" dirty="0"/>
          </a:p>
          <a:p>
            <a:r>
              <a:rPr lang="en-US" sz="2133" dirty="0">
                <a:solidFill>
                  <a:srgbClr val="414042"/>
                </a:solidFill>
                <a:latin typeface="Trebuchet MS" pitchFamily="34" charset="0"/>
                <a:ea typeface="Trebuchet MS" pitchFamily="34" charset="-122"/>
                <a:cs typeface="Trebuchet MS" pitchFamily="34" charset="-120"/>
              </a:rPr>
              <a:t>Tracy Barill, Durham Catholic District School Board</a:t>
            </a:r>
            <a:endParaRPr lang="en-US" sz="4000" dirty="0"/>
          </a:p>
          <a:p>
            <a:pPr>
              <a:spcAft>
                <a:spcPts val="5333"/>
              </a:spcAft>
            </a:pPr>
            <a:r>
              <a:rPr lang="en-US" sz="2133" dirty="0">
                <a:solidFill>
                  <a:srgbClr val="414042"/>
                </a:solidFill>
                <a:latin typeface="Trebuchet MS" pitchFamily="34" charset="0"/>
                <a:ea typeface="Trebuchet MS" pitchFamily="34" charset="-122"/>
                <a:cs typeface="Trebuchet MS" pitchFamily="34" charset="-120"/>
              </a:rPr>
              <a:t>April 26, 2022</a:t>
            </a:r>
            <a:endParaRPr lang="en-US" sz="4000" dirty="0"/>
          </a:p>
          <a:p>
            <a:pPr>
              <a:lnSpc>
                <a:spcPts val="3333"/>
              </a:lnSpc>
            </a:pPr>
            <a:r>
              <a:rPr lang="en-US" sz="2933" dirty="0">
                <a:solidFill>
                  <a:srgbClr val="414042"/>
                </a:solidFill>
                <a:latin typeface="Trebuchet MS" pitchFamily="34" charset="0"/>
                <a:ea typeface="Trebuchet MS" pitchFamily="34" charset="-122"/>
                <a:cs typeface="Trebuchet MS" pitchFamily="34" charset="-120"/>
              </a:rPr>
              <a:t>Please share your thoughts about our ultimate purpose, what we do, and who we are called to serve.</a:t>
            </a:r>
            <a:endParaRPr lang="en-US" sz="4000" dirty="0"/>
          </a:p>
        </p:txBody>
      </p:sp>
      <p:sp>
        <p:nvSpPr>
          <p:cNvPr id="3" name="Object2"/>
          <p:cNvSpPr/>
          <p:nvPr/>
        </p:nvSpPr>
        <p:spPr>
          <a:xfrm>
            <a:off x="10363200" y="0"/>
            <a:ext cx="1828800" cy="6864096"/>
          </a:xfrm>
          <a:prstGeom prst="rect">
            <a:avLst/>
          </a:prstGeom>
          <a:solidFill>
            <a:srgbClr val="571650"/>
          </a:solidFill>
          <a:ln/>
        </p:spPr>
      </p:sp>
      <p:sp>
        <p:nvSpPr>
          <p:cNvPr id="4" name="Object3"/>
          <p:cNvSpPr/>
          <p:nvPr/>
        </p:nvSpPr>
        <p:spPr>
          <a:xfrm rot="-5400000" flipH="1">
            <a:off x="5998464" y="2487168"/>
            <a:ext cx="6864096" cy="1889760"/>
          </a:xfrm>
          <a:prstGeom prst="rtTriangle">
            <a:avLst/>
          </a:prstGeom>
          <a:solidFill>
            <a:srgbClr val="571650"/>
          </a:solidFill>
          <a:ln/>
        </p:spPr>
      </p:sp>
      <p:pic>
        <p:nvPicPr>
          <p:cNvPr id="5" name="Object 4" descr="https://dpe2badxax7zn.cloudfront.net/mw/5.8.0.b74/assets/discodash/teLogo.4d2fb30d.png"/>
          <p:cNvPicPr>
            <a:picLocks noChangeAspect="1"/>
          </p:cNvPicPr>
          <p:nvPr/>
        </p:nvPicPr>
        <p:blipFill>
          <a:blip r:embed="rId3"/>
          <a:stretch>
            <a:fillRect/>
          </a:stretch>
        </p:blipFill>
        <p:spPr>
          <a:xfrm>
            <a:off x="9997440" y="243840"/>
            <a:ext cx="1950720" cy="3657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304800" y="304800"/>
            <a:ext cx="731520" cy="731520"/>
          </a:xfrm>
          <a:prstGeom prst="rect">
            <a:avLst/>
          </a:prstGeom>
        </p:spPr>
      </p:pic>
      <p:sp>
        <p:nvSpPr>
          <p:cNvPr id="3" name="Object2"/>
          <p:cNvSpPr/>
          <p:nvPr/>
        </p:nvSpPr>
        <p:spPr>
          <a:xfrm>
            <a:off x="1219200" y="243840"/>
            <a:ext cx="36576" cy="853440"/>
          </a:xfrm>
          <a:prstGeom prst="rect">
            <a:avLst/>
          </a:prstGeom>
          <a:solidFill>
            <a:srgbClr val="800080"/>
          </a:solidFill>
          <a:ln/>
        </p:spPr>
      </p:sp>
      <p:sp>
        <p:nvSpPr>
          <p:cNvPr id="4" name="Object3"/>
          <p:cNvSpPr/>
          <p:nvPr/>
        </p:nvSpPr>
        <p:spPr>
          <a:xfrm>
            <a:off x="1341120" y="304800"/>
            <a:ext cx="9144000" cy="1219200"/>
          </a:xfrm>
          <a:prstGeom prst="rect">
            <a:avLst/>
          </a:prstGeom>
          <a:noFill/>
          <a:ln/>
        </p:spPr>
        <p:txBody>
          <a:bodyPr wrap="square" rtlCol="0" anchor="t"/>
          <a:lstStyle/>
          <a:p>
            <a:r>
              <a:rPr lang="en-US" sz="2000" dirty="0">
                <a:solidFill>
                  <a:srgbClr val="800080"/>
                </a:solidFill>
                <a:latin typeface="Trebuchet MS" pitchFamily="34" charset="0"/>
                <a:ea typeface="Trebuchet MS" pitchFamily="34" charset="-122"/>
                <a:cs typeface="Trebuchet MS" pitchFamily="34" charset="-120"/>
              </a:rPr>
              <a:t>PARTICIPATION</a:t>
            </a:r>
            <a:endParaRPr lang="en-US" sz="2000" dirty="0"/>
          </a:p>
          <a:p>
            <a:r>
              <a:rPr lang="en-US" sz="2000" dirty="0">
                <a:solidFill>
                  <a:srgbClr val="414042"/>
                </a:solidFill>
                <a:latin typeface="Trebuchet MS" pitchFamily="34" charset="0"/>
                <a:ea typeface="Trebuchet MS" pitchFamily="34" charset="-122"/>
                <a:cs typeface="Trebuchet MS" pitchFamily="34" charset="-120"/>
              </a:rPr>
              <a:t>Breakdown of Participation</a:t>
            </a:r>
            <a:endParaRPr lang="en-US" sz="2000" dirty="0"/>
          </a:p>
        </p:txBody>
      </p:sp>
      <p:pic>
        <p:nvPicPr>
          <p:cNvPr id="5" name="Object 4" descr="preencoded.png"/>
          <p:cNvPicPr>
            <a:picLocks noChangeAspect="1"/>
          </p:cNvPicPr>
          <p:nvPr/>
        </p:nvPicPr>
        <p:blipFill>
          <a:blip r:embed="rId4"/>
          <a:stretch>
            <a:fillRect/>
          </a:stretch>
        </p:blipFill>
        <p:spPr>
          <a:xfrm>
            <a:off x="243840" y="975360"/>
            <a:ext cx="11582400" cy="53644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304800" y="304800"/>
            <a:ext cx="731520" cy="731520"/>
          </a:xfrm>
          <a:prstGeom prst="rect">
            <a:avLst/>
          </a:prstGeom>
        </p:spPr>
      </p:pic>
      <p:sp>
        <p:nvSpPr>
          <p:cNvPr id="3" name="Object2"/>
          <p:cNvSpPr/>
          <p:nvPr/>
        </p:nvSpPr>
        <p:spPr>
          <a:xfrm>
            <a:off x="1219200" y="243840"/>
            <a:ext cx="36576" cy="853440"/>
          </a:xfrm>
          <a:prstGeom prst="rect">
            <a:avLst/>
          </a:prstGeom>
          <a:solidFill>
            <a:srgbClr val="800080"/>
          </a:solidFill>
          <a:ln/>
        </p:spPr>
      </p:sp>
      <p:sp>
        <p:nvSpPr>
          <p:cNvPr id="4" name="Object3"/>
          <p:cNvSpPr/>
          <p:nvPr/>
        </p:nvSpPr>
        <p:spPr>
          <a:xfrm>
            <a:off x="1341120" y="304800"/>
            <a:ext cx="9144000" cy="1219200"/>
          </a:xfrm>
          <a:prstGeom prst="rect">
            <a:avLst/>
          </a:prstGeom>
          <a:noFill/>
          <a:ln/>
        </p:spPr>
        <p:txBody>
          <a:bodyPr wrap="square" rtlCol="0" anchor="t"/>
          <a:lstStyle/>
          <a:p>
            <a:r>
              <a:rPr lang="en-US" sz="2000" dirty="0">
                <a:solidFill>
                  <a:srgbClr val="800080"/>
                </a:solidFill>
                <a:latin typeface="Trebuchet MS" pitchFamily="34" charset="0"/>
                <a:ea typeface="Trebuchet MS" pitchFamily="34" charset="-122"/>
                <a:cs typeface="Trebuchet MS" pitchFamily="34" charset="-120"/>
              </a:rPr>
              <a:t>WORDCLOUD</a:t>
            </a:r>
            <a:endParaRPr lang="en-US" sz="2000" dirty="0"/>
          </a:p>
          <a:p>
            <a:r>
              <a:rPr lang="en-US" sz="2000" dirty="0">
                <a:solidFill>
                  <a:srgbClr val="414042"/>
                </a:solidFill>
                <a:latin typeface="Trebuchet MS" pitchFamily="34" charset="0"/>
                <a:ea typeface="Trebuchet MS" pitchFamily="34" charset="-122"/>
                <a:cs typeface="Trebuchet MS" pitchFamily="34" charset="-120"/>
              </a:rPr>
              <a:t>Top Rated</a:t>
            </a:r>
            <a:endParaRPr lang="en-US" sz="2000" dirty="0"/>
          </a:p>
        </p:txBody>
      </p:sp>
      <p:pic>
        <p:nvPicPr>
          <p:cNvPr id="5" name="Object 4" descr="preencoded.png"/>
          <p:cNvPicPr>
            <a:picLocks noChangeAspect="1"/>
          </p:cNvPicPr>
          <p:nvPr/>
        </p:nvPicPr>
        <p:blipFill>
          <a:blip r:embed="rId4"/>
          <a:stretch>
            <a:fillRect/>
          </a:stretch>
        </p:blipFill>
        <p:spPr>
          <a:xfrm>
            <a:off x="243840" y="975360"/>
            <a:ext cx="11582400" cy="53644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304800" y="304800"/>
            <a:ext cx="731520" cy="731520"/>
          </a:xfrm>
          <a:prstGeom prst="rect">
            <a:avLst/>
          </a:prstGeom>
        </p:spPr>
      </p:pic>
      <p:sp>
        <p:nvSpPr>
          <p:cNvPr id="3" name="Object2"/>
          <p:cNvSpPr/>
          <p:nvPr/>
        </p:nvSpPr>
        <p:spPr>
          <a:xfrm>
            <a:off x="1219200" y="243840"/>
            <a:ext cx="36576" cy="853440"/>
          </a:xfrm>
          <a:prstGeom prst="rect">
            <a:avLst/>
          </a:prstGeom>
          <a:solidFill>
            <a:srgbClr val="800080"/>
          </a:solidFill>
          <a:ln/>
        </p:spPr>
      </p:sp>
      <p:sp>
        <p:nvSpPr>
          <p:cNvPr id="4" name="Object3"/>
          <p:cNvSpPr/>
          <p:nvPr/>
        </p:nvSpPr>
        <p:spPr>
          <a:xfrm>
            <a:off x="1341120" y="304800"/>
            <a:ext cx="9144000" cy="1219200"/>
          </a:xfrm>
          <a:prstGeom prst="rect">
            <a:avLst/>
          </a:prstGeom>
          <a:noFill/>
          <a:ln/>
        </p:spPr>
        <p:txBody>
          <a:bodyPr wrap="square" rtlCol="0" anchor="t"/>
          <a:lstStyle/>
          <a:p>
            <a:r>
              <a:rPr lang="en-US" sz="2000" dirty="0">
                <a:solidFill>
                  <a:srgbClr val="800080"/>
                </a:solidFill>
                <a:latin typeface="Trebuchet MS" pitchFamily="34" charset="0"/>
                <a:ea typeface="Trebuchet MS" pitchFamily="34" charset="-122"/>
                <a:cs typeface="Trebuchet MS" pitchFamily="34" charset="-120"/>
              </a:rPr>
              <a:t>THOUGHTS</a:t>
            </a:r>
            <a:endParaRPr lang="en-US" sz="2000" dirty="0"/>
          </a:p>
          <a:p>
            <a:r>
              <a:rPr lang="en-US" sz="2000" dirty="0">
                <a:solidFill>
                  <a:srgbClr val="414042"/>
                </a:solidFill>
                <a:latin typeface="Trebuchet MS" pitchFamily="34" charset="0"/>
                <a:ea typeface="Trebuchet MS" pitchFamily="34" charset="-122"/>
                <a:cs typeface="Trebuchet MS" pitchFamily="34" charset="-120"/>
              </a:rPr>
              <a:t>Key Thoughts</a:t>
            </a:r>
            <a:endParaRPr lang="en-US" sz="2000" dirty="0"/>
          </a:p>
        </p:txBody>
      </p:sp>
      <p:pic>
        <p:nvPicPr>
          <p:cNvPr id="5" name="Object 4" descr="preencoded.png"/>
          <p:cNvPicPr>
            <a:picLocks noChangeAspect="1"/>
          </p:cNvPicPr>
          <p:nvPr/>
        </p:nvPicPr>
        <p:blipFill>
          <a:blip r:embed="rId4"/>
          <a:stretch>
            <a:fillRect/>
          </a:stretch>
        </p:blipFill>
        <p:spPr>
          <a:xfrm>
            <a:off x="243840" y="975360"/>
            <a:ext cx="11582400" cy="53644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31319-B67A-FE41-8188-AF432C522F46}"/>
              </a:ext>
            </a:extLst>
          </p:cNvPr>
          <p:cNvSpPr>
            <a:spLocks noGrp="1"/>
          </p:cNvSpPr>
          <p:nvPr>
            <p:ph type="title"/>
          </p:nvPr>
        </p:nvSpPr>
        <p:spPr/>
        <p:txBody>
          <a:bodyPr/>
          <a:lstStyle/>
          <a:p>
            <a:r>
              <a:rPr lang="en-US"/>
              <a:t>Land Acknowledgement</a:t>
            </a:r>
          </a:p>
        </p:txBody>
      </p:sp>
      <p:sp>
        <p:nvSpPr>
          <p:cNvPr id="3" name="Content Placeholder 2">
            <a:extLst>
              <a:ext uri="{FF2B5EF4-FFF2-40B4-BE49-F238E27FC236}">
                <a16:creationId xmlns:a16="http://schemas.microsoft.com/office/drawing/2014/main" id="{71D34884-2E6E-854C-BF63-399A5BDB8212}"/>
              </a:ext>
            </a:extLst>
          </p:cNvPr>
          <p:cNvSpPr>
            <a:spLocks noGrp="1"/>
          </p:cNvSpPr>
          <p:nvPr>
            <p:ph idx="1"/>
          </p:nvPr>
        </p:nvSpPr>
        <p:spPr>
          <a:xfrm>
            <a:off x="838200" y="5167309"/>
            <a:ext cx="9863138" cy="1009653"/>
          </a:xfrm>
        </p:spPr>
        <p:txBody>
          <a:bodyPr>
            <a:normAutofit fontScale="92500"/>
          </a:bodyPr>
          <a:lstStyle/>
          <a:p>
            <a:pPr marL="0" indent="0">
              <a:buNone/>
            </a:pPr>
            <a:r>
              <a:rPr lang="en-US"/>
              <a:t>We here in the Durham Region respectfully acknowledge that we are on the traditional lands of the </a:t>
            </a:r>
            <a:r>
              <a:rPr lang="en-US" err="1"/>
              <a:t>Mississaugas</a:t>
            </a:r>
            <a:r>
              <a:rPr lang="en-US"/>
              <a:t> of Scugog Island.</a:t>
            </a:r>
          </a:p>
        </p:txBody>
      </p:sp>
      <p:pic>
        <p:nvPicPr>
          <p:cNvPr id="1026" name="Picture 2" descr="City of Oshawa">
            <a:extLst>
              <a:ext uri="{FF2B5EF4-FFF2-40B4-BE49-F238E27FC236}">
                <a16:creationId xmlns:a16="http://schemas.microsoft.com/office/drawing/2014/main" id="{BBDF8DC4-A577-8149-9FD6-A9FCEB95AC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4657"/>
          <a:stretch/>
        </p:blipFill>
        <p:spPr bwMode="auto">
          <a:xfrm>
            <a:off x="838200" y="1690690"/>
            <a:ext cx="9863138" cy="32512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8" descr="Orange, Black and White logo with the text &quot;Every Child Matters&quot; &quot;We walk the path together&quot;">
            <a:extLst>
              <a:ext uri="{FF2B5EF4-FFF2-40B4-BE49-F238E27FC236}">
                <a16:creationId xmlns:a16="http://schemas.microsoft.com/office/drawing/2014/main" id="{49B6E5E4-5B26-E246-8964-4F1D7309B8F5}"/>
              </a:ext>
            </a:extLst>
          </p:cNvPr>
          <p:cNvPicPr>
            <a:picLocks noChangeAspect="1"/>
          </p:cNvPicPr>
          <p:nvPr/>
        </p:nvPicPr>
        <p:blipFill>
          <a:blip r:embed="rId3"/>
          <a:stretch>
            <a:fillRect/>
          </a:stretch>
        </p:blipFill>
        <p:spPr>
          <a:xfrm>
            <a:off x="7624118" y="374915"/>
            <a:ext cx="4205684" cy="3119790"/>
          </a:xfrm>
          <a:prstGeom prst="rect">
            <a:avLst/>
          </a:prstGeom>
        </p:spPr>
      </p:pic>
    </p:spTree>
    <p:extLst>
      <p:ext uri="{BB962C8B-B14F-4D97-AF65-F5344CB8AC3E}">
        <p14:creationId xmlns:p14="http://schemas.microsoft.com/office/powerpoint/2010/main" val="107515339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304800" y="304800"/>
            <a:ext cx="731520" cy="731520"/>
          </a:xfrm>
          <a:prstGeom prst="rect">
            <a:avLst/>
          </a:prstGeom>
        </p:spPr>
      </p:pic>
      <p:sp>
        <p:nvSpPr>
          <p:cNvPr id="3" name="Object2"/>
          <p:cNvSpPr/>
          <p:nvPr/>
        </p:nvSpPr>
        <p:spPr>
          <a:xfrm>
            <a:off x="1219200" y="243840"/>
            <a:ext cx="36576" cy="853440"/>
          </a:xfrm>
          <a:prstGeom prst="rect">
            <a:avLst/>
          </a:prstGeom>
          <a:solidFill>
            <a:srgbClr val="800080"/>
          </a:solidFill>
          <a:ln/>
        </p:spPr>
      </p:sp>
      <p:sp>
        <p:nvSpPr>
          <p:cNvPr id="4" name="Object3"/>
          <p:cNvSpPr/>
          <p:nvPr/>
        </p:nvSpPr>
        <p:spPr>
          <a:xfrm>
            <a:off x="1341120" y="304800"/>
            <a:ext cx="9144000" cy="1219200"/>
          </a:xfrm>
          <a:prstGeom prst="rect">
            <a:avLst/>
          </a:prstGeom>
          <a:noFill/>
          <a:ln/>
        </p:spPr>
        <p:txBody>
          <a:bodyPr wrap="square" rtlCol="0" anchor="t"/>
          <a:lstStyle/>
          <a:p>
            <a:r>
              <a:rPr lang="en-US" sz="2000" dirty="0">
                <a:solidFill>
                  <a:srgbClr val="800080"/>
                </a:solidFill>
                <a:latin typeface="Trebuchet MS" pitchFamily="34" charset="0"/>
                <a:ea typeface="Trebuchet MS" pitchFamily="34" charset="-122"/>
                <a:cs typeface="Trebuchet MS" pitchFamily="34" charset="-120"/>
              </a:rPr>
              <a:t>THOUGHTS</a:t>
            </a:r>
            <a:endParaRPr lang="en-US" sz="2000" dirty="0"/>
          </a:p>
          <a:p>
            <a:r>
              <a:rPr lang="en-US" sz="2000" dirty="0">
                <a:solidFill>
                  <a:srgbClr val="414042"/>
                </a:solidFill>
                <a:latin typeface="Trebuchet MS" pitchFamily="34" charset="0"/>
                <a:ea typeface="Trebuchet MS" pitchFamily="34" charset="-122"/>
                <a:cs typeface="Trebuchet MS" pitchFamily="34" charset="-120"/>
              </a:rPr>
              <a:t>Staff Feel</a:t>
            </a:r>
            <a:endParaRPr lang="en-US" sz="2000" dirty="0"/>
          </a:p>
        </p:txBody>
      </p:sp>
      <p:pic>
        <p:nvPicPr>
          <p:cNvPr id="5" name="Object 4" descr="preencoded.png"/>
          <p:cNvPicPr>
            <a:picLocks noChangeAspect="1"/>
          </p:cNvPicPr>
          <p:nvPr/>
        </p:nvPicPr>
        <p:blipFill>
          <a:blip r:embed="rId4"/>
          <a:stretch>
            <a:fillRect/>
          </a:stretch>
        </p:blipFill>
        <p:spPr>
          <a:xfrm>
            <a:off x="243840" y="975360"/>
            <a:ext cx="11582400" cy="53644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304800" y="304800"/>
            <a:ext cx="731520" cy="731520"/>
          </a:xfrm>
          <a:prstGeom prst="rect">
            <a:avLst/>
          </a:prstGeom>
        </p:spPr>
      </p:pic>
      <p:sp>
        <p:nvSpPr>
          <p:cNvPr id="3" name="Object2"/>
          <p:cNvSpPr/>
          <p:nvPr/>
        </p:nvSpPr>
        <p:spPr>
          <a:xfrm>
            <a:off x="1219200" y="243840"/>
            <a:ext cx="36576" cy="853440"/>
          </a:xfrm>
          <a:prstGeom prst="rect">
            <a:avLst/>
          </a:prstGeom>
          <a:solidFill>
            <a:srgbClr val="800080"/>
          </a:solidFill>
          <a:ln/>
        </p:spPr>
      </p:sp>
      <p:sp>
        <p:nvSpPr>
          <p:cNvPr id="4" name="Object3"/>
          <p:cNvSpPr/>
          <p:nvPr/>
        </p:nvSpPr>
        <p:spPr>
          <a:xfrm>
            <a:off x="1341120" y="304800"/>
            <a:ext cx="9144000" cy="1219200"/>
          </a:xfrm>
          <a:prstGeom prst="rect">
            <a:avLst/>
          </a:prstGeom>
          <a:noFill/>
          <a:ln/>
        </p:spPr>
        <p:txBody>
          <a:bodyPr wrap="square" rtlCol="0" anchor="t"/>
          <a:lstStyle/>
          <a:p>
            <a:r>
              <a:rPr lang="en-US" sz="2000" dirty="0">
                <a:solidFill>
                  <a:srgbClr val="800080"/>
                </a:solidFill>
                <a:latin typeface="Trebuchet MS" pitchFamily="34" charset="0"/>
                <a:ea typeface="Trebuchet MS" pitchFamily="34" charset="-122"/>
                <a:cs typeface="Trebuchet MS" pitchFamily="34" charset="-120"/>
              </a:rPr>
              <a:t>THOUGHTS</a:t>
            </a:r>
            <a:endParaRPr lang="en-US" sz="2000" dirty="0"/>
          </a:p>
          <a:p>
            <a:r>
              <a:rPr lang="en-US" sz="2000" dirty="0">
                <a:solidFill>
                  <a:srgbClr val="414042"/>
                </a:solidFill>
                <a:latin typeface="Trebuchet MS" pitchFamily="34" charset="0"/>
                <a:ea typeface="Trebuchet MS" pitchFamily="34" charset="-122"/>
                <a:cs typeface="Trebuchet MS" pitchFamily="34" charset="-120"/>
              </a:rPr>
              <a:t>Community</a:t>
            </a:r>
            <a:endParaRPr lang="en-US" sz="2000" dirty="0"/>
          </a:p>
        </p:txBody>
      </p:sp>
      <p:pic>
        <p:nvPicPr>
          <p:cNvPr id="5" name="Object 4" descr="preencoded.png"/>
          <p:cNvPicPr>
            <a:picLocks noChangeAspect="1"/>
          </p:cNvPicPr>
          <p:nvPr/>
        </p:nvPicPr>
        <p:blipFill>
          <a:blip r:embed="rId4"/>
          <a:stretch>
            <a:fillRect/>
          </a:stretch>
        </p:blipFill>
        <p:spPr>
          <a:xfrm>
            <a:off x="243840" y="975360"/>
            <a:ext cx="11582400" cy="53644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tretch>
            <a:fillRect/>
          </a:stretch>
        </p:blipFill>
        <p:spPr>
          <a:xfrm>
            <a:off x="304800" y="304800"/>
            <a:ext cx="731520" cy="731520"/>
          </a:xfrm>
          <a:prstGeom prst="rect">
            <a:avLst/>
          </a:prstGeom>
        </p:spPr>
      </p:pic>
      <p:sp>
        <p:nvSpPr>
          <p:cNvPr id="3" name="Object2"/>
          <p:cNvSpPr/>
          <p:nvPr/>
        </p:nvSpPr>
        <p:spPr>
          <a:xfrm>
            <a:off x="1219200" y="243840"/>
            <a:ext cx="36576" cy="853440"/>
          </a:xfrm>
          <a:prstGeom prst="rect">
            <a:avLst/>
          </a:prstGeom>
          <a:solidFill>
            <a:srgbClr val="800080"/>
          </a:solidFill>
          <a:ln/>
        </p:spPr>
      </p:sp>
      <p:sp>
        <p:nvSpPr>
          <p:cNvPr id="4" name="Object3"/>
          <p:cNvSpPr/>
          <p:nvPr/>
        </p:nvSpPr>
        <p:spPr>
          <a:xfrm>
            <a:off x="1341120" y="304800"/>
            <a:ext cx="9144000" cy="1219200"/>
          </a:xfrm>
          <a:prstGeom prst="rect">
            <a:avLst/>
          </a:prstGeom>
          <a:noFill/>
          <a:ln/>
        </p:spPr>
        <p:txBody>
          <a:bodyPr wrap="square" rtlCol="0" anchor="t"/>
          <a:lstStyle/>
          <a:p>
            <a:r>
              <a:rPr lang="en-US" sz="2000" dirty="0">
                <a:solidFill>
                  <a:srgbClr val="800080"/>
                </a:solidFill>
                <a:latin typeface="Trebuchet MS" pitchFamily="34" charset="0"/>
                <a:ea typeface="Trebuchet MS" pitchFamily="34" charset="-122"/>
                <a:cs typeface="Trebuchet MS" pitchFamily="34" charset="-120"/>
              </a:rPr>
              <a:t>THOUGHTS</a:t>
            </a:r>
            <a:endParaRPr lang="en-US" sz="2000" dirty="0"/>
          </a:p>
          <a:p>
            <a:r>
              <a:rPr lang="en-US" sz="2000" dirty="0">
                <a:solidFill>
                  <a:srgbClr val="414042"/>
                </a:solidFill>
                <a:latin typeface="Trebuchet MS" pitchFamily="34" charset="0"/>
                <a:ea typeface="Trebuchet MS" pitchFamily="34" charset="-122"/>
                <a:cs typeface="Trebuchet MS" pitchFamily="34" charset="-120"/>
              </a:rPr>
              <a:t>Miscellaneous</a:t>
            </a:r>
            <a:endParaRPr lang="en-US" sz="2000" dirty="0"/>
          </a:p>
        </p:txBody>
      </p:sp>
      <p:pic>
        <p:nvPicPr>
          <p:cNvPr id="5" name="Object 4" descr="preencoded.png"/>
          <p:cNvPicPr>
            <a:picLocks noChangeAspect="1"/>
          </p:cNvPicPr>
          <p:nvPr/>
        </p:nvPicPr>
        <p:blipFill>
          <a:blip r:embed="rId4"/>
          <a:stretch>
            <a:fillRect/>
          </a:stretch>
        </p:blipFill>
        <p:spPr>
          <a:xfrm>
            <a:off x="243840" y="975360"/>
            <a:ext cx="11582400" cy="53644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A1EB8-E972-6E2E-F6F1-01BB0BC3C961}"/>
              </a:ext>
            </a:extLst>
          </p:cNvPr>
          <p:cNvSpPr>
            <a:spLocks noGrp="1"/>
          </p:cNvSpPr>
          <p:nvPr>
            <p:ph type="title"/>
          </p:nvPr>
        </p:nvSpPr>
        <p:spPr>
          <a:xfrm>
            <a:off x="880489" y="477570"/>
            <a:ext cx="10515600" cy="2852737"/>
          </a:xfrm>
        </p:spPr>
        <p:txBody>
          <a:bodyPr/>
          <a:lstStyle/>
          <a:p>
            <a:r>
              <a:rPr lang="en-US" dirty="0">
                <a:latin typeface="Arial"/>
                <a:cs typeface="Arial"/>
              </a:rPr>
              <a:t>MISSION, VISION, VALUES</a:t>
            </a:r>
            <a:endParaRPr lang="en-US" dirty="0"/>
          </a:p>
        </p:txBody>
      </p:sp>
      <p:sp>
        <p:nvSpPr>
          <p:cNvPr id="3" name="Text Placeholder 2">
            <a:extLst>
              <a:ext uri="{FF2B5EF4-FFF2-40B4-BE49-F238E27FC236}">
                <a16:creationId xmlns:a16="http://schemas.microsoft.com/office/drawing/2014/main" id="{74519D2C-9340-1F60-AE67-66720EAD303B}"/>
              </a:ext>
            </a:extLst>
          </p:cNvPr>
          <p:cNvSpPr>
            <a:spLocks noGrp="1"/>
          </p:cNvSpPr>
          <p:nvPr>
            <p:ph type="body" idx="1"/>
          </p:nvPr>
        </p:nvSpPr>
        <p:spPr>
          <a:xfrm>
            <a:off x="839957" y="3365401"/>
            <a:ext cx="10515600" cy="1500187"/>
          </a:xfrm>
        </p:spPr>
        <p:txBody>
          <a:bodyPr vert="horz" lIns="91440" tIns="45720" rIns="91440" bIns="45720" rtlCol="0" anchor="t">
            <a:normAutofit/>
          </a:bodyPr>
          <a:lstStyle/>
          <a:p>
            <a:r>
              <a:rPr lang="en-US" dirty="0">
                <a:latin typeface="Arial"/>
                <a:cs typeface="Arial"/>
              </a:rPr>
              <a:t>How do we evaluate and reaffirm our Board's Mission, Vision and Values as part of the process?</a:t>
            </a:r>
            <a:endParaRPr lang="en-US" dirty="0"/>
          </a:p>
        </p:txBody>
      </p:sp>
    </p:spTree>
    <p:extLst>
      <p:ext uri="{BB962C8B-B14F-4D97-AF65-F5344CB8AC3E}">
        <p14:creationId xmlns:p14="http://schemas.microsoft.com/office/powerpoint/2010/main" val="192031065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5A1-3B2E-1946-9AFF-A428ED05495D}"/>
              </a:ext>
            </a:extLst>
          </p:cNvPr>
          <p:cNvSpPr>
            <a:spLocks noGrp="1"/>
          </p:cNvSpPr>
          <p:nvPr>
            <p:ph type="title"/>
          </p:nvPr>
        </p:nvSpPr>
        <p:spPr/>
        <p:txBody>
          <a:bodyPr>
            <a:normAutofit/>
          </a:bodyPr>
          <a:lstStyle/>
          <a:p>
            <a:r>
              <a:rPr lang="en-US" sz="5400"/>
              <a:t>DCDSB Mission Statement</a:t>
            </a:r>
          </a:p>
        </p:txBody>
      </p:sp>
      <p:sp>
        <p:nvSpPr>
          <p:cNvPr id="3" name="Content Placeholder 2">
            <a:extLst>
              <a:ext uri="{FF2B5EF4-FFF2-40B4-BE49-F238E27FC236}">
                <a16:creationId xmlns:a16="http://schemas.microsoft.com/office/drawing/2014/main" id="{47041868-E0DE-1C48-9100-E8D63B8B3F47}"/>
              </a:ext>
            </a:extLst>
          </p:cNvPr>
          <p:cNvSpPr>
            <a:spLocks noGrp="1"/>
          </p:cNvSpPr>
          <p:nvPr>
            <p:ph idx="1"/>
          </p:nvPr>
        </p:nvSpPr>
        <p:spPr>
          <a:xfrm>
            <a:off x="1163637" y="2682875"/>
            <a:ext cx="9761538" cy="1914526"/>
          </a:xfrm>
        </p:spPr>
        <p:txBody>
          <a:bodyPr vert="horz" lIns="91440" tIns="45720" rIns="91440" bIns="45720" rtlCol="0" anchor="t">
            <a:normAutofit/>
          </a:bodyPr>
          <a:lstStyle/>
          <a:p>
            <a:pPr marL="0" indent="0">
              <a:buNone/>
            </a:pPr>
            <a:r>
              <a:rPr lang="en-US" sz="4000" i="1">
                <a:latin typeface="Arial"/>
                <a:cs typeface="Arial"/>
              </a:rPr>
              <a:t>We are called to celebrate and nurture the God-given talents of each student as we serve with excellence in the light of Christ.</a:t>
            </a:r>
          </a:p>
        </p:txBody>
      </p:sp>
    </p:spTree>
    <p:extLst>
      <p:ext uri="{BB962C8B-B14F-4D97-AF65-F5344CB8AC3E}">
        <p14:creationId xmlns:p14="http://schemas.microsoft.com/office/powerpoint/2010/main" val="21706893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1DDC-9DAC-4E11-BD20-8C08A02F8E4D}"/>
              </a:ext>
            </a:extLst>
          </p:cNvPr>
          <p:cNvSpPr>
            <a:spLocks noGrp="1"/>
          </p:cNvSpPr>
          <p:nvPr>
            <p:ph type="ctrTitle"/>
          </p:nvPr>
        </p:nvSpPr>
        <p:spPr/>
        <p:txBody>
          <a:bodyPr/>
          <a:lstStyle/>
          <a:p>
            <a:r>
              <a:rPr lang="en-CA" dirty="0"/>
              <a:t>Breakout Activity</a:t>
            </a:r>
          </a:p>
        </p:txBody>
      </p:sp>
      <p:sp>
        <p:nvSpPr>
          <p:cNvPr id="4" name="Subtitle 3">
            <a:extLst>
              <a:ext uri="{FF2B5EF4-FFF2-40B4-BE49-F238E27FC236}">
                <a16:creationId xmlns:a16="http://schemas.microsoft.com/office/drawing/2014/main" id="{4DD2F8F7-9671-4202-B315-7B12484056A3}"/>
              </a:ext>
            </a:extLst>
          </p:cNvPr>
          <p:cNvSpPr>
            <a:spLocks noGrp="1"/>
          </p:cNvSpPr>
          <p:nvPr>
            <p:ph type="subTitle" idx="1"/>
          </p:nvPr>
        </p:nvSpPr>
        <p:spPr/>
        <p:txBody>
          <a:bodyPr/>
          <a:lstStyle/>
          <a:p>
            <a:r>
              <a:rPr lang="en-CA" dirty="0"/>
              <a:t>Please join the zoom breakout room to discuss the Mission and Values for the next 25 minutes</a:t>
            </a:r>
          </a:p>
        </p:txBody>
      </p:sp>
      <p:pic>
        <p:nvPicPr>
          <p:cNvPr id="6" name="Picture 5">
            <a:extLst>
              <a:ext uri="{FF2B5EF4-FFF2-40B4-BE49-F238E27FC236}">
                <a16:creationId xmlns:a16="http://schemas.microsoft.com/office/drawing/2014/main" id="{938DA1F9-D06C-4A1B-A2A6-0DAC0BBE81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91344" y="230823"/>
            <a:ext cx="1783080" cy="1783080"/>
          </a:xfrm>
          <a:prstGeom prst="rect">
            <a:avLst/>
          </a:prstGeom>
        </p:spPr>
      </p:pic>
    </p:spTree>
    <p:extLst>
      <p:ext uri="{BB962C8B-B14F-4D97-AF65-F5344CB8AC3E}">
        <p14:creationId xmlns:p14="http://schemas.microsoft.com/office/powerpoint/2010/main" val="590829859"/>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2F89E6-A5A0-4540-97F7-E3ED33ABB636}"/>
              </a:ext>
            </a:extLst>
          </p:cNvPr>
          <p:cNvSpPr txBox="1"/>
          <p:nvPr/>
        </p:nvSpPr>
        <p:spPr>
          <a:xfrm>
            <a:off x="1091201" y="1654814"/>
            <a:ext cx="9488407" cy="4154984"/>
          </a:xfrm>
          <a:prstGeom prst="rect">
            <a:avLst/>
          </a:prstGeom>
          <a:solidFill>
            <a:schemeClr val="tx1"/>
          </a:solidFill>
        </p:spPr>
        <p:txBody>
          <a:bodyPr wrap="square">
            <a:spAutoFit/>
          </a:bodyPr>
          <a:lstStyle/>
          <a:p>
            <a:r>
              <a:rPr lang="en-US" sz="8800" dirty="0">
                <a:solidFill>
                  <a:schemeClr val="bg1"/>
                </a:solidFill>
              </a:rPr>
              <a:t>In your groups craft a mission statement that we can use:</a:t>
            </a:r>
            <a:endParaRPr lang="en-CA" sz="8800" dirty="0">
              <a:solidFill>
                <a:schemeClr val="bg1"/>
              </a:solidFill>
            </a:endParaRPr>
          </a:p>
        </p:txBody>
      </p:sp>
    </p:spTree>
    <p:extLst>
      <p:ext uri="{BB962C8B-B14F-4D97-AF65-F5344CB8AC3E}">
        <p14:creationId xmlns:p14="http://schemas.microsoft.com/office/powerpoint/2010/main" val="308186215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2F89E6-A5A0-4540-97F7-E3ED33ABB636}"/>
              </a:ext>
            </a:extLst>
          </p:cNvPr>
          <p:cNvSpPr txBox="1"/>
          <p:nvPr/>
        </p:nvSpPr>
        <p:spPr>
          <a:xfrm>
            <a:off x="661433" y="1351508"/>
            <a:ext cx="9971223" cy="4154984"/>
          </a:xfrm>
          <a:prstGeom prst="rect">
            <a:avLst/>
          </a:prstGeom>
          <a:solidFill>
            <a:schemeClr val="tx1"/>
          </a:solidFill>
        </p:spPr>
        <p:txBody>
          <a:bodyPr wrap="square">
            <a:spAutoFit/>
          </a:bodyPr>
          <a:lstStyle/>
          <a:p>
            <a:r>
              <a:rPr lang="en-US" sz="8800" dirty="0">
                <a:solidFill>
                  <a:schemeClr val="bg1"/>
                </a:solidFill>
              </a:rPr>
              <a:t>In your work please consider the following words …</a:t>
            </a:r>
            <a:endParaRPr lang="en-CA" sz="8800" dirty="0">
              <a:solidFill>
                <a:schemeClr val="bg1"/>
              </a:solidFill>
            </a:endParaRPr>
          </a:p>
        </p:txBody>
      </p:sp>
    </p:spTree>
    <p:extLst>
      <p:ext uri="{BB962C8B-B14F-4D97-AF65-F5344CB8AC3E}">
        <p14:creationId xmlns:p14="http://schemas.microsoft.com/office/powerpoint/2010/main" val="49056137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1AD1E3-0FAD-F80F-E019-2256E079B393}"/>
              </a:ext>
            </a:extLst>
          </p:cNvPr>
          <p:cNvSpPr txBox="1"/>
          <p:nvPr/>
        </p:nvSpPr>
        <p:spPr>
          <a:xfrm>
            <a:off x="225552" y="621793"/>
            <a:ext cx="5056631" cy="2215991"/>
          </a:xfrm>
          <a:prstGeom prst="rect">
            <a:avLst/>
          </a:prstGeom>
          <a:noFill/>
        </p:spPr>
        <p:txBody>
          <a:bodyPr wrap="square" rtlCol="0">
            <a:spAutoFit/>
          </a:bodyPr>
          <a:lstStyle/>
          <a:p>
            <a:pPr algn="ctr"/>
            <a:r>
              <a:rPr lang="en-CA" sz="13800" dirty="0">
                <a:solidFill>
                  <a:schemeClr val="accent5">
                    <a:lumMod val="50000"/>
                  </a:schemeClr>
                </a:solidFill>
                <a:latin typeface="Arial" panose="020B0604020202020204" pitchFamily="34" charset="0"/>
                <a:cs typeface="Arial" panose="020B0604020202020204" pitchFamily="34" charset="0"/>
              </a:rPr>
              <a:t>Faith</a:t>
            </a:r>
          </a:p>
        </p:txBody>
      </p:sp>
      <p:sp>
        <p:nvSpPr>
          <p:cNvPr id="5" name="TextBox 4">
            <a:extLst>
              <a:ext uri="{FF2B5EF4-FFF2-40B4-BE49-F238E27FC236}">
                <a16:creationId xmlns:a16="http://schemas.microsoft.com/office/drawing/2014/main" id="{89BC6D47-6D86-B216-3DA0-E4D0861940F8}"/>
              </a:ext>
            </a:extLst>
          </p:cNvPr>
          <p:cNvSpPr txBox="1"/>
          <p:nvPr/>
        </p:nvSpPr>
        <p:spPr>
          <a:xfrm>
            <a:off x="1706880" y="2321004"/>
            <a:ext cx="8452104" cy="2215991"/>
          </a:xfrm>
          <a:prstGeom prst="rect">
            <a:avLst/>
          </a:prstGeom>
          <a:noFill/>
        </p:spPr>
        <p:txBody>
          <a:bodyPr wrap="square" rtlCol="0">
            <a:spAutoFit/>
          </a:bodyPr>
          <a:lstStyle/>
          <a:p>
            <a:pPr algn="ctr"/>
            <a:r>
              <a:rPr lang="en-CA" sz="13800" dirty="0">
                <a:solidFill>
                  <a:schemeClr val="accent2">
                    <a:lumMod val="75000"/>
                  </a:schemeClr>
                </a:solidFill>
                <a:latin typeface="Arial" panose="020B0604020202020204" pitchFamily="34" charset="0"/>
                <a:cs typeface="Arial" panose="020B0604020202020204" pitchFamily="34" charset="0"/>
              </a:rPr>
              <a:t>Education</a:t>
            </a:r>
          </a:p>
        </p:txBody>
      </p:sp>
      <p:sp>
        <p:nvSpPr>
          <p:cNvPr id="6" name="TextBox 5">
            <a:extLst>
              <a:ext uri="{FF2B5EF4-FFF2-40B4-BE49-F238E27FC236}">
                <a16:creationId xmlns:a16="http://schemas.microsoft.com/office/drawing/2014/main" id="{55BC0C76-845E-7E31-6717-51D39DE7F47A}"/>
              </a:ext>
            </a:extLst>
          </p:cNvPr>
          <p:cNvSpPr txBox="1"/>
          <p:nvPr/>
        </p:nvSpPr>
        <p:spPr>
          <a:xfrm>
            <a:off x="2410968" y="4349399"/>
            <a:ext cx="9229344" cy="2215991"/>
          </a:xfrm>
          <a:prstGeom prst="rect">
            <a:avLst/>
          </a:prstGeom>
          <a:noFill/>
        </p:spPr>
        <p:txBody>
          <a:bodyPr wrap="square" rtlCol="0">
            <a:spAutoFit/>
          </a:bodyPr>
          <a:lstStyle/>
          <a:p>
            <a:pPr algn="ctr"/>
            <a:r>
              <a:rPr lang="en-CA" sz="13800" dirty="0">
                <a:solidFill>
                  <a:srgbClr val="660033"/>
                </a:solidFill>
                <a:latin typeface="Arial" panose="020B0604020202020204" pitchFamily="34" charset="0"/>
                <a:cs typeface="Arial" panose="020B0604020202020204" pitchFamily="34" charset="0"/>
              </a:rPr>
              <a:t>Inclusivity</a:t>
            </a:r>
          </a:p>
        </p:txBody>
      </p:sp>
    </p:spTree>
    <p:extLst>
      <p:ext uri="{BB962C8B-B14F-4D97-AF65-F5344CB8AC3E}">
        <p14:creationId xmlns:p14="http://schemas.microsoft.com/office/powerpoint/2010/main" val="165252705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5A1-3B2E-1946-9AFF-A428ED05495D}"/>
              </a:ext>
            </a:extLst>
          </p:cNvPr>
          <p:cNvSpPr>
            <a:spLocks noGrp="1"/>
          </p:cNvSpPr>
          <p:nvPr>
            <p:ph type="title"/>
          </p:nvPr>
        </p:nvSpPr>
        <p:spPr/>
        <p:txBody>
          <a:bodyPr>
            <a:normAutofit/>
          </a:bodyPr>
          <a:lstStyle/>
          <a:p>
            <a:r>
              <a:rPr lang="en-US" sz="5400" dirty="0"/>
              <a:t>Mission Statement Review</a:t>
            </a:r>
          </a:p>
        </p:txBody>
      </p:sp>
      <p:sp>
        <p:nvSpPr>
          <p:cNvPr id="3" name="Content Placeholder 2">
            <a:extLst>
              <a:ext uri="{FF2B5EF4-FFF2-40B4-BE49-F238E27FC236}">
                <a16:creationId xmlns:a16="http://schemas.microsoft.com/office/drawing/2014/main" id="{47041868-E0DE-1C48-9100-E8D63B8B3F47}"/>
              </a:ext>
            </a:extLst>
          </p:cNvPr>
          <p:cNvSpPr>
            <a:spLocks noGrp="1"/>
          </p:cNvSpPr>
          <p:nvPr>
            <p:ph idx="1"/>
          </p:nvPr>
        </p:nvSpPr>
        <p:spPr>
          <a:xfrm>
            <a:off x="1163637" y="2682875"/>
            <a:ext cx="9761538" cy="1914526"/>
          </a:xfrm>
        </p:spPr>
        <p:txBody>
          <a:bodyPr vert="horz" lIns="91440" tIns="45720" rIns="91440" bIns="45720" rtlCol="0" anchor="t">
            <a:normAutofit/>
          </a:bodyPr>
          <a:lstStyle/>
          <a:p>
            <a:pPr marL="0" indent="0">
              <a:buNone/>
            </a:pPr>
            <a:r>
              <a:rPr lang="en-US" sz="4000" i="1" dirty="0">
                <a:latin typeface="Arial"/>
                <a:cs typeface="Arial"/>
              </a:rPr>
              <a:t>We will look at all of the draft statements and blend them together to be presented at our June Meeting</a:t>
            </a:r>
          </a:p>
        </p:txBody>
      </p:sp>
    </p:spTree>
    <p:extLst>
      <p:ext uri="{BB962C8B-B14F-4D97-AF65-F5344CB8AC3E}">
        <p14:creationId xmlns:p14="http://schemas.microsoft.com/office/powerpoint/2010/main" val="185537062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2920-4384-2642-B74A-858386EC3E77}"/>
              </a:ext>
            </a:extLst>
          </p:cNvPr>
          <p:cNvSpPr>
            <a:spLocks noGrp="1"/>
          </p:cNvSpPr>
          <p:nvPr>
            <p:ph type="title"/>
          </p:nvPr>
        </p:nvSpPr>
        <p:spPr>
          <a:xfrm>
            <a:off x="838200" y="0"/>
            <a:ext cx="10515600" cy="1325563"/>
          </a:xfrm>
        </p:spPr>
        <p:txBody>
          <a:bodyPr/>
          <a:lstStyle/>
          <a:p>
            <a:r>
              <a:rPr lang="en-US"/>
              <a:t>Opening Prayer</a:t>
            </a:r>
          </a:p>
        </p:txBody>
      </p:sp>
      <p:sp>
        <p:nvSpPr>
          <p:cNvPr id="3" name="Content Placeholder 2">
            <a:extLst>
              <a:ext uri="{FF2B5EF4-FFF2-40B4-BE49-F238E27FC236}">
                <a16:creationId xmlns:a16="http://schemas.microsoft.com/office/drawing/2014/main" id="{F4B69FD8-F5DE-A14B-A8A8-ED6912B0BF34}"/>
              </a:ext>
            </a:extLst>
          </p:cNvPr>
          <p:cNvSpPr>
            <a:spLocks noGrp="1"/>
          </p:cNvSpPr>
          <p:nvPr>
            <p:ph idx="1"/>
          </p:nvPr>
        </p:nvSpPr>
        <p:spPr>
          <a:xfrm>
            <a:off x="838200" y="1103585"/>
            <a:ext cx="10040007" cy="5402317"/>
          </a:xfrm>
        </p:spPr>
        <p:txBody>
          <a:bodyPr>
            <a:normAutofit fontScale="92500" lnSpcReduction="20000"/>
          </a:bodyPr>
          <a:lstStyle/>
          <a:p>
            <a:pPr marL="0" indent="0">
              <a:buNone/>
            </a:pPr>
            <a:r>
              <a:rPr lang="en-US" dirty="0"/>
              <a:t>Father, as we gather together today, we are charged with finding a path to the future that will best serve the needs of the very precious gift that you have entrusted to our care, our students.</a:t>
            </a:r>
          </a:p>
          <a:p>
            <a:pPr marL="0" indent="0">
              <a:buNone/>
            </a:pPr>
            <a:endParaRPr lang="en-US" dirty="0"/>
          </a:p>
          <a:p>
            <a:pPr marL="0" indent="0">
              <a:buNone/>
            </a:pPr>
            <a:r>
              <a:rPr lang="en-US" dirty="0"/>
              <a:t>Release us from the burden of our own egos. Give us eyes to see things not only as they are but as they should be, ears to hear all the voices, from the margins no less than from the center; hearts to listen to the needs, hopes and dreams of all whom we are called to lead and serve.</a:t>
            </a:r>
          </a:p>
          <a:p>
            <a:pPr marL="0" indent="0">
              <a:buNone/>
            </a:pPr>
            <a:endParaRPr lang="en-US" dirty="0"/>
          </a:p>
          <a:p>
            <a:pPr marL="0" indent="0">
              <a:buNone/>
            </a:pPr>
            <a:r>
              <a:rPr lang="en-US" dirty="0"/>
              <a:t>O Holy Spirit, come and abide with us. Enliven us with your creative power; inspire us with your wisdom and understanding; Warm us with your love, so that we may live what we profess to believe and serve others with generous and cheerful hearts.</a:t>
            </a:r>
          </a:p>
          <a:p>
            <a:pPr marL="0" indent="0">
              <a:buNone/>
            </a:pPr>
            <a:r>
              <a:rPr lang="en-US" dirty="0"/>
              <a:t>We make our prayer in Jesus’ name.</a:t>
            </a:r>
          </a:p>
          <a:p>
            <a:pPr marL="0" indent="0">
              <a:buNone/>
            </a:pPr>
            <a:endParaRPr lang="en-US" sz="1100" dirty="0"/>
          </a:p>
          <a:p>
            <a:pPr marL="0" indent="0">
              <a:buNone/>
            </a:pPr>
            <a:r>
              <a:rPr lang="en-US" sz="1100" dirty="0"/>
              <a:t>Adapted from the OCSOA Prayer</a:t>
            </a:r>
            <a:endParaRPr lang="en-US" sz="1200" dirty="0"/>
          </a:p>
          <a:p>
            <a:pPr marL="0" indent="0">
              <a:buNone/>
            </a:pPr>
            <a:endParaRPr lang="en-US" dirty="0"/>
          </a:p>
        </p:txBody>
      </p:sp>
    </p:spTree>
    <p:extLst>
      <p:ext uri="{BB962C8B-B14F-4D97-AF65-F5344CB8AC3E}">
        <p14:creationId xmlns:p14="http://schemas.microsoft.com/office/powerpoint/2010/main" val="28688385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55A1-3B2E-1946-9AFF-A428ED05495D}"/>
              </a:ext>
            </a:extLst>
          </p:cNvPr>
          <p:cNvSpPr>
            <a:spLocks noGrp="1"/>
          </p:cNvSpPr>
          <p:nvPr>
            <p:ph type="title"/>
          </p:nvPr>
        </p:nvSpPr>
        <p:spPr/>
        <p:txBody>
          <a:bodyPr>
            <a:normAutofit/>
          </a:bodyPr>
          <a:lstStyle/>
          <a:p>
            <a:r>
              <a:rPr lang="en-US" sz="5400" dirty="0"/>
              <a:t>Mission Statement Review</a:t>
            </a:r>
          </a:p>
        </p:txBody>
      </p:sp>
      <p:sp>
        <p:nvSpPr>
          <p:cNvPr id="3" name="Content Placeholder 2">
            <a:extLst>
              <a:ext uri="{FF2B5EF4-FFF2-40B4-BE49-F238E27FC236}">
                <a16:creationId xmlns:a16="http://schemas.microsoft.com/office/drawing/2014/main" id="{47041868-E0DE-1C48-9100-E8D63B8B3F47}"/>
              </a:ext>
            </a:extLst>
          </p:cNvPr>
          <p:cNvSpPr>
            <a:spLocks noGrp="1"/>
          </p:cNvSpPr>
          <p:nvPr>
            <p:ph idx="1"/>
          </p:nvPr>
        </p:nvSpPr>
        <p:spPr>
          <a:xfrm>
            <a:off x="1163637" y="2682875"/>
            <a:ext cx="9761538" cy="1914526"/>
          </a:xfrm>
        </p:spPr>
        <p:txBody>
          <a:bodyPr vert="horz" lIns="91440" tIns="45720" rIns="91440" bIns="45720" rtlCol="0" anchor="t">
            <a:normAutofit/>
          </a:bodyPr>
          <a:lstStyle/>
          <a:p>
            <a:pPr marL="0" indent="0">
              <a:buNone/>
            </a:pPr>
            <a:r>
              <a:rPr lang="en-US" sz="4000" i="1" dirty="0">
                <a:latin typeface="Arial"/>
                <a:cs typeface="Arial"/>
              </a:rPr>
              <a:t>The goal is to craft a wording for the mission statement that we can place into a thought exchange for broader review</a:t>
            </a:r>
          </a:p>
        </p:txBody>
      </p:sp>
    </p:spTree>
    <p:extLst>
      <p:ext uri="{BB962C8B-B14F-4D97-AF65-F5344CB8AC3E}">
        <p14:creationId xmlns:p14="http://schemas.microsoft.com/office/powerpoint/2010/main" val="292511660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ECC7-F53B-DC4D-AA36-B049EB09554B}"/>
              </a:ext>
            </a:extLst>
          </p:cNvPr>
          <p:cNvSpPr>
            <a:spLocks noGrp="1"/>
          </p:cNvSpPr>
          <p:nvPr>
            <p:ph type="title"/>
          </p:nvPr>
        </p:nvSpPr>
        <p:spPr>
          <a:xfrm>
            <a:off x="838200" y="2348910"/>
            <a:ext cx="10515600" cy="1325563"/>
          </a:xfrm>
        </p:spPr>
        <p:txBody>
          <a:bodyPr>
            <a:normAutofit/>
          </a:bodyPr>
          <a:lstStyle/>
          <a:p>
            <a:pPr algn="ctr"/>
            <a:r>
              <a:rPr lang="en-US" sz="6000" b="1"/>
              <a:t>NEXT STEPS</a:t>
            </a:r>
          </a:p>
        </p:txBody>
      </p:sp>
    </p:spTree>
    <p:extLst>
      <p:ext uri="{BB962C8B-B14F-4D97-AF65-F5344CB8AC3E}">
        <p14:creationId xmlns:p14="http://schemas.microsoft.com/office/powerpoint/2010/main" val="201611670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1EB3D-5C5B-AB4F-94C1-61841DC4F698}"/>
              </a:ext>
            </a:extLst>
          </p:cNvPr>
          <p:cNvSpPr>
            <a:spLocks noGrp="1"/>
          </p:cNvSpPr>
          <p:nvPr>
            <p:ph type="title"/>
          </p:nvPr>
        </p:nvSpPr>
        <p:spPr/>
        <p:txBody>
          <a:bodyPr/>
          <a:lstStyle/>
          <a:p>
            <a:r>
              <a:rPr lang="en-US"/>
              <a:t>Future Meetings</a:t>
            </a:r>
          </a:p>
        </p:txBody>
      </p:sp>
      <p:sp>
        <p:nvSpPr>
          <p:cNvPr id="3" name="Content Placeholder 2">
            <a:extLst>
              <a:ext uri="{FF2B5EF4-FFF2-40B4-BE49-F238E27FC236}">
                <a16:creationId xmlns:a16="http://schemas.microsoft.com/office/drawing/2014/main" id="{27059860-2489-6146-95C7-540338A95F6F}"/>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Meetings of the MYSP are planned for the following dates from 5:00 p.m. to 6:45 p.m.</a:t>
            </a:r>
          </a:p>
          <a:p>
            <a:pPr marL="0" indent="0">
              <a:buNone/>
            </a:pPr>
            <a:endParaRPr lang="en-US" dirty="0"/>
          </a:p>
          <a:p>
            <a:pPr marL="685165" lvl="1" indent="-227965"/>
            <a:r>
              <a:rPr lang="en-US" sz="2800" dirty="0">
                <a:latin typeface="Arial"/>
                <a:cs typeface="Arial"/>
              </a:rPr>
              <a:t>June 13, 2022</a:t>
            </a:r>
          </a:p>
          <a:p>
            <a:pPr marL="457200" lvl="1" indent="0">
              <a:buNone/>
            </a:pPr>
            <a:endParaRPr lang="en-US" sz="2800" dirty="0">
              <a:latin typeface="Arial"/>
              <a:cs typeface="Arial"/>
            </a:endParaRPr>
          </a:p>
          <a:p>
            <a:pPr marL="457200" lvl="1" indent="0">
              <a:buNone/>
            </a:pPr>
            <a:r>
              <a:rPr lang="en-US" sz="2800" dirty="0">
                <a:latin typeface="Arial"/>
                <a:cs typeface="Arial"/>
              </a:rPr>
              <a:t>A final meeting will be scheduled in early September 2022.</a:t>
            </a:r>
            <a:endParaRPr lang="en-US" dirty="0"/>
          </a:p>
        </p:txBody>
      </p:sp>
    </p:spTree>
    <p:extLst>
      <p:ext uri="{BB962C8B-B14F-4D97-AF65-F5344CB8AC3E}">
        <p14:creationId xmlns:p14="http://schemas.microsoft.com/office/powerpoint/2010/main" val="7924042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0417-60D2-B640-AE01-4190610D3A48}"/>
              </a:ext>
            </a:extLst>
          </p:cNvPr>
          <p:cNvSpPr>
            <a:spLocks noGrp="1"/>
          </p:cNvSpPr>
          <p:nvPr>
            <p:ph type="title"/>
          </p:nvPr>
        </p:nvSpPr>
        <p:spPr/>
        <p:txBody>
          <a:bodyPr/>
          <a:lstStyle/>
          <a:p>
            <a:r>
              <a:rPr lang="en-US"/>
              <a:t>MYSP Committee Workshop</a:t>
            </a:r>
          </a:p>
        </p:txBody>
      </p:sp>
      <p:sp>
        <p:nvSpPr>
          <p:cNvPr id="3" name="Content Placeholder 2">
            <a:extLst>
              <a:ext uri="{FF2B5EF4-FFF2-40B4-BE49-F238E27FC236}">
                <a16:creationId xmlns:a16="http://schemas.microsoft.com/office/drawing/2014/main" id="{F6808C4D-9745-BD48-A54F-0916874E84B6}"/>
              </a:ext>
            </a:extLst>
          </p:cNvPr>
          <p:cNvSpPr>
            <a:spLocks noGrp="1"/>
          </p:cNvSpPr>
          <p:nvPr>
            <p:ph idx="1"/>
          </p:nvPr>
        </p:nvSpPr>
        <p:spPr>
          <a:xfrm>
            <a:off x="838200" y="1566041"/>
            <a:ext cx="10515600" cy="4610922"/>
          </a:xfrm>
        </p:spPr>
        <p:txBody>
          <a:bodyPr vert="horz" lIns="91440" tIns="45720" rIns="91440" bIns="45720" rtlCol="0" anchor="t">
            <a:normAutofit/>
          </a:bodyPr>
          <a:lstStyle/>
          <a:p>
            <a:pPr marL="0" indent="0">
              <a:buNone/>
            </a:pPr>
            <a:r>
              <a:rPr lang="en-US" dirty="0"/>
              <a:t>5:15pm – 6:45pm</a:t>
            </a:r>
          </a:p>
          <a:p>
            <a:pPr marL="0" indent="0">
              <a:buNone/>
            </a:pPr>
            <a:endParaRPr lang="en-US" dirty="0"/>
          </a:p>
          <a:p>
            <a:pPr marL="0" indent="0">
              <a:buNone/>
            </a:pPr>
            <a:r>
              <a:rPr lang="en-US" b="1" dirty="0"/>
              <a:t>Content For This Evening</a:t>
            </a:r>
          </a:p>
          <a:p>
            <a:pPr marL="685165" lvl="1" indent="-227965"/>
            <a:r>
              <a:rPr lang="en-US" dirty="0">
                <a:latin typeface="Arial"/>
                <a:cs typeface="Arial"/>
              </a:rPr>
              <a:t>Welcome</a:t>
            </a:r>
          </a:p>
          <a:p>
            <a:pPr marL="685165" lvl="1" indent="-227965"/>
            <a:r>
              <a:rPr lang="en-US" dirty="0">
                <a:latin typeface="Arial"/>
                <a:cs typeface="Arial"/>
              </a:rPr>
              <a:t>Land Acknowledgement</a:t>
            </a:r>
          </a:p>
          <a:p>
            <a:pPr marL="685165" lvl="1" indent="-227965"/>
            <a:r>
              <a:rPr lang="en-US" dirty="0">
                <a:latin typeface="Arial"/>
                <a:cs typeface="Arial"/>
              </a:rPr>
              <a:t>Opening Prayer</a:t>
            </a:r>
          </a:p>
          <a:p>
            <a:pPr marL="685165" lvl="1" indent="-227965"/>
            <a:r>
              <a:rPr lang="en-US" dirty="0">
                <a:latin typeface="Arial"/>
                <a:cs typeface="Arial"/>
              </a:rPr>
              <a:t>Review of Consultations to Date</a:t>
            </a:r>
          </a:p>
          <a:p>
            <a:pPr marL="685165" lvl="1" indent="-227965"/>
            <a:r>
              <a:rPr lang="en-US" dirty="0">
                <a:latin typeface="Arial"/>
                <a:cs typeface="Arial"/>
              </a:rPr>
              <a:t>Review of Mission and Values</a:t>
            </a:r>
          </a:p>
          <a:p>
            <a:pPr marL="685165" lvl="1" indent="-227965"/>
            <a:r>
              <a:rPr lang="en-US" dirty="0">
                <a:latin typeface="Arial"/>
                <a:cs typeface="Arial"/>
              </a:rPr>
              <a:t>Thought Exchanges</a:t>
            </a:r>
          </a:p>
          <a:p>
            <a:pPr marL="685165" lvl="1" indent="-227965"/>
            <a:r>
              <a:rPr lang="en-US" dirty="0">
                <a:latin typeface="Arial"/>
                <a:cs typeface="Arial"/>
              </a:rPr>
              <a:t>Next Steps</a:t>
            </a:r>
          </a:p>
          <a:p>
            <a:pPr marL="457200" lvl="1" indent="0">
              <a:buNone/>
            </a:pPr>
            <a:endParaRPr lang="en-US" dirty="0">
              <a:latin typeface="Arial"/>
              <a:cs typeface="Arial"/>
            </a:endParaRPr>
          </a:p>
        </p:txBody>
      </p:sp>
    </p:spTree>
    <p:extLst>
      <p:ext uri="{BB962C8B-B14F-4D97-AF65-F5344CB8AC3E}">
        <p14:creationId xmlns:p14="http://schemas.microsoft.com/office/powerpoint/2010/main" val="21020865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7B12A-F225-404F-A0AA-73781D620354}"/>
              </a:ext>
            </a:extLst>
          </p:cNvPr>
          <p:cNvSpPr>
            <a:spLocks noGrp="1"/>
          </p:cNvSpPr>
          <p:nvPr>
            <p:ph type="title"/>
          </p:nvPr>
        </p:nvSpPr>
        <p:spPr>
          <a:xfrm>
            <a:off x="932793" y="0"/>
            <a:ext cx="10515600" cy="1325563"/>
          </a:xfrm>
        </p:spPr>
        <p:txBody>
          <a:bodyPr/>
          <a:lstStyle/>
          <a:p>
            <a:r>
              <a:rPr lang="en-US"/>
              <a:t>Members</a:t>
            </a:r>
          </a:p>
        </p:txBody>
      </p:sp>
      <p:sp>
        <p:nvSpPr>
          <p:cNvPr id="3" name="Content Placeholder 2">
            <a:extLst>
              <a:ext uri="{FF2B5EF4-FFF2-40B4-BE49-F238E27FC236}">
                <a16:creationId xmlns:a16="http://schemas.microsoft.com/office/drawing/2014/main" id="{80C380A2-FCE9-BE40-BDD2-82C1C3F8FEE9}"/>
              </a:ext>
            </a:extLst>
          </p:cNvPr>
          <p:cNvSpPr>
            <a:spLocks noGrp="1"/>
          </p:cNvSpPr>
          <p:nvPr>
            <p:ph idx="1"/>
          </p:nvPr>
        </p:nvSpPr>
        <p:spPr>
          <a:xfrm>
            <a:off x="838200" y="1072056"/>
            <a:ext cx="4995041" cy="5580992"/>
          </a:xfrm>
        </p:spPr>
        <p:txBody>
          <a:bodyPr vert="horz" lIns="91440" tIns="45720" rIns="91440" bIns="45720" rtlCol="0" anchor="t">
            <a:normAutofit fontScale="25000" lnSpcReduction="20000"/>
          </a:bodyPr>
          <a:lstStyle/>
          <a:p>
            <a:pPr marL="0" indent="0" fontAlgn="base">
              <a:buNone/>
            </a:pPr>
            <a:r>
              <a:rPr lang="en-CA" sz="6400" b="1">
                <a:latin typeface="Arial"/>
                <a:cs typeface="Arial"/>
              </a:rPr>
              <a:t>Co-Chairs:</a:t>
            </a:r>
          </a:p>
          <a:p>
            <a:pPr marL="0" indent="0" fontAlgn="base">
              <a:buNone/>
            </a:pPr>
            <a:r>
              <a:rPr lang="en-CA" sz="5600">
                <a:latin typeface="Arial"/>
                <a:cs typeface="Arial"/>
              </a:rPr>
              <a:t>Morgan Ste. Marie, Chair of the Board</a:t>
            </a:r>
          </a:p>
          <a:p>
            <a:pPr marL="0" indent="0" fontAlgn="base">
              <a:buNone/>
            </a:pPr>
            <a:r>
              <a:rPr lang="en-CA" sz="5600">
                <a:latin typeface="Arial"/>
                <a:cs typeface="Arial"/>
              </a:rPr>
              <a:t>Tracy Barill, Director of Education </a:t>
            </a:r>
          </a:p>
          <a:p>
            <a:pPr marL="0" indent="0" fontAlgn="base">
              <a:buNone/>
            </a:pPr>
            <a:endParaRPr lang="en-CA" sz="3200"/>
          </a:p>
          <a:p>
            <a:pPr marL="0" indent="0" fontAlgn="base">
              <a:buNone/>
            </a:pPr>
            <a:r>
              <a:rPr lang="en-CA" sz="6400" b="1">
                <a:latin typeface="Arial"/>
                <a:cs typeface="Arial"/>
              </a:rPr>
              <a:t>MYSP Facilitator:</a:t>
            </a:r>
          </a:p>
          <a:p>
            <a:pPr marL="0" indent="0" fontAlgn="base">
              <a:buNone/>
            </a:pPr>
            <a:r>
              <a:rPr lang="en-CA" sz="5600">
                <a:latin typeface="Arial"/>
                <a:cs typeface="Arial"/>
              </a:rPr>
              <a:t>Lewis </a:t>
            </a:r>
            <a:r>
              <a:rPr lang="en-CA" sz="5600" err="1">
                <a:latin typeface="Arial"/>
                <a:cs typeface="Arial"/>
              </a:rPr>
              <a:t>Morgulis</a:t>
            </a:r>
            <a:r>
              <a:rPr lang="en-CA" sz="5600">
                <a:latin typeface="Arial"/>
                <a:cs typeface="Arial"/>
              </a:rPr>
              <a:t>, L&amp;C Planning Consultants</a:t>
            </a:r>
            <a:endParaRPr lang="en-CA" sz="5600"/>
          </a:p>
          <a:p>
            <a:pPr marL="0" indent="0" fontAlgn="base">
              <a:buNone/>
            </a:pPr>
            <a:endParaRPr lang="en-CA" sz="3200"/>
          </a:p>
          <a:p>
            <a:pPr marL="0" indent="0" fontAlgn="base">
              <a:buNone/>
            </a:pPr>
            <a:r>
              <a:rPr lang="en-CA" sz="6400" b="1">
                <a:latin typeface="Arial"/>
                <a:cs typeface="Arial"/>
              </a:rPr>
              <a:t>Communications:</a:t>
            </a:r>
          </a:p>
          <a:p>
            <a:pPr marL="0" indent="0" fontAlgn="base">
              <a:buNone/>
            </a:pPr>
            <a:r>
              <a:rPr lang="en-CA" sz="5600">
                <a:latin typeface="Arial"/>
                <a:cs typeface="Arial"/>
              </a:rPr>
              <a:t>Amanda Roffey, </a:t>
            </a:r>
            <a:r>
              <a:rPr lang="en-CA" sz="5600" err="1">
                <a:latin typeface="Arial"/>
                <a:cs typeface="Arial"/>
              </a:rPr>
              <a:t>Faeron</a:t>
            </a:r>
            <a:r>
              <a:rPr lang="en-CA" sz="5600">
                <a:latin typeface="Arial"/>
                <a:cs typeface="Arial"/>
              </a:rPr>
              <a:t> Pileggi, Emily McCall</a:t>
            </a:r>
            <a:br>
              <a:rPr lang="en-CA" sz="5600"/>
            </a:br>
            <a:endParaRPr lang="en-CA" sz="5600"/>
          </a:p>
          <a:p>
            <a:pPr marL="0" indent="0" fontAlgn="base">
              <a:buNone/>
            </a:pPr>
            <a:r>
              <a:rPr lang="en-CA" sz="6400">
                <a:latin typeface="Arial"/>
                <a:cs typeface="Arial"/>
              </a:rPr>
              <a:t>T</a:t>
            </a:r>
            <a:r>
              <a:rPr lang="en-CA" sz="6400" b="1">
                <a:latin typeface="Arial"/>
                <a:cs typeface="Arial"/>
              </a:rPr>
              <a:t>rustees, Clergy and Senior Admin:</a:t>
            </a:r>
          </a:p>
          <a:p>
            <a:pPr marL="0" indent="0" fontAlgn="base">
              <a:buNone/>
            </a:pPr>
            <a:r>
              <a:rPr lang="en-CA" sz="5600">
                <a:latin typeface="Arial"/>
                <a:cs typeface="Arial"/>
              </a:rPr>
              <a:t>John Rinella, Vice Chair of the Board </a:t>
            </a:r>
          </a:p>
          <a:p>
            <a:pPr marL="0" indent="0" fontAlgn="base">
              <a:buNone/>
            </a:pPr>
            <a:r>
              <a:rPr lang="en-CA" sz="5600">
                <a:latin typeface="Arial"/>
                <a:cs typeface="Arial"/>
              </a:rPr>
              <a:t>Monique Forster, Trustee </a:t>
            </a:r>
          </a:p>
          <a:p>
            <a:pPr marL="0" indent="0" fontAlgn="base">
              <a:buNone/>
            </a:pPr>
            <a:r>
              <a:rPr lang="en-CA" sz="5600">
                <a:latin typeface="Arial"/>
                <a:cs typeface="Arial"/>
              </a:rPr>
              <a:t>Janice Oldman, Trustee </a:t>
            </a:r>
          </a:p>
          <a:p>
            <a:pPr marL="0" indent="0" fontAlgn="base">
              <a:buNone/>
            </a:pPr>
            <a:r>
              <a:rPr lang="en-CA" sz="5600">
                <a:latin typeface="Arial"/>
                <a:cs typeface="Arial"/>
              </a:rPr>
              <a:t>Mikhail </a:t>
            </a:r>
            <a:r>
              <a:rPr lang="en-CA" sz="5600" err="1">
                <a:latin typeface="Arial"/>
                <a:cs typeface="Arial"/>
              </a:rPr>
              <a:t>Yurkoski</a:t>
            </a:r>
            <a:r>
              <a:rPr lang="en-CA" sz="5600">
                <a:latin typeface="Arial"/>
                <a:cs typeface="Arial"/>
              </a:rPr>
              <a:t>, Trustee </a:t>
            </a:r>
          </a:p>
          <a:p>
            <a:pPr marL="0" indent="0" fontAlgn="base">
              <a:buNone/>
            </a:pPr>
            <a:r>
              <a:rPr lang="en-CA" sz="5600">
                <a:latin typeface="Arial"/>
                <a:cs typeface="Arial"/>
              </a:rPr>
              <a:t>Declan Amaral, Student Trustee </a:t>
            </a:r>
          </a:p>
          <a:p>
            <a:pPr marL="0" indent="0" fontAlgn="base">
              <a:buNone/>
            </a:pPr>
            <a:r>
              <a:rPr lang="en-CA" sz="5600">
                <a:latin typeface="Arial"/>
                <a:cs typeface="Arial"/>
              </a:rPr>
              <a:t>Sophie </a:t>
            </a:r>
            <a:r>
              <a:rPr lang="en-CA" sz="5600" err="1">
                <a:latin typeface="Arial"/>
                <a:cs typeface="Arial"/>
              </a:rPr>
              <a:t>Nwaoha</a:t>
            </a:r>
            <a:r>
              <a:rPr lang="en-CA" sz="5600">
                <a:latin typeface="Arial"/>
                <a:cs typeface="Arial"/>
              </a:rPr>
              <a:t>, Student Trustee </a:t>
            </a:r>
          </a:p>
          <a:p>
            <a:pPr marL="0" indent="0" fontAlgn="base">
              <a:buNone/>
            </a:pPr>
            <a:r>
              <a:rPr lang="en-CA" sz="5600">
                <a:latin typeface="Arial"/>
                <a:cs typeface="Arial"/>
              </a:rPr>
              <a:t>Fr. Keith Callaghan, Archdiocese of Toronto </a:t>
            </a:r>
          </a:p>
          <a:p>
            <a:pPr marL="0" indent="0" fontAlgn="base">
              <a:buNone/>
            </a:pPr>
            <a:r>
              <a:rPr lang="en-CA" sz="5600">
                <a:latin typeface="Arial"/>
                <a:cs typeface="Arial"/>
              </a:rPr>
              <a:t>Mariah O’Reilly, Superintendent of Education, Academic </a:t>
            </a:r>
          </a:p>
          <a:p>
            <a:pPr marL="0" indent="0" fontAlgn="base">
              <a:buNone/>
            </a:pPr>
            <a:r>
              <a:rPr lang="en-CA" sz="5600">
                <a:latin typeface="Arial"/>
                <a:cs typeface="Arial"/>
              </a:rPr>
              <a:t>Scott Grieve, Superintendent, Corporate </a:t>
            </a:r>
          </a:p>
          <a:p>
            <a:pPr marL="227965" indent="-227965"/>
            <a:endParaRPr lang="en-US"/>
          </a:p>
        </p:txBody>
      </p:sp>
      <p:sp>
        <p:nvSpPr>
          <p:cNvPr id="4" name="TextBox 3">
            <a:extLst>
              <a:ext uri="{FF2B5EF4-FFF2-40B4-BE49-F238E27FC236}">
                <a16:creationId xmlns:a16="http://schemas.microsoft.com/office/drawing/2014/main" id="{554DA4C7-B4F1-1E43-8632-29EF883D0554}"/>
              </a:ext>
            </a:extLst>
          </p:cNvPr>
          <p:cNvSpPr txBox="1"/>
          <p:nvPr/>
        </p:nvSpPr>
        <p:spPr>
          <a:xfrm>
            <a:off x="6195029" y="264299"/>
            <a:ext cx="4866290" cy="6140142"/>
          </a:xfrm>
          <a:prstGeom prst="rect">
            <a:avLst/>
          </a:prstGeom>
          <a:noFill/>
        </p:spPr>
        <p:txBody>
          <a:bodyPr wrap="square" lIns="91440" tIns="45720" rIns="91440" bIns="45720" rtlCol="0" anchor="t">
            <a:spAutoFit/>
          </a:bodyPr>
          <a:lstStyle/>
          <a:p>
            <a:pPr fontAlgn="base"/>
            <a:endParaRPr lang="en-CA" sz="1900" b="1" dirty="0">
              <a:cs typeface="Calibri"/>
            </a:endParaRPr>
          </a:p>
          <a:p>
            <a:pPr fontAlgn="base"/>
            <a:endParaRPr lang="en-CA" sz="1900"/>
          </a:p>
          <a:p>
            <a:pPr fontAlgn="base"/>
            <a:r>
              <a:rPr lang="en-CA" sz="1900" b="1" dirty="0"/>
              <a:t>Partner and Community Representatives:</a:t>
            </a:r>
            <a:endParaRPr lang="en-CA" sz="1900"/>
          </a:p>
          <a:p>
            <a:pPr fontAlgn="base"/>
            <a:r>
              <a:rPr lang="en-CA" sz="1600" dirty="0"/>
              <a:t>Erin Troost, APSSP </a:t>
            </a:r>
            <a:endParaRPr lang="en-CA" sz="1600">
              <a:cs typeface="Calibri"/>
            </a:endParaRPr>
          </a:p>
          <a:p>
            <a:pPr fontAlgn="base"/>
            <a:r>
              <a:rPr lang="en-CA" sz="1600" dirty="0"/>
              <a:t>David </a:t>
            </a:r>
            <a:r>
              <a:rPr lang="en-CA" sz="1600" dirty="0" err="1"/>
              <a:t>Dubowits</a:t>
            </a:r>
            <a:r>
              <a:rPr lang="en-CA" sz="1600" dirty="0"/>
              <a:t>, Chaplains </a:t>
            </a:r>
            <a:endParaRPr lang="en-CA" sz="1600">
              <a:cs typeface="Calibri"/>
            </a:endParaRPr>
          </a:p>
          <a:p>
            <a:pPr fontAlgn="base"/>
            <a:r>
              <a:rPr lang="en-CA" sz="1600" dirty="0"/>
              <a:t>Melissa Vickery, CPCO Elementary </a:t>
            </a:r>
            <a:endParaRPr lang="en-CA" sz="1600">
              <a:cs typeface="Calibri"/>
            </a:endParaRPr>
          </a:p>
          <a:p>
            <a:pPr fontAlgn="base"/>
            <a:r>
              <a:rPr lang="en-CA" sz="1600" dirty="0"/>
              <a:t>Paula </a:t>
            </a:r>
            <a:r>
              <a:rPr lang="en-CA" sz="1600" dirty="0" err="1"/>
              <a:t>Sorhaitz</a:t>
            </a:r>
            <a:r>
              <a:rPr lang="en-CA" sz="1600" dirty="0"/>
              <a:t>, CPCO Secondary </a:t>
            </a:r>
            <a:endParaRPr lang="en-CA" sz="1600">
              <a:cs typeface="Calibri"/>
            </a:endParaRPr>
          </a:p>
          <a:p>
            <a:pPr fontAlgn="base"/>
            <a:r>
              <a:rPr lang="en-CA" sz="1600" dirty="0"/>
              <a:t>John Quarrie, CUPE Custodial/Maintenance</a:t>
            </a:r>
            <a:endParaRPr lang="en-CA" sz="1600">
              <a:cs typeface="Calibri"/>
            </a:endParaRPr>
          </a:p>
          <a:p>
            <a:pPr fontAlgn="base"/>
            <a:r>
              <a:rPr lang="en-CA" sz="1600" dirty="0"/>
              <a:t>Maureen Cope, CUPE Educational Assistants</a:t>
            </a:r>
            <a:endParaRPr lang="en-CA" sz="1600">
              <a:cs typeface="Calibri"/>
            </a:endParaRPr>
          </a:p>
          <a:p>
            <a:pPr fontAlgn="base"/>
            <a:r>
              <a:rPr lang="en-CA" sz="1600" dirty="0"/>
              <a:t>Sajida Aaron, CUPE LINC/ESL</a:t>
            </a:r>
            <a:endParaRPr lang="en-CA" sz="1600">
              <a:cs typeface="Calibri"/>
            </a:endParaRPr>
          </a:p>
          <a:p>
            <a:pPr fontAlgn="base"/>
            <a:r>
              <a:rPr lang="en-CA" sz="1600" dirty="0"/>
              <a:t>Mike Morris, CUPE Secretarial/Clerical/Technical</a:t>
            </a:r>
            <a:endParaRPr lang="en-CA" sz="1600">
              <a:cs typeface="Calibri"/>
            </a:endParaRPr>
          </a:p>
          <a:p>
            <a:pPr fontAlgn="base"/>
            <a:r>
              <a:rPr lang="en-CA" sz="1600" dirty="0"/>
              <a:t>Kelly Mulville, ETFO/DECE </a:t>
            </a:r>
            <a:endParaRPr lang="en-CA" sz="1600">
              <a:cs typeface="Calibri"/>
            </a:endParaRPr>
          </a:p>
          <a:p>
            <a:pPr fontAlgn="base"/>
            <a:r>
              <a:rPr lang="en-CA" sz="1600" dirty="0"/>
              <a:t>Lori Jones, Management Administrative Group </a:t>
            </a:r>
            <a:endParaRPr lang="en-CA" sz="1600">
              <a:cs typeface="Calibri"/>
            </a:endParaRPr>
          </a:p>
          <a:p>
            <a:pPr fontAlgn="base"/>
            <a:r>
              <a:rPr lang="en-CA" sz="1600" dirty="0"/>
              <a:t>Jackie French, OECTA Elementary </a:t>
            </a:r>
            <a:endParaRPr lang="en-CA" sz="1600" dirty="0">
              <a:cs typeface="Calibri"/>
            </a:endParaRPr>
          </a:p>
          <a:p>
            <a:pPr fontAlgn="base"/>
            <a:r>
              <a:rPr lang="en-CA" sz="1600" dirty="0"/>
              <a:t>Paul </a:t>
            </a:r>
            <a:r>
              <a:rPr lang="en-CA" sz="1600" dirty="0" err="1"/>
              <a:t>Collicutt</a:t>
            </a:r>
            <a:r>
              <a:rPr lang="en-CA" sz="1600" dirty="0"/>
              <a:t>, OECTA Secondary </a:t>
            </a:r>
            <a:endParaRPr lang="en-CA" sz="1600">
              <a:cs typeface="Calibri"/>
            </a:endParaRPr>
          </a:p>
          <a:p>
            <a:pPr fontAlgn="base"/>
            <a:r>
              <a:rPr lang="en-CA" sz="1600" dirty="0"/>
              <a:t>Valerie Adamo, Special Education Advisory Committee </a:t>
            </a:r>
            <a:endParaRPr lang="en-CA" sz="1600">
              <a:cs typeface="Calibri"/>
            </a:endParaRPr>
          </a:p>
          <a:p>
            <a:pPr fontAlgn="base"/>
            <a:r>
              <a:rPr lang="en-CA" sz="1600" dirty="0"/>
              <a:t>Vanessa </a:t>
            </a:r>
            <a:r>
              <a:rPr lang="en-CA" sz="1600" dirty="0" err="1"/>
              <a:t>Asgarali</a:t>
            </a:r>
            <a:r>
              <a:rPr lang="en-CA" sz="1600" dirty="0"/>
              <a:t>, Durham Catholic Parent Involvement </a:t>
            </a:r>
            <a:endParaRPr lang="en-CA" sz="1600">
              <a:cs typeface="Calibri"/>
            </a:endParaRPr>
          </a:p>
          <a:p>
            <a:pPr fontAlgn="base"/>
            <a:r>
              <a:rPr lang="en-CA" sz="1600" dirty="0"/>
              <a:t>Julie Pigeon, Indigenous Education Circle </a:t>
            </a:r>
            <a:endParaRPr lang="en-CA" sz="1600">
              <a:cs typeface="Calibri"/>
            </a:endParaRPr>
          </a:p>
          <a:p>
            <a:pPr fontAlgn="base"/>
            <a:r>
              <a:rPr lang="en-CA" sz="1600" dirty="0"/>
              <a:t>Sean McCormack, ABR &amp; BE Committee</a:t>
            </a:r>
            <a:endParaRPr lang="en-CA" sz="1600" dirty="0">
              <a:cs typeface="Calibri"/>
            </a:endParaRPr>
          </a:p>
          <a:p>
            <a:r>
              <a:rPr lang="en-CA" sz="1600" dirty="0">
                <a:cs typeface="Calibri"/>
              </a:rPr>
              <a:t>Nicole Emanuel, ABR &amp; BE Committee</a:t>
            </a:r>
          </a:p>
          <a:p>
            <a:r>
              <a:rPr lang="en-CA" sz="1600" dirty="0">
                <a:cs typeface="Calibri"/>
              </a:rPr>
              <a:t>Kelly Stephen, 2SLGBTQ+ Advisory Committee</a:t>
            </a:r>
            <a:endParaRPr lang="en-CA" sz="1600" dirty="0"/>
          </a:p>
          <a:p>
            <a:pPr fontAlgn="base"/>
            <a:r>
              <a:rPr lang="en-CA" sz="1600" dirty="0"/>
              <a:t>Katherine </a:t>
            </a:r>
            <a:r>
              <a:rPr lang="en-CA" sz="1600" dirty="0" err="1"/>
              <a:t>Mustachi</a:t>
            </a:r>
            <a:r>
              <a:rPr lang="en-CA" sz="1600" dirty="0"/>
              <a:t>, Faith Formation</a:t>
            </a:r>
            <a:endParaRPr lang="en-CA" sz="1600">
              <a:cs typeface="Calibri"/>
            </a:endParaRPr>
          </a:p>
          <a:p>
            <a:r>
              <a:rPr lang="en-CA" sz="1600" dirty="0">
                <a:cs typeface="Calibri"/>
              </a:rPr>
              <a:t>Diane Mullane, Mental Health Lead</a:t>
            </a:r>
            <a:endParaRPr lang="en-CA" sz="1600"/>
          </a:p>
          <a:p>
            <a:pPr fontAlgn="base"/>
            <a:r>
              <a:rPr lang="en-CA" sz="1600" dirty="0" err="1"/>
              <a:t>Luetasha</a:t>
            </a:r>
            <a:r>
              <a:rPr lang="en-CA" sz="1600" dirty="0"/>
              <a:t> Watkins, Childcare Partners </a:t>
            </a:r>
            <a:endParaRPr lang="en-CA" sz="1600">
              <a:cs typeface="Calibri"/>
            </a:endParaRPr>
          </a:p>
        </p:txBody>
      </p:sp>
    </p:spTree>
    <p:extLst>
      <p:ext uri="{BB962C8B-B14F-4D97-AF65-F5344CB8AC3E}">
        <p14:creationId xmlns:p14="http://schemas.microsoft.com/office/powerpoint/2010/main" val="7058961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85C9-15B4-4549-B81D-B6D95253C86F}"/>
              </a:ext>
            </a:extLst>
          </p:cNvPr>
          <p:cNvSpPr>
            <a:spLocks noGrp="1"/>
          </p:cNvSpPr>
          <p:nvPr>
            <p:ph type="title"/>
          </p:nvPr>
        </p:nvSpPr>
        <p:spPr/>
        <p:txBody>
          <a:bodyPr/>
          <a:lstStyle/>
          <a:p>
            <a:r>
              <a:rPr lang="en-US"/>
              <a:t>The Multi-year Strategic Planning Process</a:t>
            </a:r>
          </a:p>
        </p:txBody>
      </p:sp>
      <p:pic>
        <p:nvPicPr>
          <p:cNvPr id="5" name="Content Placeholder 4">
            <a:extLst>
              <a:ext uri="{FF2B5EF4-FFF2-40B4-BE49-F238E27FC236}">
                <a16:creationId xmlns:a16="http://schemas.microsoft.com/office/drawing/2014/main" id="{6474D909-8DDC-FF49-8CDC-0BEE600D5F8B}"/>
              </a:ext>
            </a:extLst>
          </p:cNvPr>
          <p:cNvPicPr>
            <a:picLocks noGrp="1" noChangeAspect="1"/>
          </p:cNvPicPr>
          <p:nvPr>
            <p:ph idx="1"/>
          </p:nvPr>
        </p:nvPicPr>
        <p:blipFill>
          <a:blip r:embed="rId2"/>
          <a:stretch>
            <a:fillRect/>
          </a:stretch>
        </p:blipFill>
        <p:spPr>
          <a:xfrm>
            <a:off x="3046542" y="1153921"/>
            <a:ext cx="6761543" cy="5529508"/>
          </a:xfrm>
        </p:spPr>
      </p:pic>
    </p:spTree>
    <p:extLst>
      <p:ext uri="{BB962C8B-B14F-4D97-AF65-F5344CB8AC3E}">
        <p14:creationId xmlns:p14="http://schemas.microsoft.com/office/powerpoint/2010/main" val="276881164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47F1-CBB2-9A46-A372-431E2FED0080}"/>
              </a:ext>
            </a:extLst>
          </p:cNvPr>
          <p:cNvSpPr>
            <a:spLocks noGrp="1"/>
          </p:cNvSpPr>
          <p:nvPr>
            <p:ph type="title"/>
          </p:nvPr>
        </p:nvSpPr>
        <p:spPr>
          <a:xfrm>
            <a:off x="1039678" y="39660"/>
            <a:ext cx="10515600" cy="1325563"/>
          </a:xfrm>
        </p:spPr>
        <p:txBody>
          <a:bodyPr>
            <a:normAutofit/>
          </a:bodyPr>
          <a:lstStyle/>
          <a:p>
            <a:r>
              <a:rPr lang="en-US" sz="5400"/>
              <a:t>Project Plan</a:t>
            </a:r>
          </a:p>
        </p:txBody>
      </p:sp>
      <p:graphicFrame>
        <p:nvGraphicFramePr>
          <p:cNvPr id="7" name="Table 7">
            <a:extLst>
              <a:ext uri="{FF2B5EF4-FFF2-40B4-BE49-F238E27FC236}">
                <a16:creationId xmlns:a16="http://schemas.microsoft.com/office/drawing/2014/main" id="{7A81CAB4-2ED6-CC46-AD95-F46A9F071C6E}"/>
              </a:ext>
            </a:extLst>
          </p:cNvPr>
          <p:cNvGraphicFramePr>
            <a:graphicFrameLocks noGrp="1"/>
          </p:cNvGraphicFramePr>
          <p:nvPr>
            <p:ph idx="1"/>
            <p:extLst>
              <p:ext uri="{D42A27DB-BD31-4B8C-83A1-F6EECF244321}">
                <p14:modId xmlns:p14="http://schemas.microsoft.com/office/powerpoint/2010/main" val="416859531"/>
              </p:ext>
            </p:extLst>
          </p:nvPr>
        </p:nvGraphicFramePr>
        <p:xfrm>
          <a:off x="263471" y="1690689"/>
          <a:ext cx="11577230" cy="2602340"/>
        </p:xfrm>
        <a:graphic>
          <a:graphicData uri="http://schemas.openxmlformats.org/drawingml/2006/table">
            <a:tbl>
              <a:tblPr firstRow="1" bandRow="1">
                <a:tableStyleId>{5C22544A-7EE6-4342-B048-85BDC9FD1C3A}</a:tableStyleId>
              </a:tblPr>
              <a:tblGrid>
                <a:gridCol w="964769">
                  <a:extLst>
                    <a:ext uri="{9D8B030D-6E8A-4147-A177-3AD203B41FA5}">
                      <a16:colId xmlns:a16="http://schemas.microsoft.com/office/drawing/2014/main" val="3235185926"/>
                    </a:ext>
                  </a:extLst>
                </a:gridCol>
                <a:gridCol w="964769">
                  <a:extLst>
                    <a:ext uri="{9D8B030D-6E8A-4147-A177-3AD203B41FA5}">
                      <a16:colId xmlns:a16="http://schemas.microsoft.com/office/drawing/2014/main" val="4235435013"/>
                    </a:ext>
                  </a:extLst>
                </a:gridCol>
                <a:gridCol w="482385">
                  <a:extLst>
                    <a:ext uri="{9D8B030D-6E8A-4147-A177-3AD203B41FA5}">
                      <a16:colId xmlns:a16="http://schemas.microsoft.com/office/drawing/2014/main" val="459676012"/>
                    </a:ext>
                  </a:extLst>
                </a:gridCol>
                <a:gridCol w="482385">
                  <a:extLst>
                    <a:ext uri="{9D8B030D-6E8A-4147-A177-3AD203B41FA5}">
                      <a16:colId xmlns:a16="http://schemas.microsoft.com/office/drawing/2014/main" val="2226341125"/>
                    </a:ext>
                  </a:extLst>
                </a:gridCol>
                <a:gridCol w="964769">
                  <a:extLst>
                    <a:ext uri="{9D8B030D-6E8A-4147-A177-3AD203B41FA5}">
                      <a16:colId xmlns:a16="http://schemas.microsoft.com/office/drawing/2014/main" val="132064499"/>
                    </a:ext>
                  </a:extLst>
                </a:gridCol>
                <a:gridCol w="964769">
                  <a:extLst>
                    <a:ext uri="{9D8B030D-6E8A-4147-A177-3AD203B41FA5}">
                      <a16:colId xmlns:a16="http://schemas.microsoft.com/office/drawing/2014/main" val="3055762036"/>
                    </a:ext>
                  </a:extLst>
                </a:gridCol>
                <a:gridCol w="964769">
                  <a:extLst>
                    <a:ext uri="{9D8B030D-6E8A-4147-A177-3AD203B41FA5}">
                      <a16:colId xmlns:a16="http://schemas.microsoft.com/office/drawing/2014/main" val="2314418443"/>
                    </a:ext>
                  </a:extLst>
                </a:gridCol>
                <a:gridCol w="964769">
                  <a:extLst>
                    <a:ext uri="{9D8B030D-6E8A-4147-A177-3AD203B41FA5}">
                      <a16:colId xmlns:a16="http://schemas.microsoft.com/office/drawing/2014/main" val="3529980059"/>
                    </a:ext>
                  </a:extLst>
                </a:gridCol>
                <a:gridCol w="964769">
                  <a:extLst>
                    <a:ext uri="{9D8B030D-6E8A-4147-A177-3AD203B41FA5}">
                      <a16:colId xmlns:a16="http://schemas.microsoft.com/office/drawing/2014/main" val="751791790"/>
                    </a:ext>
                  </a:extLst>
                </a:gridCol>
                <a:gridCol w="482385">
                  <a:extLst>
                    <a:ext uri="{9D8B030D-6E8A-4147-A177-3AD203B41FA5}">
                      <a16:colId xmlns:a16="http://schemas.microsoft.com/office/drawing/2014/main" val="4277544687"/>
                    </a:ext>
                  </a:extLst>
                </a:gridCol>
                <a:gridCol w="482385">
                  <a:extLst>
                    <a:ext uri="{9D8B030D-6E8A-4147-A177-3AD203B41FA5}">
                      <a16:colId xmlns:a16="http://schemas.microsoft.com/office/drawing/2014/main" val="120044565"/>
                    </a:ext>
                  </a:extLst>
                </a:gridCol>
                <a:gridCol w="964769">
                  <a:extLst>
                    <a:ext uri="{9D8B030D-6E8A-4147-A177-3AD203B41FA5}">
                      <a16:colId xmlns:a16="http://schemas.microsoft.com/office/drawing/2014/main" val="345237124"/>
                    </a:ext>
                  </a:extLst>
                </a:gridCol>
                <a:gridCol w="964769">
                  <a:extLst>
                    <a:ext uri="{9D8B030D-6E8A-4147-A177-3AD203B41FA5}">
                      <a16:colId xmlns:a16="http://schemas.microsoft.com/office/drawing/2014/main" val="2975616778"/>
                    </a:ext>
                  </a:extLst>
                </a:gridCol>
                <a:gridCol w="964769">
                  <a:extLst>
                    <a:ext uri="{9D8B030D-6E8A-4147-A177-3AD203B41FA5}">
                      <a16:colId xmlns:a16="http://schemas.microsoft.com/office/drawing/2014/main" val="2111832730"/>
                    </a:ext>
                  </a:extLst>
                </a:gridCol>
              </a:tblGrid>
              <a:tr h="520468">
                <a:tc>
                  <a:txBody>
                    <a:bodyPr/>
                    <a:lstStyle/>
                    <a:p>
                      <a:r>
                        <a:rPr lang="en-US"/>
                        <a:t>FEB</a:t>
                      </a:r>
                    </a:p>
                  </a:txBody>
                  <a:tcPr/>
                </a:tc>
                <a:tc>
                  <a:txBody>
                    <a:bodyPr/>
                    <a:lstStyle/>
                    <a:p>
                      <a:r>
                        <a:rPr lang="en-US"/>
                        <a:t>MAR</a:t>
                      </a:r>
                    </a:p>
                  </a:txBody>
                  <a:tcPr/>
                </a:tc>
                <a:tc gridSpan="2">
                  <a:txBody>
                    <a:bodyPr/>
                    <a:lstStyle/>
                    <a:p>
                      <a:r>
                        <a:rPr lang="en-US"/>
                        <a:t>APR</a:t>
                      </a:r>
                    </a:p>
                  </a:txBody>
                  <a:tcPr/>
                </a:tc>
                <a:tc hMerge="1">
                  <a:txBody>
                    <a:bodyPr/>
                    <a:lstStyle/>
                    <a:p>
                      <a:endParaRPr lang="en-US"/>
                    </a:p>
                  </a:txBody>
                  <a:tcPr/>
                </a:tc>
                <a:tc>
                  <a:txBody>
                    <a:bodyPr/>
                    <a:lstStyle/>
                    <a:p>
                      <a:r>
                        <a:rPr lang="en-US"/>
                        <a:t>MAY</a:t>
                      </a:r>
                    </a:p>
                  </a:txBody>
                  <a:tcPr/>
                </a:tc>
                <a:tc>
                  <a:txBody>
                    <a:bodyPr/>
                    <a:lstStyle/>
                    <a:p>
                      <a:r>
                        <a:rPr lang="en-US"/>
                        <a:t>JUNE</a:t>
                      </a:r>
                    </a:p>
                  </a:txBody>
                  <a:tcPr/>
                </a:tc>
                <a:tc>
                  <a:txBody>
                    <a:bodyPr/>
                    <a:lstStyle/>
                    <a:p>
                      <a:r>
                        <a:rPr lang="en-US"/>
                        <a:t>JULY</a:t>
                      </a:r>
                    </a:p>
                  </a:txBody>
                  <a:tcPr/>
                </a:tc>
                <a:tc>
                  <a:txBody>
                    <a:bodyPr/>
                    <a:lstStyle/>
                    <a:p>
                      <a:r>
                        <a:rPr lang="en-US"/>
                        <a:t>AUG</a:t>
                      </a:r>
                    </a:p>
                  </a:txBody>
                  <a:tcPr/>
                </a:tc>
                <a:tc>
                  <a:txBody>
                    <a:bodyPr/>
                    <a:lstStyle/>
                    <a:p>
                      <a:r>
                        <a:rPr lang="en-US"/>
                        <a:t>SEPT</a:t>
                      </a:r>
                    </a:p>
                  </a:txBody>
                  <a:tcPr/>
                </a:tc>
                <a:tc gridSpan="2">
                  <a:txBody>
                    <a:bodyPr/>
                    <a:lstStyle/>
                    <a:p>
                      <a:r>
                        <a:rPr lang="en-US"/>
                        <a:t>OCT</a:t>
                      </a:r>
                    </a:p>
                  </a:txBody>
                  <a:tcPr/>
                </a:tc>
                <a:tc hMerge="1">
                  <a:txBody>
                    <a:bodyPr/>
                    <a:lstStyle/>
                    <a:p>
                      <a:endParaRPr lang="en-US"/>
                    </a:p>
                  </a:txBody>
                  <a:tcPr/>
                </a:tc>
                <a:tc>
                  <a:txBody>
                    <a:bodyPr/>
                    <a:lstStyle/>
                    <a:p>
                      <a:r>
                        <a:rPr lang="en-US"/>
                        <a:t>NOV</a:t>
                      </a:r>
                    </a:p>
                  </a:txBody>
                  <a:tcPr/>
                </a:tc>
                <a:tc>
                  <a:txBody>
                    <a:bodyPr/>
                    <a:lstStyle/>
                    <a:p>
                      <a:r>
                        <a:rPr lang="en-US"/>
                        <a:t>DEC </a:t>
                      </a:r>
                    </a:p>
                  </a:txBody>
                  <a:tcPr/>
                </a:tc>
                <a:tc>
                  <a:txBody>
                    <a:bodyPr/>
                    <a:lstStyle/>
                    <a:p>
                      <a:r>
                        <a:rPr lang="en-US"/>
                        <a:t>JAN +</a:t>
                      </a:r>
                    </a:p>
                  </a:txBody>
                  <a:tcPr/>
                </a:tc>
                <a:extLst>
                  <a:ext uri="{0D108BD9-81ED-4DB2-BD59-A6C34878D82A}">
                    <a16:rowId xmlns:a16="http://schemas.microsoft.com/office/drawing/2014/main" val="448409562"/>
                  </a:ext>
                </a:extLst>
              </a:tr>
              <a:tr h="520468">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solidFill>
                      <a:schemeClr val="accent4">
                        <a:lumMod val="40000"/>
                        <a:lumOff val="60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3573274"/>
                  </a:ext>
                </a:extLst>
              </a:tr>
              <a:tr h="520468">
                <a:tc>
                  <a:txBody>
                    <a:bodyPr/>
                    <a:lstStyle/>
                    <a:p>
                      <a:endParaRPr lang="en-US"/>
                    </a:p>
                  </a:txBody>
                  <a:tcPr/>
                </a:tc>
                <a:tc>
                  <a:txBody>
                    <a:bodyPr/>
                    <a:lstStyle/>
                    <a:p>
                      <a:endParaRPr lang="en-US"/>
                    </a:p>
                  </a:txBody>
                  <a:tcPr>
                    <a:solidFill>
                      <a:srgbClr val="FFBAF3"/>
                    </a:solidFill>
                  </a:tcPr>
                </a:tc>
                <a:tc gridSpan="2">
                  <a:txBody>
                    <a:bodyPr/>
                    <a:lstStyle/>
                    <a:p>
                      <a:endParaRPr lang="en-US"/>
                    </a:p>
                  </a:txBody>
                  <a:tcPr>
                    <a:solidFill>
                      <a:srgbClr val="FFBAF3"/>
                    </a:solidFill>
                  </a:tcPr>
                </a:tc>
                <a:tc hMerge="1">
                  <a:txBody>
                    <a:bodyPr/>
                    <a:lstStyle/>
                    <a:p>
                      <a:endParaRPr lang="en-US"/>
                    </a:p>
                  </a:txBody>
                  <a:tcPr/>
                </a:tc>
                <a:tc>
                  <a:txBody>
                    <a:bodyPr/>
                    <a:lstStyle/>
                    <a:p>
                      <a:endParaRPr lang="en-US"/>
                    </a:p>
                  </a:txBody>
                  <a:tcPr>
                    <a:solidFill>
                      <a:srgbClr val="FFBAF3"/>
                    </a:solidFill>
                  </a:tcPr>
                </a:tc>
                <a:tc>
                  <a:txBody>
                    <a:bodyPr/>
                    <a:lstStyle/>
                    <a:p>
                      <a:endParaRPr lang="en-US"/>
                    </a:p>
                  </a:txBody>
                  <a:tcPr>
                    <a:solidFill>
                      <a:srgbClr val="FFBAF3"/>
                    </a:solidFill>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281658740"/>
                  </a:ext>
                </a:extLst>
              </a:tr>
              <a:tr h="520468">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solidFill>
                      <a:srgbClr val="5EE6EA"/>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0151474"/>
                  </a:ext>
                </a:extLst>
              </a:tr>
              <a:tr h="520468">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gridSpan="2">
                  <a:txBody>
                    <a:bodyPr/>
                    <a:lstStyle/>
                    <a:p>
                      <a:endParaRPr lang="en-US"/>
                    </a:p>
                  </a:txBody>
                  <a:tcPr>
                    <a:solidFill>
                      <a:schemeClr val="accent1">
                        <a:lumMod val="20000"/>
                        <a:lumOff val="80000"/>
                      </a:schemeClr>
                    </a:solidFill>
                  </a:tcPr>
                </a:tc>
                <a:tc hMerge="1">
                  <a:txBody>
                    <a:bodyPr/>
                    <a:lstStyle/>
                    <a:p>
                      <a:endParaRPr lang="en-US"/>
                    </a:p>
                  </a:txBody>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1">
                        <a:lumMod val="20000"/>
                        <a:lumOff val="8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extLst>
                  <a:ext uri="{0D108BD9-81ED-4DB2-BD59-A6C34878D82A}">
                    <a16:rowId xmlns:a16="http://schemas.microsoft.com/office/drawing/2014/main" val="2088486815"/>
                  </a:ext>
                </a:extLst>
              </a:tr>
            </a:tbl>
          </a:graphicData>
        </a:graphic>
      </p:graphicFrame>
      <p:pic>
        <p:nvPicPr>
          <p:cNvPr id="8" name="Content Placeholder 4">
            <a:extLst>
              <a:ext uri="{FF2B5EF4-FFF2-40B4-BE49-F238E27FC236}">
                <a16:creationId xmlns:a16="http://schemas.microsoft.com/office/drawing/2014/main" id="{4E67FC7B-4DB6-7044-9AE5-3A1D75033E70}"/>
              </a:ext>
            </a:extLst>
          </p:cNvPr>
          <p:cNvPicPr>
            <a:picLocks noChangeAspect="1"/>
          </p:cNvPicPr>
          <p:nvPr/>
        </p:nvPicPr>
        <p:blipFill>
          <a:blip r:embed="rId2"/>
          <a:stretch>
            <a:fillRect/>
          </a:stretch>
        </p:blipFill>
        <p:spPr>
          <a:xfrm>
            <a:off x="0" y="4463511"/>
            <a:ext cx="2625180" cy="2146515"/>
          </a:xfrm>
          <a:prstGeom prst="rect">
            <a:avLst/>
          </a:prstGeom>
        </p:spPr>
      </p:pic>
      <p:sp>
        <p:nvSpPr>
          <p:cNvPr id="9" name="TextBox 8">
            <a:extLst>
              <a:ext uri="{FF2B5EF4-FFF2-40B4-BE49-F238E27FC236}">
                <a16:creationId xmlns:a16="http://schemas.microsoft.com/office/drawing/2014/main" id="{C38B4E81-6E96-AE45-B1F7-4CECB274E77A}"/>
              </a:ext>
            </a:extLst>
          </p:cNvPr>
          <p:cNvSpPr txBox="1"/>
          <p:nvPr/>
        </p:nvSpPr>
        <p:spPr>
          <a:xfrm>
            <a:off x="2355742" y="4618495"/>
            <a:ext cx="8493072" cy="1815882"/>
          </a:xfrm>
          <a:prstGeom prst="rect">
            <a:avLst/>
          </a:prstGeom>
          <a:noFill/>
        </p:spPr>
        <p:txBody>
          <a:bodyPr wrap="square" rtlCol="0">
            <a:spAutoFit/>
          </a:bodyPr>
          <a:lstStyle/>
          <a:p>
            <a:r>
              <a:rPr lang="en-US" sz="2800" b="1">
                <a:effectLst>
                  <a:glow rad="501699">
                    <a:schemeClr val="accent4">
                      <a:lumMod val="40000"/>
                      <a:lumOff val="60000"/>
                    </a:schemeClr>
                  </a:glow>
                </a:effectLst>
              </a:rPr>
              <a:t>PHASE ONE </a:t>
            </a:r>
            <a:r>
              <a:rPr lang="en-US" sz="2800">
                <a:solidFill>
                  <a:schemeClr val="accent4">
                    <a:lumMod val="60000"/>
                    <a:lumOff val="40000"/>
                  </a:schemeClr>
                </a:solidFill>
              </a:rPr>
              <a:t>– </a:t>
            </a:r>
            <a:r>
              <a:rPr lang="en-US" sz="2800"/>
              <a:t>Getting Organized</a:t>
            </a:r>
          </a:p>
          <a:p>
            <a:r>
              <a:rPr lang="en-US" sz="2800" b="1">
                <a:effectLst>
                  <a:glow rad="417214">
                    <a:srgbClr val="FFBAF3"/>
                  </a:glow>
                </a:effectLst>
              </a:rPr>
              <a:t>PHASE TWO </a:t>
            </a:r>
            <a:r>
              <a:rPr lang="en-US" sz="2800" b="1"/>
              <a:t>– </a:t>
            </a:r>
            <a:r>
              <a:rPr lang="en-US" sz="2800"/>
              <a:t>Gathering Information</a:t>
            </a:r>
          </a:p>
          <a:p>
            <a:r>
              <a:rPr lang="en-US" sz="2800" b="1">
                <a:effectLst>
                  <a:glow rad="435892">
                    <a:srgbClr val="5EE6EA"/>
                  </a:glow>
                </a:effectLst>
              </a:rPr>
              <a:t>PHASE THREE </a:t>
            </a:r>
            <a:r>
              <a:rPr lang="en-US" sz="2800" b="1"/>
              <a:t>– </a:t>
            </a:r>
            <a:r>
              <a:rPr lang="en-US" sz="2800"/>
              <a:t>Developing the MYSP</a:t>
            </a:r>
          </a:p>
          <a:p>
            <a:r>
              <a:rPr lang="en-US" sz="2800" b="1">
                <a:effectLst>
                  <a:glow rad="345107">
                    <a:schemeClr val="accent6">
                      <a:lumMod val="60000"/>
                      <a:lumOff val="40000"/>
                    </a:schemeClr>
                  </a:glow>
                </a:effectLst>
              </a:rPr>
              <a:t>PHASE FOUR </a:t>
            </a:r>
            <a:r>
              <a:rPr lang="en-US" sz="2800" b="1"/>
              <a:t>– </a:t>
            </a:r>
            <a:r>
              <a:rPr lang="en-US" sz="2800"/>
              <a:t>Implementing and Monitoring the MYSP</a:t>
            </a:r>
          </a:p>
        </p:txBody>
      </p:sp>
      <p:sp>
        <p:nvSpPr>
          <p:cNvPr id="3" name="Star: 5 Points 2">
            <a:extLst>
              <a:ext uri="{FF2B5EF4-FFF2-40B4-BE49-F238E27FC236}">
                <a16:creationId xmlns:a16="http://schemas.microsoft.com/office/drawing/2014/main" id="{3EA3E8C3-07CD-4683-8D35-4E70EB456DBB}"/>
              </a:ext>
            </a:extLst>
          </p:cNvPr>
          <p:cNvSpPr/>
          <p:nvPr/>
        </p:nvSpPr>
        <p:spPr>
          <a:xfrm>
            <a:off x="3509010" y="2839459"/>
            <a:ext cx="28575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64367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2627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1267173051"/>
              </p:ext>
            </p:extLst>
          </p:nvPr>
        </p:nvGraphicFramePr>
        <p:xfrm>
          <a:off x="1027416" y="1181714"/>
          <a:ext cx="9526930" cy="4659565"/>
        </p:xfrm>
        <a:graphic>
          <a:graphicData uri="http://schemas.openxmlformats.org/drawingml/2006/table">
            <a:tbl>
              <a:tblPr firstRow="1" firstCol="1" bandRow="1">
                <a:tableStyleId>{5C22544A-7EE6-4342-B048-85BDC9FD1C3A}</a:tableStyleId>
              </a:tblPr>
              <a:tblGrid>
                <a:gridCol w="2160116">
                  <a:extLst>
                    <a:ext uri="{9D8B030D-6E8A-4147-A177-3AD203B41FA5}">
                      <a16:colId xmlns:a16="http://schemas.microsoft.com/office/drawing/2014/main" val="353510651"/>
                    </a:ext>
                  </a:extLst>
                </a:gridCol>
                <a:gridCol w="3128094">
                  <a:extLst>
                    <a:ext uri="{9D8B030D-6E8A-4147-A177-3AD203B41FA5}">
                      <a16:colId xmlns:a16="http://schemas.microsoft.com/office/drawing/2014/main" val="1007217188"/>
                    </a:ext>
                  </a:extLst>
                </a:gridCol>
                <a:gridCol w="4238720">
                  <a:extLst>
                    <a:ext uri="{9D8B030D-6E8A-4147-A177-3AD203B41FA5}">
                      <a16:colId xmlns:a16="http://schemas.microsoft.com/office/drawing/2014/main" val="1284827038"/>
                    </a:ext>
                  </a:extLst>
                </a:gridCol>
              </a:tblGrid>
              <a:tr h="883348">
                <a:tc>
                  <a:txBody>
                    <a:bodyPr/>
                    <a:lstStyle/>
                    <a:p>
                      <a:r>
                        <a:rPr lang="en-GB" sz="1800" dirty="0">
                          <a:effectLst/>
                        </a:rPr>
                        <a:t>Date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Audience/Participants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Activity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988104">
                <a:tc>
                  <a:txBody>
                    <a:bodyPr/>
                    <a:lstStyle/>
                    <a:p>
                      <a:r>
                        <a:rPr lang="en-GB" sz="1600" dirty="0">
                          <a:effectLst/>
                        </a:rPr>
                        <a:t>February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Senior Admin</a:t>
                      </a:r>
                    </a:p>
                    <a:p>
                      <a:r>
                        <a:rPr lang="en-GB" sz="1600" dirty="0">
                          <a:effectLst/>
                        </a:rPr>
                        <a:t>Board of Trustees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Session #1 – February 19, 2022</a:t>
                      </a:r>
                    </a:p>
                    <a:p>
                      <a:r>
                        <a:rPr lang="en-GB" sz="1600" dirty="0">
                          <a:effectLst/>
                        </a:rPr>
                        <a:t>Report to Board - Establish a Committee – February 28,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087771"/>
                  </a:ext>
                </a:extLst>
              </a:tr>
              <a:tr h="1021417">
                <a:tc>
                  <a:txBody>
                    <a:bodyPr/>
                    <a:lstStyle/>
                    <a:p>
                      <a:r>
                        <a:rPr lang="en-GB" sz="1600" dirty="0">
                          <a:effectLst/>
                        </a:rPr>
                        <a:t>March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MYSP Committee</a:t>
                      </a:r>
                    </a:p>
                    <a:p>
                      <a:r>
                        <a:rPr lang="en-GB" sz="1600" dirty="0">
                          <a:effectLst/>
                          <a:latin typeface="Calibri"/>
                          <a:ea typeface="Calibri" panose="020F0502020204030204" pitchFamily="34" charset="0"/>
                          <a:cs typeface="Times New Roman"/>
                        </a:rPr>
                        <a:t>Sr. Admin Working Session</a:t>
                      </a:r>
                      <a:endParaRPr lang="en-CA" sz="1600" dirty="0">
                        <a:effectLst/>
                        <a:latin typeface="Calibri"/>
                        <a:ea typeface="Calibri" panose="020F0502020204030204" pitchFamily="34" charset="0"/>
                        <a:cs typeface="Times New Roman"/>
                      </a:endParaRPr>
                    </a:p>
                  </a:txBody>
                  <a:tcPr marL="68580" marR="68580" marT="0" marB="0"/>
                </a:tc>
                <a:tc>
                  <a:txBody>
                    <a:bodyPr/>
                    <a:lstStyle/>
                    <a:p>
                      <a:r>
                        <a:rPr lang="en-GB" sz="1600" dirty="0">
                          <a:effectLst/>
                          <a:highlight>
                            <a:srgbClr val="FFFF00"/>
                          </a:highlight>
                        </a:rPr>
                        <a:t>Workshop/Retreat – March 23, 2022</a:t>
                      </a:r>
                    </a:p>
                    <a:p>
                      <a:r>
                        <a:rPr lang="en-GB" sz="1600" dirty="0">
                          <a:effectLst/>
                          <a:latin typeface="Calibri"/>
                          <a:ea typeface="Calibri" panose="020F0502020204030204" pitchFamily="34" charset="0"/>
                          <a:cs typeface="Times New Roman"/>
                        </a:rPr>
                        <a:t>March 30, 2022</a:t>
                      </a:r>
                      <a:endParaRPr lang="en-CA" sz="160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2291936135"/>
                  </a:ext>
                </a:extLst>
              </a:tr>
              <a:tr h="883348">
                <a:tc>
                  <a:txBody>
                    <a:bodyPr/>
                    <a:lstStyle/>
                    <a:p>
                      <a:r>
                        <a:rPr lang="en-GB" sz="1600" dirty="0">
                          <a:effectLst/>
                        </a:rPr>
                        <a:t>April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Sr. Admin Working Session</a:t>
                      </a:r>
                    </a:p>
                    <a:p>
                      <a:r>
                        <a:rPr lang="en-GB" sz="1600" dirty="0">
                          <a:effectLst/>
                        </a:rPr>
                        <a:t>MYSP Committee</a:t>
                      </a:r>
                    </a:p>
                    <a:p>
                      <a:r>
                        <a:rPr lang="en-GB" sz="1600" dirty="0">
                          <a:effectLst/>
                        </a:rPr>
                        <a:t>Public /Stakeholders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CA" sz="1600" dirty="0">
                          <a:effectLst/>
                          <a:latin typeface="Calibri"/>
                          <a:ea typeface="Calibri" panose="020F0502020204030204" pitchFamily="34" charset="0"/>
                          <a:cs typeface="Times New Roman"/>
                        </a:rPr>
                        <a:t>April 5, 2022</a:t>
                      </a:r>
                    </a:p>
                    <a:p>
                      <a:r>
                        <a:rPr lang="en-CA" sz="1600" dirty="0">
                          <a:effectLst/>
                          <a:highlight>
                            <a:srgbClr val="FFFF00"/>
                          </a:highlight>
                          <a:latin typeface="Calibri"/>
                          <a:ea typeface="Calibri" panose="020F0502020204030204" pitchFamily="34" charset="0"/>
                          <a:cs typeface="Times New Roman"/>
                        </a:rPr>
                        <a:t>April 19, 2022 (5:15pm – 6:45pm) Virtual</a:t>
                      </a:r>
                    </a:p>
                    <a:p>
                      <a:r>
                        <a:rPr lang="en-CA" sz="1600" dirty="0">
                          <a:effectLst/>
                          <a:latin typeface="Calibri"/>
                          <a:ea typeface="Calibri" panose="020F0502020204030204" pitchFamily="34" charset="0"/>
                          <a:cs typeface="Times New Roman"/>
                        </a:rPr>
                        <a:t>Information Sharing</a:t>
                      </a:r>
                    </a:p>
                  </a:txBody>
                  <a:tcPr marL="68580" marR="68580" marT="0" marB="0"/>
                </a:tc>
                <a:extLst>
                  <a:ext uri="{0D108BD9-81ED-4DB2-BD59-A6C34878D82A}">
                    <a16:rowId xmlns:a16="http://schemas.microsoft.com/office/drawing/2014/main" val="2284681041"/>
                  </a:ext>
                </a:extLst>
              </a:tr>
              <a:tr h="883348">
                <a:tc>
                  <a:txBody>
                    <a:bodyPr/>
                    <a:lstStyle/>
                    <a:p>
                      <a:r>
                        <a:rPr lang="en-GB" sz="1600" dirty="0">
                          <a:effectLst/>
                        </a:rPr>
                        <a:t>May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MYSP Committee </a:t>
                      </a:r>
                      <a:endParaRPr lang="en-GB" sz="1600">
                        <a:effectLst/>
                      </a:endParaRPr>
                    </a:p>
                    <a:p>
                      <a:r>
                        <a:rPr lang="en-GB" sz="1600" dirty="0">
                          <a:effectLst/>
                        </a:rPr>
                        <a:t>Sr. Admin Working Session</a:t>
                      </a:r>
                    </a:p>
                    <a:p>
                      <a:r>
                        <a:rPr lang="en-GB" sz="1600" dirty="0">
                          <a:effectLst/>
                        </a:rPr>
                        <a:t>Public/Stakeholders </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highlight>
                            <a:srgbClr val="FFFF00"/>
                          </a:highlight>
                        </a:rPr>
                        <a:t>May 16, 2022 </a:t>
                      </a:r>
                      <a:r>
                        <a:rPr lang="en-CA" sz="1600" dirty="0">
                          <a:effectLst/>
                          <a:highlight>
                            <a:srgbClr val="FFFF00"/>
                          </a:highlight>
                          <a:latin typeface="Calibri"/>
                          <a:ea typeface="Calibri" panose="020F0502020204030204" pitchFamily="34" charset="0"/>
                          <a:cs typeface="Times New Roman"/>
                        </a:rPr>
                        <a:t>(5:00pm – 6:45pm) Virtual</a:t>
                      </a:r>
                      <a:endParaRPr lang="en-GB" sz="1600" dirty="0">
                        <a:effectLst/>
                        <a:highlight>
                          <a:srgbClr val="FFFF00"/>
                        </a:highlight>
                      </a:endParaRPr>
                    </a:p>
                    <a:p>
                      <a:r>
                        <a:rPr lang="en-GB" sz="1600" dirty="0">
                          <a:effectLst/>
                        </a:rPr>
                        <a:t>May 17, 2022</a:t>
                      </a:r>
                    </a:p>
                    <a:p>
                      <a:r>
                        <a:rPr lang="en-GB" sz="1600" dirty="0">
                          <a:effectLst/>
                        </a:rPr>
                        <a:t>Community Engagement – May 30,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2336623"/>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8"/>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0426390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FB02-5D46-574F-A835-6C70955F148E}"/>
              </a:ext>
            </a:extLst>
          </p:cNvPr>
          <p:cNvSpPr>
            <a:spLocks noGrp="1"/>
          </p:cNvSpPr>
          <p:nvPr>
            <p:ph type="title"/>
          </p:nvPr>
        </p:nvSpPr>
        <p:spPr>
          <a:xfrm>
            <a:off x="838200" y="18706"/>
            <a:ext cx="10515600" cy="1325563"/>
          </a:xfrm>
        </p:spPr>
        <p:txBody>
          <a:bodyPr/>
          <a:lstStyle/>
          <a:p>
            <a:r>
              <a:rPr lang="en-US"/>
              <a:t>Proposed Timelines</a:t>
            </a:r>
          </a:p>
        </p:txBody>
      </p:sp>
      <p:graphicFrame>
        <p:nvGraphicFramePr>
          <p:cNvPr id="4" name="Content Placeholder 3">
            <a:extLst>
              <a:ext uri="{FF2B5EF4-FFF2-40B4-BE49-F238E27FC236}">
                <a16:creationId xmlns:a16="http://schemas.microsoft.com/office/drawing/2014/main" id="{EE0B0D2D-EAFC-C242-8762-A675FED65B2D}"/>
              </a:ext>
            </a:extLst>
          </p:cNvPr>
          <p:cNvGraphicFramePr>
            <a:graphicFrameLocks noGrp="1"/>
          </p:cNvGraphicFramePr>
          <p:nvPr>
            <p:ph idx="1"/>
            <p:extLst>
              <p:ext uri="{D42A27DB-BD31-4B8C-83A1-F6EECF244321}">
                <p14:modId xmlns:p14="http://schemas.microsoft.com/office/powerpoint/2010/main" val="3485502051"/>
              </p:ext>
            </p:extLst>
          </p:nvPr>
        </p:nvGraphicFramePr>
        <p:xfrm>
          <a:off x="1027416" y="1181714"/>
          <a:ext cx="9759404" cy="5484395"/>
        </p:xfrm>
        <a:graphic>
          <a:graphicData uri="http://schemas.openxmlformats.org/drawingml/2006/table">
            <a:tbl>
              <a:tblPr firstRow="1" firstCol="1" bandRow="1">
                <a:tableStyleId>{5C22544A-7EE6-4342-B048-85BDC9FD1C3A}</a:tableStyleId>
              </a:tblPr>
              <a:tblGrid>
                <a:gridCol w="2212827">
                  <a:extLst>
                    <a:ext uri="{9D8B030D-6E8A-4147-A177-3AD203B41FA5}">
                      <a16:colId xmlns:a16="http://schemas.microsoft.com/office/drawing/2014/main" val="353510651"/>
                    </a:ext>
                  </a:extLst>
                </a:gridCol>
                <a:gridCol w="3204425">
                  <a:extLst>
                    <a:ext uri="{9D8B030D-6E8A-4147-A177-3AD203B41FA5}">
                      <a16:colId xmlns:a16="http://schemas.microsoft.com/office/drawing/2014/main" val="1007217188"/>
                    </a:ext>
                  </a:extLst>
                </a:gridCol>
                <a:gridCol w="4342152">
                  <a:extLst>
                    <a:ext uri="{9D8B030D-6E8A-4147-A177-3AD203B41FA5}">
                      <a16:colId xmlns:a16="http://schemas.microsoft.com/office/drawing/2014/main" val="1284827038"/>
                    </a:ext>
                  </a:extLst>
                </a:gridCol>
              </a:tblGrid>
              <a:tr h="590063">
                <a:tc>
                  <a:txBody>
                    <a:bodyPr/>
                    <a:lstStyle/>
                    <a:p>
                      <a:r>
                        <a:rPr lang="en-GB" sz="1800" dirty="0">
                          <a:effectLst/>
                        </a:rPr>
                        <a:t>Date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Audience/Participants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Activity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4943129"/>
                  </a:ext>
                </a:extLst>
              </a:tr>
              <a:tr h="1157403">
                <a:tc>
                  <a:txBody>
                    <a:bodyPr/>
                    <a:lstStyle/>
                    <a:p>
                      <a:r>
                        <a:rPr lang="en-GB" sz="1600" dirty="0">
                          <a:effectLst/>
                        </a:rPr>
                        <a:t>June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Sr. Admin Working Session</a:t>
                      </a:r>
                    </a:p>
                    <a:p>
                      <a:r>
                        <a:rPr lang="en-GB" sz="1600" dirty="0">
                          <a:effectLst/>
                        </a:rPr>
                        <a:t>MYSP Committee</a:t>
                      </a:r>
                    </a:p>
                    <a:p>
                      <a:r>
                        <a:rPr lang="en-GB" sz="1600" dirty="0">
                          <a:effectLst/>
                        </a:rPr>
                        <a:t>Public/Stakeholders</a:t>
                      </a:r>
                    </a:p>
                    <a:p>
                      <a:r>
                        <a:rPr lang="en-GB" sz="1600" dirty="0">
                          <a:effectLst/>
                          <a:latin typeface="Calibri"/>
                          <a:ea typeface="Calibri" panose="020F0502020204030204" pitchFamily="34" charset="0"/>
                          <a:cs typeface="Times New Roman"/>
                        </a:rPr>
                        <a:t>Sr. Admin Working Session</a:t>
                      </a:r>
                      <a:endParaRPr lang="en-CA" sz="1600" dirty="0">
                        <a:effectLst/>
                        <a:latin typeface="Calibri"/>
                        <a:ea typeface="Calibri" panose="020F0502020204030204" pitchFamily="34" charset="0"/>
                        <a:cs typeface="Times New Roman"/>
                      </a:endParaRPr>
                    </a:p>
                  </a:txBody>
                  <a:tcPr marL="68580" marR="68580" marT="0" marB="0"/>
                </a:tc>
                <a:tc>
                  <a:txBody>
                    <a:bodyPr/>
                    <a:lstStyle/>
                    <a:p>
                      <a:r>
                        <a:rPr lang="en-GB" sz="1600" dirty="0">
                          <a:effectLst/>
                        </a:rPr>
                        <a:t>June 2, 2022</a:t>
                      </a:r>
                    </a:p>
                    <a:p>
                      <a:r>
                        <a:rPr lang="en-GB" sz="1600" dirty="0">
                          <a:effectLst/>
                          <a:highlight>
                            <a:srgbClr val="FFFF00"/>
                          </a:highlight>
                        </a:rPr>
                        <a:t>June 13, </a:t>
                      </a:r>
                      <a:r>
                        <a:rPr lang="en-CA" sz="1600" dirty="0">
                          <a:effectLst/>
                          <a:highlight>
                            <a:srgbClr val="FFFF00"/>
                          </a:highlight>
                          <a:latin typeface="Calibri"/>
                          <a:ea typeface="Calibri" panose="020F0502020204030204" pitchFamily="34" charset="0"/>
                          <a:cs typeface="Times New Roman"/>
                        </a:rPr>
                        <a:t>2022 (5:00pm – 6:45pm) Virtual</a:t>
                      </a:r>
                      <a:endParaRPr lang="en-GB" sz="1600" dirty="0">
                        <a:effectLst/>
                        <a:highlight>
                          <a:srgbClr val="FFFF00"/>
                        </a:highlight>
                        <a:latin typeface="Calibri"/>
                        <a:cs typeface="Times New Roman"/>
                      </a:endParaRPr>
                    </a:p>
                    <a:p>
                      <a:r>
                        <a:rPr lang="en-GB" sz="1600" dirty="0">
                          <a:effectLst/>
                          <a:latin typeface="Calibri"/>
                          <a:ea typeface="Calibri" panose="020F0502020204030204" pitchFamily="34" charset="0"/>
                          <a:cs typeface="Times New Roman"/>
                        </a:rPr>
                        <a:t>Gather Feedback</a:t>
                      </a:r>
                    </a:p>
                    <a:p>
                      <a:r>
                        <a:rPr lang="en-CA" sz="1600" dirty="0">
                          <a:effectLst/>
                          <a:latin typeface="Calibri"/>
                          <a:ea typeface="Calibri" panose="020F0502020204030204" pitchFamily="34" charset="0"/>
                          <a:cs typeface="Times New Roman"/>
                        </a:rPr>
                        <a:t>June 22, 2022</a:t>
                      </a:r>
                    </a:p>
                  </a:txBody>
                  <a:tcPr marL="68580" marR="68580" marT="0" marB="0"/>
                </a:tc>
                <a:extLst>
                  <a:ext uri="{0D108BD9-81ED-4DB2-BD59-A6C34878D82A}">
                    <a16:rowId xmlns:a16="http://schemas.microsoft.com/office/drawing/2014/main" val="1493221368"/>
                  </a:ext>
                </a:extLst>
              </a:tr>
              <a:tr h="590063">
                <a:tc>
                  <a:txBody>
                    <a:bodyPr/>
                    <a:lstStyle/>
                    <a:p>
                      <a:r>
                        <a:rPr lang="en-GB" sz="1600" dirty="0">
                          <a:effectLst/>
                        </a:rPr>
                        <a:t>July-August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Communications/Director/Chair/</a:t>
                      </a:r>
                    </a:p>
                    <a:p>
                      <a:r>
                        <a:rPr lang="en-GB" sz="1600" dirty="0">
                          <a:effectLst/>
                        </a:rPr>
                        <a:t>Facilitator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Content and Format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425748"/>
                  </a:ext>
                </a:extLst>
              </a:tr>
              <a:tr h="1180127">
                <a:tc>
                  <a:txBody>
                    <a:bodyPr/>
                    <a:lstStyle/>
                    <a:p>
                      <a:r>
                        <a:rPr lang="en-GB" sz="1600" dirty="0">
                          <a:effectLst/>
                        </a:rPr>
                        <a:t>September 2022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Senior Admin</a:t>
                      </a:r>
                    </a:p>
                    <a:p>
                      <a:r>
                        <a:rPr lang="en-GB" sz="1600" dirty="0">
                          <a:effectLst/>
                          <a:latin typeface="Calibri"/>
                          <a:ea typeface="Calibri" panose="020F0502020204030204" pitchFamily="34" charset="0"/>
                          <a:cs typeface="Times New Roman"/>
                        </a:rPr>
                        <a:t>MYSP Committee </a:t>
                      </a:r>
                    </a:p>
                    <a:p>
                      <a:r>
                        <a:rPr lang="en-GB" sz="1600" dirty="0">
                          <a:effectLst/>
                          <a:latin typeface="Calibri"/>
                          <a:ea typeface="Calibri" panose="020F0502020204030204" pitchFamily="34" charset="0"/>
                          <a:cs typeface="Times New Roman"/>
                        </a:rPr>
                        <a:t>Board of Trustees</a:t>
                      </a:r>
                    </a:p>
                    <a:p>
                      <a:r>
                        <a:rPr lang="en-GB" sz="1600" dirty="0">
                          <a:effectLst/>
                          <a:latin typeface="Calibri"/>
                          <a:ea typeface="Calibri" panose="020F0502020204030204" pitchFamily="34" charset="0"/>
                          <a:cs typeface="Times New Roman"/>
                        </a:rPr>
                        <a:t>Senior Admin</a:t>
                      </a:r>
                      <a:endParaRPr lang="en-CA" sz="1600" dirty="0">
                        <a:effectLst/>
                        <a:latin typeface="Calibri"/>
                        <a:ea typeface="Calibri" panose="020F0502020204030204" pitchFamily="34" charset="0"/>
                        <a:cs typeface="Times New Roman"/>
                      </a:endParaRPr>
                    </a:p>
                  </a:txBody>
                  <a:tcPr marL="68580" marR="68580" marT="0" marB="0"/>
                </a:tc>
                <a:tc>
                  <a:txBody>
                    <a:bodyPr/>
                    <a:lstStyle/>
                    <a:p>
                      <a:r>
                        <a:rPr lang="en-GB" sz="1600" dirty="0">
                          <a:effectLst/>
                        </a:rPr>
                        <a:t>Review Draft - TBD</a:t>
                      </a:r>
                    </a:p>
                    <a:p>
                      <a:r>
                        <a:rPr lang="en-GB" sz="1600" dirty="0">
                          <a:effectLst/>
                          <a:highlight>
                            <a:srgbClr val="FFFF00"/>
                          </a:highlight>
                          <a:latin typeface="Calibri"/>
                          <a:ea typeface="Calibri" panose="020F0502020204030204" pitchFamily="34" charset="0"/>
                          <a:cs typeface="Times New Roman"/>
                        </a:rPr>
                        <a:t>Review Draft - TBD</a:t>
                      </a:r>
                    </a:p>
                    <a:p>
                      <a:r>
                        <a:rPr lang="en-GB" sz="1600" dirty="0">
                          <a:effectLst/>
                          <a:latin typeface="Calibri"/>
                          <a:ea typeface="Calibri" panose="020F0502020204030204" pitchFamily="34" charset="0"/>
                          <a:cs typeface="Times New Roman"/>
                        </a:rPr>
                        <a:t>Review Draft – September 26, 2022</a:t>
                      </a:r>
                    </a:p>
                    <a:p>
                      <a:r>
                        <a:rPr lang="en-GB" sz="1600" dirty="0">
                          <a:effectLst/>
                          <a:latin typeface="Calibri"/>
                          <a:ea typeface="Calibri" panose="020F0502020204030204" pitchFamily="34" charset="0"/>
                          <a:cs typeface="Times New Roman"/>
                        </a:rPr>
                        <a:t>Final Revisions - TBD</a:t>
                      </a:r>
                      <a:endParaRPr lang="en-CA" sz="1600" dirty="0">
                        <a:effectLst/>
                        <a:latin typeface="Calibri"/>
                        <a:ea typeface="Calibri" panose="020F0502020204030204" pitchFamily="34" charset="0"/>
                        <a:cs typeface="Times New Roman"/>
                      </a:endParaRPr>
                    </a:p>
                  </a:txBody>
                  <a:tcPr marL="68580" marR="68580" marT="0" marB="0"/>
                </a:tc>
                <a:extLst>
                  <a:ext uri="{0D108BD9-81ED-4DB2-BD59-A6C34878D82A}">
                    <a16:rowId xmlns:a16="http://schemas.microsoft.com/office/drawing/2014/main" val="1973163415"/>
                  </a:ext>
                </a:extLst>
              </a:tr>
              <a:tr h="688338">
                <a:tc>
                  <a:txBody>
                    <a:bodyPr/>
                    <a:lstStyle/>
                    <a:p>
                      <a:r>
                        <a:rPr lang="en-GB" sz="1600" dirty="0">
                          <a:effectLst/>
                        </a:rPr>
                        <a:t>October 2022 </a:t>
                      </a:r>
                      <a:endParaRPr lang="en-CA" sz="1600">
                        <a:effectLst/>
                      </a:endParaRPr>
                    </a:p>
                    <a:p>
                      <a:r>
                        <a:rPr lang="en-GB" sz="1600" dirty="0">
                          <a:effectLst/>
                        </a:rPr>
                        <a:t>(Special Board meeting)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Board of Trustees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Final Approval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749152"/>
                  </a:ext>
                </a:extLst>
              </a:tr>
              <a:tr h="688338">
                <a:tc>
                  <a:txBody>
                    <a:bodyPr/>
                    <a:lstStyle/>
                    <a:p>
                      <a:r>
                        <a:rPr lang="en-CA" sz="1600" dirty="0">
                          <a:effectLst/>
                          <a:latin typeface="Calibri"/>
                          <a:ea typeface="Calibri" panose="020F0502020204030204" pitchFamily="34" charset="0"/>
                          <a:cs typeface="Times New Roman"/>
                        </a:rPr>
                        <a:t>November /December</a:t>
                      </a:r>
                    </a:p>
                  </a:txBody>
                  <a:tcPr marL="68580" marR="68580" marT="0" marB="0"/>
                </a:tc>
                <a:tc>
                  <a:txBody>
                    <a:bodyPr/>
                    <a:lstStyle/>
                    <a:p>
                      <a:r>
                        <a:rPr lang="en-CA" sz="1600" dirty="0">
                          <a:effectLst/>
                          <a:latin typeface="Calibri"/>
                          <a:ea typeface="Calibri" panose="020F0502020204030204" pitchFamily="34" charset="0"/>
                          <a:cs typeface="Times New Roman"/>
                        </a:rPr>
                        <a:t>Communications</a:t>
                      </a:r>
                    </a:p>
                  </a:txBody>
                  <a:tcPr marL="68580" marR="68580" marT="0" marB="0"/>
                </a:tc>
                <a:tc>
                  <a:txBody>
                    <a:bodyPr/>
                    <a:lstStyle/>
                    <a:p>
                      <a:r>
                        <a:rPr lang="en-CA" sz="1600" dirty="0">
                          <a:effectLst/>
                          <a:latin typeface="Calibri"/>
                          <a:ea typeface="Calibri" panose="020F0502020204030204" pitchFamily="34" charset="0"/>
                          <a:cs typeface="Times New Roman"/>
                        </a:rPr>
                        <a:t>Communications Plan for Roll-out</a:t>
                      </a:r>
                    </a:p>
                  </a:txBody>
                  <a:tcPr marL="68580" marR="68580" marT="0" marB="0"/>
                </a:tc>
                <a:extLst>
                  <a:ext uri="{0D108BD9-81ED-4DB2-BD59-A6C34878D82A}">
                    <a16:rowId xmlns:a16="http://schemas.microsoft.com/office/drawing/2014/main" val="2211250112"/>
                  </a:ext>
                </a:extLst>
              </a:tr>
              <a:tr h="590063">
                <a:tc>
                  <a:txBody>
                    <a:bodyPr/>
                    <a:lstStyle/>
                    <a:p>
                      <a:r>
                        <a:rPr lang="en-GB" sz="1600" dirty="0">
                          <a:effectLst/>
                        </a:rPr>
                        <a:t>January 2023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DCDSB Community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600" dirty="0">
                          <a:effectLst/>
                        </a:rPr>
                        <a:t>Launch</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186935"/>
                  </a:ext>
                </a:extLst>
              </a:tr>
            </a:tbl>
          </a:graphicData>
        </a:graphic>
      </p:graphicFrame>
      <p:sp>
        <p:nvSpPr>
          <p:cNvPr id="5" name="Rectangle 1">
            <a:extLst>
              <a:ext uri="{FF2B5EF4-FFF2-40B4-BE49-F238E27FC236}">
                <a16:creationId xmlns:a16="http://schemas.microsoft.com/office/drawing/2014/main" id="{55E5525E-9B3C-2748-91DB-52294AB1302C}"/>
              </a:ext>
            </a:extLst>
          </p:cNvPr>
          <p:cNvSpPr>
            <a:spLocks noChangeArrowheads="1"/>
          </p:cNvSpPr>
          <p:nvPr/>
        </p:nvSpPr>
        <p:spPr bwMode="auto">
          <a:xfrm>
            <a:off x="-4389080" y="-318967"/>
            <a:ext cx="19726382" cy="100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64363065"/>
      </p:ext>
    </p:extLst>
  </p:cSld>
  <p:clrMapOvr>
    <a:masterClrMapping/>
  </p:clrMapOvr>
  <p:transition spd="slow">
    <p:push dir="u"/>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2019-2020" id="{8E2AB3D3-6175-9040-971E-37FE3147B4C9}" vid="{82E5EBA3-CFE8-2E48-B018-437C14BE2C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ffce5d6-697a-438a-af7f-344767e67812">
      <Terms xmlns="http://schemas.microsoft.com/office/infopath/2007/PartnerControls"/>
    </lcf76f155ced4ddcb4097134ff3c332f>
    <TaxCatchAll xmlns="699257a4-e603-4358-b5a8-37e1e47e16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D8778DED3950448995A29D98357ABE" ma:contentTypeVersion="13" ma:contentTypeDescription="Create a new document." ma:contentTypeScope="" ma:versionID="1a56994804cca417a4e960f921a91f5e">
  <xsd:schema xmlns:xsd="http://www.w3.org/2001/XMLSchema" xmlns:xs="http://www.w3.org/2001/XMLSchema" xmlns:p="http://schemas.microsoft.com/office/2006/metadata/properties" xmlns:ns2="dffce5d6-697a-438a-af7f-344767e67812" xmlns:ns3="699257a4-e603-4358-b5a8-37e1e47e1645" targetNamespace="http://schemas.microsoft.com/office/2006/metadata/properties" ma:root="true" ma:fieldsID="07695dee13e63d7abb23578263312f18" ns2:_="" ns3:_="">
    <xsd:import namespace="dffce5d6-697a-438a-af7f-344767e67812"/>
    <xsd:import namespace="699257a4-e603-4358-b5a8-37e1e47e16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ce5d6-697a-438a-af7f-344767e678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669f8a-3a11-403f-bb0f-df6918eda36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257a4-e603-4358-b5a8-37e1e47e164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42fc83c-5c29-43db-aa5b-97de6f526e9e}" ma:internalName="TaxCatchAll" ma:showField="CatchAllData" ma:web="699257a4-e603-4358-b5a8-37e1e47e16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331E00-BAF7-4114-B1B4-04FB6E677E13}">
  <ds:schemaRef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699257a4-e603-4358-b5a8-37e1e47e1645"/>
    <ds:schemaRef ds:uri="dffce5d6-697a-438a-af7f-344767e67812"/>
  </ds:schemaRefs>
</ds:datastoreItem>
</file>

<file path=customXml/itemProps2.xml><?xml version="1.0" encoding="utf-8"?>
<ds:datastoreItem xmlns:ds="http://schemas.openxmlformats.org/officeDocument/2006/customXml" ds:itemID="{722F555C-8F84-41BB-87DD-4A4E27D52ABE}">
  <ds:schemaRefs>
    <ds:schemaRef ds:uri="http://schemas.microsoft.com/sharepoint/v3/contenttype/forms"/>
  </ds:schemaRefs>
</ds:datastoreItem>
</file>

<file path=customXml/itemProps3.xml><?xml version="1.0" encoding="utf-8"?>
<ds:datastoreItem xmlns:ds="http://schemas.openxmlformats.org/officeDocument/2006/customXml" ds:itemID="{9BD75191-CC51-4C34-8C8E-C1D1A0787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fce5d6-697a-438a-af7f-344767e67812"/>
    <ds:schemaRef ds:uri="699257a4-e603-4358-b5a8-37e1e47e16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2019-2020-PowerPoint</Template>
  <TotalTime>1534</TotalTime>
  <Words>1217</Words>
  <Application>Microsoft Office PowerPoint</Application>
  <PresentationFormat>Widescreen</PresentationFormat>
  <Paragraphs>227</Paragraphs>
  <Slides>32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Trebuchet MS</vt:lpstr>
      <vt:lpstr>Office Theme</vt:lpstr>
      <vt:lpstr>Multi-Year Strategic Planning</vt:lpstr>
      <vt:lpstr>Land Acknowledgement</vt:lpstr>
      <vt:lpstr>Opening Prayer</vt:lpstr>
      <vt:lpstr>MYSP Committee Workshop</vt:lpstr>
      <vt:lpstr>Members</vt:lpstr>
      <vt:lpstr>The Multi-year Strategic Planning Process</vt:lpstr>
      <vt:lpstr>Project Plan</vt:lpstr>
      <vt:lpstr>Proposed Timelines</vt:lpstr>
      <vt:lpstr>Proposed Timelines</vt:lpstr>
      <vt:lpstr>What have we done since the last meeting?</vt:lpstr>
      <vt:lpstr>Public and Staff Consultations </vt:lpstr>
      <vt:lpstr>Public and Staff Consultations </vt:lpstr>
      <vt:lpstr>Public and Staff Consultations </vt:lpstr>
      <vt:lpstr>Public and Staff Consultations </vt:lpstr>
      <vt:lpstr>Input received to 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VISION, VALUES</vt:lpstr>
      <vt:lpstr>DCDSB Mission Statement</vt:lpstr>
      <vt:lpstr>Breakout Activity</vt:lpstr>
      <vt:lpstr>PowerPoint Presentation</vt:lpstr>
      <vt:lpstr>PowerPoint Presentation</vt:lpstr>
      <vt:lpstr>PowerPoint Presentation</vt:lpstr>
      <vt:lpstr>Mission Statement Review</vt:lpstr>
      <vt:lpstr>Mission Statement Review</vt:lpstr>
      <vt:lpstr>NEXT STEPS</vt:lpstr>
      <vt:lpstr>Future Meetings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Synchronous Learning</dc:title>
  <dc:creator>Microsoft Office User</dc:creator>
  <cp:lastModifiedBy>Amanda Roffey</cp:lastModifiedBy>
  <cp:revision>121</cp:revision>
  <dcterms:created xsi:type="dcterms:W3CDTF">2020-05-14T18:30:00Z</dcterms:created>
  <dcterms:modified xsi:type="dcterms:W3CDTF">2022-09-13T23:07:46Z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0x01010063D8778DED3950448995A29D98357ABE</vt:lpwstr>
  </property>
</Properties>
</file>