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0" r:id="rId5"/>
  </p:sldMasterIdLst>
  <p:notesMasterIdLst>
    <p:notesMasterId r:id="rId72"/>
  </p:notesMasterIdLst>
  <p:sldIdLst>
    <p:sldId id="1117" r:id="rId6"/>
    <p:sldId id="1085" r:id="rId7"/>
    <p:sldId id="1185" r:id="rId8"/>
    <p:sldId id="1184" r:id="rId9"/>
    <p:sldId id="1130" r:id="rId10"/>
    <p:sldId id="1131" r:id="rId11"/>
    <p:sldId id="1120" r:id="rId12"/>
    <p:sldId id="1146" r:id="rId13"/>
    <p:sldId id="1145" r:id="rId14"/>
    <p:sldId id="1121" r:id="rId15"/>
    <p:sldId id="1167" r:id="rId16"/>
    <p:sldId id="1196" r:id="rId17"/>
    <p:sldId id="1195" r:id="rId18"/>
    <p:sldId id="1194" r:id="rId19"/>
    <p:sldId id="1193" r:id="rId20"/>
    <p:sldId id="1229" r:id="rId21"/>
    <p:sldId id="1228" r:id="rId22"/>
    <p:sldId id="1227" r:id="rId23"/>
    <p:sldId id="1226" r:id="rId24"/>
    <p:sldId id="1225" r:id="rId25"/>
    <p:sldId id="1224" r:id="rId26"/>
    <p:sldId id="1223" r:id="rId27"/>
    <p:sldId id="1222" r:id="rId28"/>
    <p:sldId id="1221" r:id="rId29"/>
    <p:sldId id="1220" r:id="rId30"/>
    <p:sldId id="1219" r:id="rId31"/>
    <p:sldId id="1218" r:id="rId32"/>
    <p:sldId id="1217" r:id="rId33"/>
    <p:sldId id="1216" r:id="rId34"/>
    <p:sldId id="1215" r:id="rId35"/>
    <p:sldId id="1214" r:id="rId36"/>
    <p:sldId id="1213" r:id="rId37"/>
    <p:sldId id="1212" r:id="rId38"/>
    <p:sldId id="1211" r:id="rId39"/>
    <p:sldId id="1210" r:id="rId40"/>
    <p:sldId id="1209" r:id="rId41"/>
    <p:sldId id="1208" r:id="rId42"/>
    <p:sldId id="1207" r:id="rId43"/>
    <p:sldId id="1206" r:id="rId44"/>
    <p:sldId id="1205" r:id="rId45"/>
    <p:sldId id="1204" r:id="rId46"/>
    <p:sldId id="1203" r:id="rId47"/>
    <p:sldId id="1202" r:id="rId48"/>
    <p:sldId id="1201" r:id="rId49"/>
    <p:sldId id="1200" r:id="rId50"/>
    <p:sldId id="1199" r:id="rId51"/>
    <p:sldId id="1198" r:id="rId52"/>
    <p:sldId id="1164" r:id="rId53"/>
    <p:sldId id="1192" r:id="rId54"/>
    <p:sldId id="1230" r:id="rId55"/>
    <p:sldId id="1240" r:id="rId56"/>
    <p:sldId id="1190" r:id="rId57"/>
    <p:sldId id="1189" r:id="rId58"/>
    <p:sldId id="1188" r:id="rId59"/>
    <p:sldId id="1187" r:id="rId60"/>
    <p:sldId id="1241" r:id="rId61"/>
    <p:sldId id="1237" r:id="rId62"/>
    <p:sldId id="1236" r:id="rId63"/>
    <p:sldId id="1235" r:id="rId64"/>
    <p:sldId id="1234" r:id="rId65"/>
    <p:sldId id="1186" r:id="rId66"/>
    <p:sldId id="1233" r:id="rId67"/>
    <p:sldId id="1232" r:id="rId68"/>
    <p:sldId id="1231" r:id="rId69"/>
    <p:sldId id="1242" r:id="rId70"/>
    <p:sldId id="118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416"/>
    <a:srgbClr val="000000"/>
    <a:srgbClr val="FF0000"/>
    <a:srgbClr val="5EE6EA"/>
    <a:srgbClr val="FFBAF3"/>
    <a:srgbClr val="8B0806"/>
    <a:srgbClr val="B125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362482-C888-42C4-AA36-01040CE0434F}" v="122" dt="2022-06-08T20:08:31.342"/>
    <p1510:client id="{07372356-F42C-4A1A-BE29-95E36477F3FA}" v="117" dt="2022-06-13T15:57:21.679"/>
    <p1510:client id="{9DAF442B-FECE-4040-9FC0-8630F1552B46}" v="247" dt="2022-06-08T14:02:41.078"/>
    <p1510:client id="{080F942B-0A52-4292-B694-E89B405400C2}" v="423" dt="2022-04-18T22:43:45.574"/>
    <p1510:client id="{18937B99-B353-4461-85BB-CECE894016DF}" v="64" dt="2022-04-19T16:28:50.257"/>
    <p1510:client id="{824886BA-2710-4F71-94E2-0D904E34F2DA}" v="81" dt="2022-06-13T16:58:08.103"/>
    <p1510:client id="{098E0CBE-629A-4363-B740-E357E375C40F}" v="73" dt="2022-06-12T20:26:32.969"/>
    <p1510:client id="{22483231-0FF3-44AE-B5A0-5383C06BD5E5}" v="5" dt="2022-06-08T13:47:38.913"/>
    <p1510:client id="{56F457BE-A8B9-48F6-9A82-7AEADD49C0C2}" v="44" dt="2022-04-19T16:23:53.520"/>
    <p1510:client id="{36353310-6EC4-47E4-B508-35579E8FA1A3}" v="16" dt="2022-04-19T14:38:03.304"/>
    <p1510:client id="{7BE8252E-783F-4ADC-9C3A-603D3EBAA4DE}" v="475" dt="2022-06-12T00:09:10.720"/>
    <p1510:client id="{8B17BE19-F668-455E-94DB-4B465DCB40BE}" v="325" dt="2022-06-13T16:45:53.233"/>
    <p1510:client id="{A47F4E0F-79CD-41F7-A862-8058601D41DE}" v="71" dt="2022-06-13T16:06:53.409"/>
    <p1510:client id="{BCCAF136-5638-4A43-BE3E-785EB044DCF7}" v="1" dt="2022-05-03T19:10:42.784"/>
    <p1510:client id="{C9507E53-F48B-44E7-8F3B-7B6851AB111D}" v="174" dt="2022-06-12T00:45:59.146"/>
    <p1510:client id="{D504869B-E37B-427D-BF9C-1CAF76F82C17}" v="95" dt="2022-06-14T12:34:02.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E7851-DDA6-8943-98D0-809D309354F0}"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A7A91-B3CF-E743-81DF-19459B11C644}" type="slidenum">
              <a:rPr lang="en-US" smtClean="0"/>
              <a:t>‹#›</a:t>
            </a:fld>
            <a:endParaRPr lang="en-US"/>
          </a:p>
        </p:txBody>
      </p:sp>
    </p:spTree>
    <p:extLst>
      <p:ext uri="{BB962C8B-B14F-4D97-AF65-F5344CB8AC3E}">
        <p14:creationId xmlns:p14="http://schemas.microsoft.com/office/powerpoint/2010/main" val="2976834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2ED9C-462E-9649-BE00-ABF67EBAC36B}"/>
              </a:ext>
            </a:extLst>
          </p:cNvPr>
          <p:cNvSpPr>
            <a:spLocks noGrp="1"/>
          </p:cNvSpPr>
          <p:nvPr>
            <p:ph type="ctrTitle"/>
          </p:nvPr>
        </p:nvSpPr>
        <p:spPr>
          <a:xfrm>
            <a:off x="1524000" y="1122363"/>
            <a:ext cx="9144000" cy="2387600"/>
          </a:xfrm>
        </p:spPr>
        <p:txBody>
          <a:bodyPr anchor="b">
            <a:normAutofit/>
          </a:bodyPr>
          <a:lstStyle>
            <a:lvl1pPr algn="ctr">
              <a:defRPr sz="6000"/>
            </a:lvl1pPr>
          </a:lstStyle>
          <a:p>
            <a:r>
              <a:rPr lang="en-CA"/>
              <a:t>Click to edit Master title style</a:t>
            </a:r>
            <a:endParaRPr lang="en-US"/>
          </a:p>
        </p:txBody>
      </p:sp>
      <p:sp>
        <p:nvSpPr>
          <p:cNvPr id="3" name="Subtitle 2">
            <a:extLst>
              <a:ext uri="{FF2B5EF4-FFF2-40B4-BE49-F238E27FC236}">
                <a16:creationId xmlns:a16="http://schemas.microsoft.com/office/drawing/2014/main" id="{5095E212-6686-3945-871B-46ACCB9F677C}"/>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CA"/>
              <a:t>Click to edit Master subtitle style</a:t>
            </a:r>
            <a:endParaRPr lang="en-US"/>
          </a:p>
        </p:txBody>
      </p:sp>
      <p:sp>
        <p:nvSpPr>
          <p:cNvPr id="4" name="Date Placeholder 3">
            <a:extLst>
              <a:ext uri="{FF2B5EF4-FFF2-40B4-BE49-F238E27FC236}">
                <a16:creationId xmlns:a16="http://schemas.microsoft.com/office/drawing/2014/main" id="{95AC6241-977D-E04B-B26C-3E8F93E9DE02}"/>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5" name="Footer Placeholder 4">
            <a:extLst>
              <a:ext uri="{FF2B5EF4-FFF2-40B4-BE49-F238E27FC236}">
                <a16:creationId xmlns:a16="http://schemas.microsoft.com/office/drawing/2014/main" id="{6FCA4C2D-AEBC-844F-9993-EB01D6CBA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D536A-60F0-914C-964E-B86266B7315A}"/>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CC100E72-778E-8E49-9EC0-1A9FDADC9F1D}"/>
              </a:ext>
            </a:extLst>
          </p:cNvPr>
          <p:cNvPicPr>
            <a:picLocks noChangeAspect="1"/>
          </p:cNvPicPr>
          <p:nvPr userDrawn="1"/>
        </p:nvPicPr>
        <p:blipFill>
          <a:blip r:embed="rId2"/>
          <a:stretch>
            <a:fillRect/>
          </a:stretch>
        </p:blipFill>
        <p:spPr>
          <a:xfrm>
            <a:off x="131325" y="187200"/>
            <a:ext cx="4156953" cy="889126"/>
          </a:xfrm>
          <a:prstGeom prst="rect">
            <a:avLst/>
          </a:prstGeom>
        </p:spPr>
      </p:pic>
      <p:pic>
        <p:nvPicPr>
          <p:cNvPr id="8" name="Picture 7">
            <a:extLst>
              <a:ext uri="{FF2B5EF4-FFF2-40B4-BE49-F238E27FC236}">
                <a16:creationId xmlns:a16="http://schemas.microsoft.com/office/drawing/2014/main" id="{9A8F61BB-66B2-C54C-A60E-BBA8F14F8B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6790" y="4143216"/>
            <a:ext cx="1516823" cy="2413318"/>
          </a:xfrm>
          <a:prstGeom prst="rect">
            <a:avLst/>
          </a:prstGeom>
        </p:spPr>
      </p:pic>
    </p:spTree>
    <p:extLst>
      <p:ext uri="{BB962C8B-B14F-4D97-AF65-F5344CB8AC3E}">
        <p14:creationId xmlns:p14="http://schemas.microsoft.com/office/powerpoint/2010/main" val="276951562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DFB2-FCDA-8B4A-ADDE-6E0DF455D9C7}"/>
              </a:ext>
            </a:extLst>
          </p:cNvPr>
          <p:cNvSpPr>
            <a:spLocks noGrp="1"/>
          </p:cNvSpPr>
          <p:nvPr>
            <p:ph type="title"/>
          </p:nvPr>
        </p:nvSpPr>
        <p:spPr/>
        <p:txBody>
          <a:bodyPr/>
          <a:lstStyle/>
          <a:p>
            <a:r>
              <a:rPr lang="en-CA"/>
              <a:t>Click to edit Master title style</a:t>
            </a:r>
            <a:endParaRPr lang="en-US"/>
          </a:p>
        </p:txBody>
      </p:sp>
      <p:sp>
        <p:nvSpPr>
          <p:cNvPr id="3" name="Vertical Text Placeholder 2">
            <a:extLst>
              <a:ext uri="{FF2B5EF4-FFF2-40B4-BE49-F238E27FC236}">
                <a16:creationId xmlns:a16="http://schemas.microsoft.com/office/drawing/2014/main" id="{1021FF1F-A6E0-274A-85F0-9A22525157AC}"/>
              </a:ext>
            </a:extLst>
          </p:cNvPr>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270A9375-92A0-6741-97FF-7019D208BA78}"/>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5" name="Footer Placeholder 4">
            <a:extLst>
              <a:ext uri="{FF2B5EF4-FFF2-40B4-BE49-F238E27FC236}">
                <a16:creationId xmlns:a16="http://schemas.microsoft.com/office/drawing/2014/main" id="{77FC6C0C-D046-6243-A8DD-4B52EAD73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575E3-E21E-3D44-858F-1A7212AA8E41}"/>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8" name="Picture 7">
            <a:extLst>
              <a:ext uri="{FF2B5EF4-FFF2-40B4-BE49-F238E27FC236}">
                <a16:creationId xmlns:a16="http://schemas.microsoft.com/office/drawing/2014/main" id="{3D1E3AD8-64F9-A346-B97C-85ED613155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0" name="Picture 9">
            <a:extLst>
              <a:ext uri="{FF2B5EF4-FFF2-40B4-BE49-F238E27FC236}">
                <a16:creationId xmlns:a16="http://schemas.microsoft.com/office/drawing/2014/main" id="{FE692E68-3B49-2D42-96B3-81AF6347C01E}"/>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110757807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8C94A5-DAC4-A548-A9A5-AEB67F723751}"/>
              </a:ext>
            </a:extLst>
          </p:cNvPr>
          <p:cNvSpPr>
            <a:spLocks noGrp="1"/>
          </p:cNvSpPr>
          <p:nvPr>
            <p:ph type="title" orient="vert"/>
          </p:nvPr>
        </p:nvSpPr>
        <p:spPr>
          <a:xfrm>
            <a:off x="8724901" y="365125"/>
            <a:ext cx="2628900" cy="5811838"/>
          </a:xfrm>
        </p:spPr>
        <p:txBody>
          <a:bodyPr vert="eaVert"/>
          <a:lstStyle/>
          <a:p>
            <a:r>
              <a:rPr lang="en-CA"/>
              <a:t>Click to edit Master title style</a:t>
            </a:r>
            <a:endParaRPr lang="en-US"/>
          </a:p>
        </p:txBody>
      </p:sp>
      <p:sp>
        <p:nvSpPr>
          <p:cNvPr id="3" name="Vertical Text Placeholder 2">
            <a:extLst>
              <a:ext uri="{FF2B5EF4-FFF2-40B4-BE49-F238E27FC236}">
                <a16:creationId xmlns:a16="http://schemas.microsoft.com/office/drawing/2014/main" id="{4526A306-09B8-634F-AAE6-E85768A1A8B4}"/>
              </a:ext>
            </a:extLst>
          </p:cNvPr>
          <p:cNvSpPr>
            <a:spLocks noGrp="1"/>
          </p:cNvSpPr>
          <p:nvPr>
            <p:ph type="body" orient="vert" idx="1"/>
          </p:nvPr>
        </p:nvSpPr>
        <p:spPr>
          <a:xfrm>
            <a:off x="838201" y="365125"/>
            <a:ext cx="7734300" cy="5811838"/>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5954C1F0-2690-FB4A-90BA-38F700BA35AE}"/>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5" name="Footer Placeholder 4">
            <a:extLst>
              <a:ext uri="{FF2B5EF4-FFF2-40B4-BE49-F238E27FC236}">
                <a16:creationId xmlns:a16="http://schemas.microsoft.com/office/drawing/2014/main" id="{0638B57C-C74A-A648-AD32-86F1D363F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6377E-3113-8546-9671-5177630A76A7}"/>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8" name="Picture 7">
            <a:extLst>
              <a:ext uri="{FF2B5EF4-FFF2-40B4-BE49-F238E27FC236}">
                <a16:creationId xmlns:a16="http://schemas.microsoft.com/office/drawing/2014/main" id="{A4B7A773-8AE0-CC49-8D06-F85AA967E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0" name="Picture 9">
            <a:extLst>
              <a:ext uri="{FF2B5EF4-FFF2-40B4-BE49-F238E27FC236}">
                <a16:creationId xmlns:a16="http://schemas.microsoft.com/office/drawing/2014/main" id="{B4907980-72A5-8F45-BA47-E650B71B83FD}"/>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15684466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BEB45-8003-1244-AB23-DD9184F113AA}"/>
              </a:ext>
            </a:extLst>
          </p:cNvPr>
          <p:cNvSpPr txBox="1"/>
          <p:nvPr userDrawn="1"/>
        </p:nvSpPr>
        <p:spPr>
          <a:xfrm>
            <a:off x="4080096" y="2410692"/>
            <a:ext cx="4031809" cy="1200329"/>
          </a:xfrm>
          <a:prstGeom prst="rect">
            <a:avLst/>
          </a:prstGeom>
          <a:noFill/>
        </p:spPr>
        <p:txBody>
          <a:bodyPr wrap="none" rtlCol="0">
            <a:spAutoFit/>
          </a:bodyPr>
          <a:lstStyle/>
          <a:p>
            <a:r>
              <a:rPr lang="en-US" sz="7200"/>
              <a:t>Thank You</a:t>
            </a:r>
          </a:p>
        </p:txBody>
      </p:sp>
      <p:sp>
        <p:nvSpPr>
          <p:cNvPr id="3" name="TextBox 2">
            <a:extLst>
              <a:ext uri="{FF2B5EF4-FFF2-40B4-BE49-F238E27FC236}">
                <a16:creationId xmlns:a16="http://schemas.microsoft.com/office/drawing/2014/main" id="{873E1636-3AE3-6043-8C12-A21F26F47EC3}"/>
              </a:ext>
            </a:extLst>
          </p:cNvPr>
          <p:cNvSpPr txBox="1"/>
          <p:nvPr userDrawn="1"/>
        </p:nvSpPr>
        <p:spPr>
          <a:xfrm>
            <a:off x="3190009" y="5174675"/>
            <a:ext cx="5811983" cy="923330"/>
          </a:xfrm>
          <a:prstGeom prst="rect">
            <a:avLst/>
          </a:prstGeom>
          <a:noFill/>
        </p:spPr>
        <p:txBody>
          <a:bodyPr wrap="square" rtlCol="0">
            <a:spAutoFit/>
          </a:bodyPr>
          <a:lstStyle/>
          <a:p>
            <a:pPr algn="ctr"/>
            <a:r>
              <a:rPr lang="en-US" sz="1800"/>
              <a:t>Our Mission:  We are called to celebrate and nurture the God-given talents of each student as we serve with excellence in the light of Christ.</a:t>
            </a:r>
          </a:p>
        </p:txBody>
      </p:sp>
      <p:pic>
        <p:nvPicPr>
          <p:cNvPr id="6" name="Picture 5" descr="A close up of a sign&#10;&#10;Description automatically generated">
            <a:extLst>
              <a:ext uri="{FF2B5EF4-FFF2-40B4-BE49-F238E27FC236}">
                <a16:creationId xmlns:a16="http://schemas.microsoft.com/office/drawing/2014/main" id="{C53B5A90-5115-6147-B3B1-8E1A43236491}"/>
              </a:ext>
            </a:extLst>
          </p:cNvPr>
          <p:cNvPicPr>
            <a:picLocks noChangeAspect="1"/>
          </p:cNvPicPr>
          <p:nvPr userDrawn="1"/>
        </p:nvPicPr>
        <p:blipFill>
          <a:blip r:embed="rId2"/>
          <a:stretch>
            <a:fillRect/>
          </a:stretch>
        </p:blipFill>
        <p:spPr>
          <a:xfrm>
            <a:off x="131325" y="187200"/>
            <a:ext cx="4156953" cy="889126"/>
          </a:xfrm>
          <a:prstGeom prst="rect">
            <a:avLst/>
          </a:prstGeom>
        </p:spPr>
      </p:pic>
      <p:pic>
        <p:nvPicPr>
          <p:cNvPr id="5" name="Picture 4">
            <a:extLst>
              <a:ext uri="{FF2B5EF4-FFF2-40B4-BE49-F238E27FC236}">
                <a16:creationId xmlns:a16="http://schemas.microsoft.com/office/drawing/2014/main" id="{37E437D5-1D83-4D42-ACAD-79FA25B4C4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spTree>
    <p:extLst>
      <p:ext uri="{BB962C8B-B14F-4D97-AF65-F5344CB8AC3E}">
        <p14:creationId xmlns:p14="http://schemas.microsoft.com/office/powerpoint/2010/main" val="128692872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902981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0627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664205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15774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20315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34334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5158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676B-8E5C-164E-BA3B-1E8D72AF250C}"/>
              </a:ext>
            </a:extLst>
          </p:cNvPr>
          <p:cNvSpPr>
            <a:spLocks noGrp="1"/>
          </p:cNvSpPr>
          <p:nvPr>
            <p:ph type="title"/>
          </p:nvPr>
        </p:nvSpPr>
        <p:spPr/>
        <p:txBody>
          <a:bodyPr/>
          <a:lstStyle/>
          <a:p>
            <a:r>
              <a:rPr lang="en-CA"/>
              <a:t>Click to edit Master title style</a:t>
            </a:r>
            <a:endParaRPr lang="en-US"/>
          </a:p>
        </p:txBody>
      </p:sp>
      <p:sp>
        <p:nvSpPr>
          <p:cNvPr id="3" name="Content Placeholder 2">
            <a:extLst>
              <a:ext uri="{FF2B5EF4-FFF2-40B4-BE49-F238E27FC236}">
                <a16:creationId xmlns:a16="http://schemas.microsoft.com/office/drawing/2014/main" id="{8E1D6C79-7490-B04C-8963-5B5531B93D95}"/>
              </a:ext>
            </a:extLst>
          </p:cNvPr>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4510C7FD-F412-BB48-8E49-6A42F25D84B3}"/>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5" name="Footer Placeholder 4">
            <a:extLst>
              <a:ext uri="{FF2B5EF4-FFF2-40B4-BE49-F238E27FC236}">
                <a16:creationId xmlns:a16="http://schemas.microsoft.com/office/drawing/2014/main" id="{8EB49D2D-36FE-9D4F-8D76-9D865C4D0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6F735-03A7-8344-81B0-75C412521BE4}"/>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8" name="Picture 7">
            <a:extLst>
              <a:ext uri="{FF2B5EF4-FFF2-40B4-BE49-F238E27FC236}">
                <a16:creationId xmlns:a16="http://schemas.microsoft.com/office/drawing/2014/main" id="{04EC4AC8-DB98-C74A-9B51-7360F668A4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9" name="Picture 8">
            <a:extLst>
              <a:ext uri="{FF2B5EF4-FFF2-40B4-BE49-F238E27FC236}">
                <a16:creationId xmlns:a16="http://schemas.microsoft.com/office/drawing/2014/main" id="{7F2EA28C-3E23-6C44-AFAE-C3EA5B8C747A}"/>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418145142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05814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9/13/2022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42512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1980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68192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06324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7975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2545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4218924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21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DB7B-E584-194A-A99D-16D2884C4E51}"/>
              </a:ext>
            </a:extLst>
          </p:cNvPr>
          <p:cNvSpPr>
            <a:spLocks noGrp="1"/>
          </p:cNvSpPr>
          <p:nvPr>
            <p:ph type="title"/>
          </p:nvPr>
        </p:nvSpPr>
        <p:spPr>
          <a:xfrm>
            <a:off x="831851" y="1709740"/>
            <a:ext cx="10515600" cy="2852737"/>
          </a:xfrm>
        </p:spPr>
        <p:txBody>
          <a:bodyPr anchor="b"/>
          <a:lstStyle>
            <a:lvl1pPr>
              <a:defRPr sz="6000"/>
            </a:lvl1pPr>
          </a:lstStyle>
          <a:p>
            <a:r>
              <a:rPr lang="en-CA"/>
              <a:t>Click to edit Master title style</a:t>
            </a:r>
            <a:endParaRPr lang="en-US"/>
          </a:p>
        </p:txBody>
      </p:sp>
      <p:sp>
        <p:nvSpPr>
          <p:cNvPr id="3" name="Text Placeholder 2">
            <a:extLst>
              <a:ext uri="{FF2B5EF4-FFF2-40B4-BE49-F238E27FC236}">
                <a16:creationId xmlns:a16="http://schemas.microsoft.com/office/drawing/2014/main" id="{AF5F9372-9B01-134E-BD70-9A3E8387A2C9}"/>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Click to edit Master text styles</a:t>
            </a:r>
          </a:p>
        </p:txBody>
      </p:sp>
      <p:sp>
        <p:nvSpPr>
          <p:cNvPr id="4" name="Date Placeholder 3">
            <a:extLst>
              <a:ext uri="{FF2B5EF4-FFF2-40B4-BE49-F238E27FC236}">
                <a16:creationId xmlns:a16="http://schemas.microsoft.com/office/drawing/2014/main" id="{C477A7BB-7394-624D-A6B5-FC02EE335782}"/>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5" name="Footer Placeholder 4">
            <a:extLst>
              <a:ext uri="{FF2B5EF4-FFF2-40B4-BE49-F238E27FC236}">
                <a16:creationId xmlns:a16="http://schemas.microsoft.com/office/drawing/2014/main" id="{F1EC8ABD-BF97-F84D-9878-1E278611F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2757D-BB31-9147-A948-01FC2D3E7506}"/>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8" name="Picture 7">
            <a:extLst>
              <a:ext uri="{FF2B5EF4-FFF2-40B4-BE49-F238E27FC236}">
                <a16:creationId xmlns:a16="http://schemas.microsoft.com/office/drawing/2014/main" id="{DF48EEA6-1A23-814F-8B28-8A565B19D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0" name="Picture 9">
            <a:extLst>
              <a:ext uri="{FF2B5EF4-FFF2-40B4-BE49-F238E27FC236}">
                <a16:creationId xmlns:a16="http://schemas.microsoft.com/office/drawing/2014/main" id="{CDC09043-5422-EE4B-92B8-BF194B6E5E05}"/>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2203454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CE1D-F5BE-F04E-B2FA-2911EBAC40B5}"/>
              </a:ext>
            </a:extLst>
          </p:cNvPr>
          <p:cNvSpPr>
            <a:spLocks noGrp="1"/>
          </p:cNvSpPr>
          <p:nvPr>
            <p:ph type="title"/>
          </p:nvPr>
        </p:nvSpPr>
        <p:spPr/>
        <p:txBody>
          <a:bodyPr/>
          <a:lstStyle/>
          <a:p>
            <a:r>
              <a:rPr lang="en-CA"/>
              <a:t>Click to edit Master title style</a:t>
            </a:r>
            <a:endParaRPr lang="en-US"/>
          </a:p>
        </p:txBody>
      </p:sp>
      <p:sp>
        <p:nvSpPr>
          <p:cNvPr id="3" name="Content Placeholder 2">
            <a:extLst>
              <a:ext uri="{FF2B5EF4-FFF2-40B4-BE49-F238E27FC236}">
                <a16:creationId xmlns:a16="http://schemas.microsoft.com/office/drawing/2014/main" id="{ACBDEDAB-1788-494D-B6AC-C8A157B267A8}"/>
              </a:ext>
            </a:extLst>
          </p:cNvPr>
          <p:cNvSpPr>
            <a:spLocks noGrp="1"/>
          </p:cNvSpPr>
          <p:nvPr>
            <p:ph sz="half" idx="1"/>
          </p:nvPr>
        </p:nvSpPr>
        <p:spPr>
          <a:xfrm>
            <a:off x="838200" y="1825625"/>
            <a:ext cx="51816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a:extLst>
              <a:ext uri="{FF2B5EF4-FFF2-40B4-BE49-F238E27FC236}">
                <a16:creationId xmlns:a16="http://schemas.microsoft.com/office/drawing/2014/main" id="{5963F89A-FF6A-2E45-A2F0-1E45EA9885F3}"/>
              </a:ext>
            </a:extLst>
          </p:cNvPr>
          <p:cNvSpPr>
            <a:spLocks noGrp="1"/>
          </p:cNvSpPr>
          <p:nvPr>
            <p:ph sz="half" idx="2"/>
          </p:nvPr>
        </p:nvSpPr>
        <p:spPr>
          <a:xfrm>
            <a:off x="6172200" y="1825625"/>
            <a:ext cx="51816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a:extLst>
              <a:ext uri="{FF2B5EF4-FFF2-40B4-BE49-F238E27FC236}">
                <a16:creationId xmlns:a16="http://schemas.microsoft.com/office/drawing/2014/main" id="{365E52CE-A4F6-7E46-8297-3A09F610B925}"/>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6" name="Footer Placeholder 5">
            <a:extLst>
              <a:ext uri="{FF2B5EF4-FFF2-40B4-BE49-F238E27FC236}">
                <a16:creationId xmlns:a16="http://schemas.microsoft.com/office/drawing/2014/main" id="{FA1E4733-8A58-F748-921E-CC3CCA0A50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455BB-C84C-D346-9D04-D66E96BFBE97}"/>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9" name="Picture 8">
            <a:extLst>
              <a:ext uri="{FF2B5EF4-FFF2-40B4-BE49-F238E27FC236}">
                <a16:creationId xmlns:a16="http://schemas.microsoft.com/office/drawing/2014/main" id="{4DD14A8B-5DE1-E042-B5EE-2FC035EA30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1" name="Picture 10">
            <a:extLst>
              <a:ext uri="{FF2B5EF4-FFF2-40B4-BE49-F238E27FC236}">
                <a16:creationId xmlns:a16="http://schemas.microsoft.com/office/drawing/2014/main" id="{B0811BBB-5A8B-7443-85F5-428F04E72F0F}"/>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147310852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759D-ACB8-6743-871D-4C2946B23D18}"/>
              </a:ext>
            </a:extLst>
          </p:cNvPr>
          <p:cNvSpPr>
            <a:spLocks noGrp="1"/>
          </p:cNvSpPr>
          <p:nvPr>
            <p:ph type="title"/>
          </p:nvPr>
        </p:nvSpPr>
        <p:spPr>
          <a:xfrm>
            <a:off x="839788" y="365127"/>
            <a:ext cx="10515600" cy="1325563"/>
          </a:xfrm>
        </p:spPr>
        <p:txBody>
          <a:bodyPr/>
          <a:lstStyle/>
          <a:p>
            <a:r>
              <a:rPr lang="en-CA"/>
              <a:t>Click to edit Master title style</a:t>
            </a:r>
            <a:endParaRPr lang="en-US"/>
          </a:p>
        </p:txBody>
      </p:sp>
      <p:sp>
        <p:nvSpPr>
          <p:cNvPr id="3" name="Text Placeholder 2">
            <a:extLst>
              <a:ext uri="{FF2B5EF4-FFF2-40B4-BE49-F238E27FC236}">
                <a16:creationId xmlns:a16="http://schemas.microsoft.com/office/drawing/2014/main" id="{A7BBD7C6-53F2-404B-8DBC-83647706F1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CA"/>
              <a:t>Click to edit Master text styles</a:t>
            </a:r>
          </a:p>
        </p:txBody>
      </p:sp>
      <p:sp>
        <p:nvSpPr>
          <p:cNvPr id="4" name="Content Placeholder 3">
            <a:extLst>
              <a:ext uri="{FF2B5EF4-FFF2-40B4-BE49-F238E27FC236}">
                <a16:creationId xmlns:a16="http://schemas.microsoft.com/office/drawing/2014/main" id="{B43AD6E8-239F-174B-87D9-F65C8EB1555F}"/>
              </a:ext>
            </a:extLst>
          </p:cNvPr>
          <p:cNvSpPr>
            <a:spLocks noGrp="1"/>
          </p:cNvSpPr>
          <p:nvPr>
            <p:ph sz="half" idx="2"/>
          </p:nvPr>
        </p:nvSpPr>
        <p:spPr>
          <a:xfrm>
            <a:off x="839789" y="2505075"/>
            <a:ext cx="5157787"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a:extLst>
              <a:ext uri="{FF2B5EF4-FFF2-40B4-BE49-F238E27FC236}">
                <a16:creationId xmlns:a16="http://schemas.microsoft.com/office/drawing/2014/main" id="{1BF52FE6-3B9A-9A43-BE57-C62B9E4F018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CA"/>
              <a:t>Click to edit Master text styles</a:t>
            </a:r>
          </a:p>
        </p:txBody>
      </p:sp>
      <p:sp>
        <p:nvSpPr>
          <p:cNvPr id="6" name="Content Placeholder 5">
            <a:extLst>
              <a:ext uri="{FF2B5EF4-FFF2-40B4-BE49-F238E27FC236}">
                <a16:creationId xmlns:a16="http://schemas.microsoft.com/office/drawing/2014/main" id="{5A307699-F520-1D4E-A2B2-C48D6A9B08D6}"/>
              </a:ext>
            </a:extLst>
          </p:cNvPr>
          <p:cNvSpPr>
            <a:spLocks noGrp="1"/>
          </p:cNvSpPr>
          <p:nvPr>
            <p:ph sz="quarter" idx="4"/>
          </p:nvPr>
        </p:nvSpPr>
        <p:spPr>
          <a:xfrm>
            <a:off x="6172201" y="2505075"/>
            <a:ext cx="5183188"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a:extLst>
              <a:ext uri="{FF2B5EF4-FFF2-40B4-BE49-F238E27FC236}">
                <a16:creationId xmlns:a16="http://schemas.microsoft.com/office/drawing/2014/main" id="{08F0F5EB-7AA1-E942-8EEC-BCC4F73C2035}"/>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8" name="Footer Placeholder 7">
            <a:extLst>
              <a:ext uri="{FF2B5EF4-FFF2-40B4-BE49-F238E27FC236}">
                <a16:creationId xmlns:a16="http://schemas.microsoft.com/office/drawing/2014/main" id="{5B3E7533-B9E4-BA47-84AE-78256883C1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E6B109-58BD-CA45-921F-9AE52C092389}"/>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11" name="Picture 10">
            <a:extLst>
              <a:ext uri="{FF2B5EF4-FFF2-40B4-BE49-F238E27FC236}">
                <a16:creationId xmlns:a16="http://schemas.microsoft.com/office/drawing/2014/main" id="{72743AAF-8D84-E04E-91C8-CAFF519FE8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3" name="Picture 12">
            <a:extLst>
              <a:ext uri="{FF2B5EF4-FFF2-40B4-BE49-F238E27FC236}">
                <a16:creationId xmlns:a16="http://schemas.microsoft.com/office/drawing/2014/main" id="{1B31599D-CE47-1941-8EA6-13F4023BE9C0}"/>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29514472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1495-CC5E-444F-A4EA-1541B97985A3}"/>
              </a:ext>
            </a:extLst>
          </p:cNvPr>
          <p:cNvSpPr>
            <a:spLocks noGrp="1"/>
          </p:cNvSpPr>
          <p:nvPr>
            <p:ph type="title"/>
          </p:nvPr>
        </p:nvSpPr>
        <p:spPr/>
        <p:txBody>
          <a:bodyPr/>
          <a:lstStyle/>
          <a:p>
            <a:r>
              <a:rPr lang="en-CA"/>
              <a:t>Click to edit Master title style</a:t>
            </a:r>
            <a:endParaRPr lang="en-US"/>
          </a:p>
        </p:txBody>
      </p:sp>
      <p:sp>
        <p:nvSpPr>
          <p:cNvPr id="3" name="Date Placeholder 2">
            <a:extLst>
              <a:ext uri="{FF2B5EF4-FFF2-40B4-BE49-F238E27FC236}">
                <a16:creationId xmlns:a16="http://schemas.microsoft.com/office/drawing/2014/main" id="{7A1E00C2-3E2E-024E-9144-3423C2AD3CBD}"/>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4" name="Footer Placeholder 3">
            <a:extLst>
              <a:ext uri="{FF2B5EF4-FFF2-40B4-BE49-F238E27FC236}">
                <a16:creationId xmlns:a16="http://schemas.microsoft.com/office/drawing/2014/main" id="{1B5FF338-3CC3-4A49-98DA-BD49E89D7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9E0619-F5C9-4D4D-B1F9-5F7A16C9CFF8}"/>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7" name="Picture 6">
            <a:extLst>
              <a:ext uri="{FF2B5EF4-FFF2-40B4-BE49-F238E27FC236}">
                <a16:creationId xmlns:a16="http://schemas.microsoft.com/office/drawing/2014/main" id="{87859059-E3AA-0D48-BB26-A890921E56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9" name="Picture 8">
            <a:extLst>
              <a:ext uri="{FF2B5EF4-FFF2-40B4-BE49-F238E27FC236}">
                <a16:creationId xmlns:a16="http://schemas.microsoft.com/office/drawing/2014/main" id="{729BBA98-232C-B641-BEA9-BBA442D5DA8F}"/>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36390237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B3EE2-D10A-1A4B-992F-2C272006E3C1}"/>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3" name="Footer Placeholder 2">
            <a:extLst>
              <a:ext uri="{FF2B5EF4-FFF2-40B4-BE49-F238E27FC236}">
                <a16:creationId xmlns:a16="http://schemas.microsoft.com/office/drawing/2014/main" id="{EA9F6D76-09C7-1440-9DE8-CB18CD8994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00F4D-80E5-AE46-BE6F-00F2701D6581}"/>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6" name="Picture 5">
            <a:extLst>
              <a:ext uri="{FF2B5EF4-FFF2-40B4-BE49-F238E27FC236}">
                <a16:creationId xmlns:a16="http://schemas.microsoft.com/office/drawing/2014/main" id="{996E18BB-AAAD-804E-A077-59977BF459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8" name="Picture 7">
            <a:extLst>
              <a:ext uri="{FF2B5EF4-FFF2-40B4-BE49-F238E27FC236}">
                <a16:creationId xmlns:a16="http://schemas.microsoft.com/office/drawing/2014/main" id="{4452D364-A7A3-D94B-8704-742E4632C234}"/>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255557624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21A6-AD5C-F248-9240-DD9820D36D5F}"/>
              </a:ext>
            </a:extLst>
          </p:cNvPr>
          <p:cNvSpPr>
            <a:spLocks noGrp="1"/>
          </p:cNvSpPr>
          <p:nvPr>
            <p:ph type="title"/>
          </p:nvPr>
        </p:nvSpPr>
        <p:spPr>
          <a:xfrm>
            <a:off x="839788" y="457200"/>
            <a:ext cx="3932237" cy="1600200"/>
          </a:xfrm>
        </p:spPr>
        <p:txBody>
          <a:bodyPr anchor="b"/>
          <a:lstStyle>
            <a:lvl1pPr>
              <a:defRPr sz="3200"/>
            </a:lvl1pPr>
          </a:lstStyle>
          <a:p>
            <a:r>
              <a:rPr lang="en-CA"/>
              <a:t>Click to edit Master title style</a:t>
            </a:r>
            <a:endParaRPr lang="en-US"/>
          </a:p>
        </p:txBody>
      </p:sp>
      <p:sp>
        <p:nvSpPr>
          <p:cNvPr id="3" name="Content Placeholder 2">
            <a:extLst>
              <a:ext uri="{FF2B5EF4-FFF2-40B4-BE49-F238E27FC236}">
                <a16:creationId xmlns:a16="http://schemas.microsoft.com/office/drawing/2014/main" id="{BB57EF36-5629-7840-83EC-21DEE185387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a:extLst>
              <a:ext uri="{FF2B5EF4-FFF2-40B4-BE49-F238E27FC236}">
                <a16:creationId xmlns:a16="http://schemas.microsoft.com/office/drawing/2014/main" id="{83B55D42-EED5-6B4E-A3EE-D86D86FED24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CA"/>
              <a:t>Click to edit Master text styles</a:t>
            </a:r>
          </a:p>
        </p:txBody>
      </p:sp>
      <p:sp>
        <p:nvSpPr>
          <p:cNvPr id="5" name="Date Placeholder 4">
            <a:extLst>
              <a:ext uri="{FF2B5EF4-FFF2-40B4-BE49-F238E27FC236}">
                <a16:creationId xmlns:a16="http://schemas.microsoft.com/office/drawing/2014/main" id="{4DB3307B-925E-1441-A304-791AD4313627}"/>
              </a:ext>
            </a:extLst>
          </p:cNvPr>
          <p:cNvSpPr>
            <a:spLocks noGrp="1"/>
          </p:cNvSpPr>
          <p:nvPr>
            <p:ph type="dt" sz="half" idx="10"/>
          </p:nvPr>
        </p:nvSpPr>
        <p:spPr/>
        <p:txBody>
          <a:bodyPr/>
          <a:lstStyle/>
          <a:p>
            <a:fld id="{48A87A34-81AB-432B-8DAE-1953F412C126}" type="datetimeFigureOut">
              <a:rPr lang="en-US" smtClean="0"/>
              <a:t>9/13/2022</a:t>
            </a:fld>
            <a:endParaRPr lang="en-US"/>
          </a:p>
        </p:txBody>
      </p:sp>
      <p:sp>
        <p:nvSpPr>
          <p:cNvPr id="6" name="Footer Placeholder 5">
            <a:extLst>
              <a:ext uri="{FF2B5EF4-FFF2-40B4-BE49-F238E27FC236}">
                <a16:creationId xmlns:a16="http://schemas.microsoft.com/office/drawing/2014/main" id="{A44CA68A-4467-E440-820B-BA11B7FC2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309913-9664-B04F-B7E7-B0CFD0ED9C52}"/>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9" name="Picture 8">
            <a:extLst>
              <a:ext uri="{FF2B5EF4-FFF2-40B4-BE49-F238E27FC236}">
                <a16:creationId xmlns:a16="http://schemas.microsoft.com/office/drawing/2014/main" id="{3A9E9B2E-4747-BA4B-BF96-C2F06CAB8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1" name="Picture 10">
            <a:extLst>
              <a:ext uri="{FF2B5EF4-FFF2-40B4-BE49-F238E27FC236}">
                <a16:creationId xmlns:a16="http://schemas.microsoft.com/office/drawing/2014/main" id="{EABE44D2-3CD5-3B4B-885C-7AF6E4D7A6AD}"/>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145811361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F6D0-EA67-6740-AE42-8CB60DBDD007}"/>
              </a:ext>
            </a:extLst>
          </p:cNvPr>
          <p:cNvSpPr>
            <a:spLocks noGrp="1"/>
          </p:cNvSpPr>
          <p:nvPr>
            <p:ph type="title"/>
          </p:nvPr>
        </p:nvSpPr>
        <p:spPr>
          <a:xfrm>
            <a:off x="839788" y="457200"/>
            <a:ext cx="3932237" cy="1600200"/>
          </a:xfrm>
        </p:spPr>
        <p:txBody>
          <a:bodyPr anchor="b"/>
          <a:lstStyle>
            <a:lvl1pPr>
              <a:defRPr sz="3200"/>
            </a:lvl1pPr>
          </a:lstStyle>
          <a:p>
            <a:r>
              <a:rPr lang="en-CA"/>
              <a:t>Click to edit Master title style</a:t>
            </a:r>
            <a:endParaRPr lang="en-US"/>
          </a:p>
        </p:txBody>
      </p:sp>
      <p:sp>
        <p:nvSpPr>
          <p:cNvPr id="3" name="Picture Placeholder 2">
            <a:extLst>
              <a:ext uri="{FF2B5EF4-FFF2-40B4-BE49-F238E27FC236}">
                <a16:creationId xmlns:a16="http://schemas.microsoft.com/office/drawing/2014/main" id="{8A91CCA6-1803-234B-8666-C11C5BFDDB63}"/>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CA"/>
              <a:t>Drag picture to placeholder or click icon to add</a:t>
            </a:r>
            <a:endParaRPr lang="en-US"/>
          </a:p>
        </p:txBody>
      </p:sp>
      <p:sp>
        <p:nvSpPr>
          <p:cNvPr id="4" name="Text Placeholder 3">
            <a:extLst>
              <a:ext uri="{FF2B5EF4-FFF2-40B4-BE49-F238E27FC236}">
                <a16:creationId xmlns:a16="http://schemas.microsoft.com/office/drawing/2014/main" id="{B9F59967-9105-5C48-96FD-D07BF238FCBC}"/>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CA"/>
              <a:t>Click to edit Master text styles</a:t>
            </a:r>
          </a:p>
        </p:txBody>
      </p:sp>
      <p:sp>
        <p:nvSpPr>
          <p:cNvPr id="5" name="Date Placeholder 4">
            <a:extLst>
              <a:ext uri="{FF2B5EF4-FFF2-40B4-BE49-F238E27FC236}">
                <a16:creationId xmlns:a16="http://schemas.microsoft.com/office/drawing/2014/main" id="{0809DA99-F703-F241-AEF1-CEF1B958F475}"/>
              </a:ext>
            </a:extLst>
          </p:cNvPr>
          <p:cNvSpPr>
            <a:spLocks noGrp="1"/>
          </p:cNvSpPr>
          <p:nvPr>
            <p:ph type="dt" sz="half" idx="10"/>
          </p:nvPr>
        </p:nvSpPr>
        <p:spPr/>
        <p:txBody>
          <a:bodyPr/>
          <a:lstStyle/>
          <a:p>
            <a:fld id="{48A87A34-81AB-432B-8DAE-1953F412C126}" type="datetimeFigureOut">
              <a:rPr lang="en-US" smtClean="0"/>
              <a:pPr/>
              <a:t>9/13/2022</a:t>
            </a:fld>
            <a:endParaRPr lang="en-US"/>
          </a:p>
        </p:txBody>
      </p:sp>
      <p:sp>
        <p:nvSpPr>
          <p:cNvPr id="6" name="Footer Placeholder 5">
            <a:extLst>
              <a:ext uri="{FF2B5EF4-FFF2-40B4-BE49-F238E27FC236}">
                <a16:creationId xmlns:a16="http://schemas.microsoft.com/office/drawing/2014/main" id="{04359EEA-59DB-E24D-8A82-520ED957C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7BEE0-9B17-B74A-A94D-1D728C56D1A7}"/>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9" name="Picture 8">
            <a:extLst>
              <a:ext uri="{FF2B5EF4-FFF2-40B4-BE49-F238E27FC236}">
                <a16:creationId xmlns:a16="http://schemas.microsoft.com/office/drawing/2014/main" id="{CC80F235-BE9D-0F47-805E-27D7C008EC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9070" y="4820729"/>
            <a:ext cx="1129463" cy="1797015"/>
          </a:xfrm>
          <a:prstGeom prst="rect">
            <a:avLst/>
          </a:prstGeom>
        </p:spPr>
      </p:pic>
      <p:pic>
        <p:nvPicPr>
          <p:cNvPr id="11" name="Picture 10">
            <a:extLst>
              <a:ext uri="{FF2B5EF4-FFF2-40B4-BE49-F238E27FC236}">
                <a16:creationId xmlns:a16="http://schemas.microsoft.com/office/drawing/2014/main" id="{5BF93F53-64BE-324C-9781-2A64F72EFF09}"/>
              </a:ext>
            </a:extLst>
          </p:cNvPr>
          <p:cNvPicPr>
            <a:picLocks noChangeAspect="1"/>
          </p:cNvPicPr>
          <p:nvPr userDrawn="1"/>
        </p:nvPicPr>
        <p:blipFill>
          <a:blip r:embed="rId3"/>
          <a:stretch>
            <a:fillRect/>
          </a:stretch>
        </p:blipFill>
        <p:spPr>
          <a:xfrm>
            <a:off x="89401" y="136525"/>
            <a:ext cx="756444" cy="756444"/>
          </a:xfrm>
          <a:prstGeom prst="rect">
            <a:avLst/>
          </a:prstGeom>
        </p:spPr>
      </p:pic>
    </p:spTree>
    <p:extLst>
      <p:ext uri="{BB962C8B-B14F-4D97-AF65-F5344CB8AC3E}">
        <p14:creationId xmlns:p14="http://schemas.microsoft.com/office/powerpoint/2010/main" val="12976597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B7FA4B-84F9-EE4D-B2B0-693FAD0BF30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a:extLst>
              <a:ext uri="{FF2B5EF4-FFF2-40B4-BE49-F238E27FC236}">
                <a16:creationId xmlns:a16="http://schemas.microsoft.com/office/drawing/2014/main" id="{ACB34B71-B383-F641-8D81-2E98EA0D3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BC446D80-139E-F749-B49E-7789C204E15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9/13/2022</a:t>
            </a:fld>
            <a:endParaRPr lang="en-US"/>
          </a:p>
        </p:txBody>
      </p:sp>
      <p:sp>
        <p:nvSpPr>
          <p:cNvPr id="5" name="Footer Placeholder 4">
            <a:extLst>
              <a:ext uri="{FF2B5EF4-FFF2-40B4-BE49-F238E27FC236}">
                <a16:creationId xmlns:a16="http://schemas.microsoft.com/office/drawing/2014/main" id="{07FE0982-9F0A-0649-8C36-4B838AB0C9B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A0DA03-E29C-9046-94ED-5DA6AEF7A9E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1256820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9/13/2022</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4.xml"/><Relationship Id="rId5" Type="http://schemas.openxmlformats.org/officeDocument/2006/relationships/image" Target="../media/image30.emf"/><Relationship Id="rId4" Type="http://schemas.openxmlformats.org/officeDocument/2006/relationships/image" Target="../media/image2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9.xml"/><Relationship Id="rId5" Type="http://schemas.openxmlformats.org/officeDocument/2006/relationships/image" Target="../media/image35.emf"/><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youtu.be/qp0HIF3SfI4"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42D3-3569-0647-BFEF-40B8C5F15125}"/>
              </a:ext>
            </a:extLst>
          </p:cNvPr>
          <p:cNvSpPr>
            <a:spLocks noGrp="1"/>
          </p:cNvSpPr>
          <p:nvPr>
            <p:ph type="ctrTitle"/>
          </p:nvPr>
        </p:nvSpPr>
        <p:spPr>
          <a:xfrm>
            <a:off x="762000" y="1214438"/>
            <a:ext cx="11247120" cy="2387600"/>
          </a:xfrm>
        </p:spPr>
        <p:txBody>
          <a:bodyPr/>
          <a:lstStyle/>
          <a:p>
            <a:pPr algn="l"/>
            <a:r>
              <a:rPr lang="en-US">
                <a:latin typeface="Arial"/>
                <a:cs typeface="Arial"/>
              </a:rPr>
              <a:t>Multi-Year Strategic Planning</a:t>
            </a:r>
          </a:p>
        </p:txBody>
      </p:sp>
      <p:sp>
        <p:nvSpPr>
          <p:cNvPr id="3" name="Subtitle 2">
            <a:extLst>
              <a:ext uri="{FF2B5EF4-FFF2-40B4-BE49-F238E27FC236}">
                <a16:creationId xmlns:a16="http://schemas.microsoft.com/office/drawing/2014/main" id="{8B147EFF-9285-0E48-8647-3272490CD19B}"/>
              </a:ext>
            </a:extLst>
          </p:cNvPr>
          <p:cNvSpPr>
            <a:spLocks noGrp="1"/>
          </p:cNvSpPr>
          <p:nvPr>
            <p:ph type="subTitle" idx="1"/>
          </p:nvPr>
        </p:nvSpPr>
        <p:spPr>
          <a:xfrm>
            <a:off x="762000" y="3688535"/>
            <a:ext cx="9144000" cy="1655762"/>
          </a:xfrm>
        </p:spPr>
        <p:txBody>
          <a:bodyPr vert="horz" lIns="91440" tIns="45720" rIns="91440" bIns="45720" rtlCol="0" anchor="t">
            <a:normAutofit/>
          </a:bodyPr>
          <a:lstStyle/>
          <a:p>
            <a:pPr algn="l"/>
            <a:r>
              <a:rPr lang="en-US">
                <a:latin typeface="Arial"/>
                <a:cs typeface="Arial"/>
              </a:rPr>
              <a:t>MYSP Committee Meeting #4 </a:t>
            </a:r>
          </a:p>
          <a:p>
            <a:pPr algn="l"/>
            <a:r>
              <a:rPr lang="en-US">
                <a:latin typeface="Arial"/>
                <a:cs typeface="Arial"/>
              </a:rPr>
              <a:t>Monday June 13, 2022</a:t>
            </a:r>
          </a:p>
        </p:txBody>
      </p:sp>
    </p:spTree>
    <p:extLst>
      <p:ext uri="{BB962C8B-B14F-4D97-AF65-F5344CB8AC3E}">
        <p14:creationId xmlns:p14="http://schemas.microsoft.com/office/powerpoint/2010/main" val="14424781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FB02-5D46-574F-A835-6C70955F148E}"/>
              </a:ext>
            </a:extLst>
          </p:cNvPr>
          <p:cNvSpPr>
            <a:spLocks noGrp="1"/>
          </p:cNvSpPr>
          <p:nvPr>
            <p:ph type="title"/>
          </p:nvPr>
        </p:nvSpPr>
        <p:spPr>
          <a:xfrm>
            <a:off x="838200" y="18706"/>
            <a:ext cx="10515600" cy="1325563"/>
          </a:xfrm>
        </p:spPr>
        <p:txBody>
          <a:bodyPr/>
          <a:lstStyle/>
          <a:p>
            <a:r>
              <a:rPr lang="en-US"/>
              <a:t>Proposed Timelines</a:t>
            </a:r>
          </a:p>
        </p:txBody>
      </p:sp>
      <p:graphicFrame>
        <p:nvGraphicFramePr>
          <p:cNvPr id="4" name="Content Placeholder 3">
            <a:extLst>
              <a:ext uri="{FF2B5EF4-FFF2-40B4-BE49-F238E27FC236}">
                <a16:creationId xmlns:a16="http://schemas.microsoft.com/office/drawing/2014/main" id="{EE0B0D2D-EAFC-C242-8762-A675FED65B2D}"/>
              </a:ext>
            </a:extLst>
          </p:cNvPr>
          <p:cNvGraphicFramePr>
            <a:graphicFrameLocks noGrp="1"/>
          </p:cNvGraphicFramePr>
          <p:nvPr>
            <p:ph idx="1"/>
            <p:extLst>
              <p:ext uri="{D42A27DB-BD31-4B8C-83A1-F6EECF244321}">
                <p14:modId xmlns:p14="http://schemas.microsoft.com/office/powerpoint/2010/main" val="2507776800"/>
              </p:ext>
            </p:extLst>
          </p:nvPr>
        </p:nvGraphicFramePr>
        <p:xfrm>
          <a:off x="1027416" y="1181714"/>
          <a:ext cx="9759404" cy="5484395"/>
        </p:xfrm>
        <a:graphic>
          <a:graphicData uri="http://schemas.openxmlformats.org/drawingml/2006/table">
            <a:tbl>
              <a:tblPr firstRow="1" firstCol="1" bandRow="1">
                <a:tableStyleId>{5C22544A-7EE6-4342-B048-85BDC9FD1C3A}</a:tableStyleId>
              </a:tblPr>
              <a:tblGrid>
                <a:gridCol w="2212827">
                  <a:extLst>
                    <a:ext uri="{9D8B030D-6E8A-4147-A177-3AD203B41FA5}">
                      <a16:colId xmlns:a16="http://schemas.microsoft.com/office/drawing/2014/main" val="353510651"/>
                    </a:ext>
                  </a:extLst>
                </a:gridCol>
                <a:gridCol w="3204425">
                  <a:extLst>
                    <a:ext uri="{9D8B030D-6E8A-4147-A177-3AD203B41FA5}">
                      <a16:colId xmlns:a16="http://schemas.microsoft.com/office/drawing/2014/main" val="1007217188"/>
                    </a:ext>
                  </a:extLst>
                </a:gridCol>
                <a:gridCol w="4342152">
                  <a:extLst>
                    <a:ext uri="{9D8B030D-6E8A-4147-A177-3AD203B41FA5}">
                      <a16:colId xmlns:a16="http://schemas.microsoft.com/office/drawing/2014/main" val="1284827038"/>
                    </a:ext>
                  </a:extLst>
                </a:gridCol>
              </a:tblGrid>
              <a:tr h="590063">
                <a:tc>
                  <a:txBody>
                    <a:bodyPr/>
                    <a:lstStyle/>
                    <a:p>
                      <a:r>
                        <a:rPr lang="en-GB" sz="1800">
                          <a:effectLst/>
                        </a:rPr>
                        <a:t>Date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Audience/Participants</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Activity</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4943129"/>
                  </a:ext>
                </a:extLst>
              </a:tr>
              <a:tr h="1157403">
                <a:tc>
                  <a:txBody>
                    <a:bodyPr/>
                    <a:lstStyle/>
                    <a:p>
                      <a:r>
                        <a:rPr lang="en-GB" sz="1600">
                          <a:effectLst/>
                        </a:rPr>
                        <a:t>June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Sr. Admin Working Session</a:t>
                      </a:r>
                    </a:p>
                    <a:p>
                      <a:r>
                        <a:rPr lang="en-GB" sz="1600">
                          <a:effectLst/>
                        </a:rPr>
                        <a:t>MYSP Committee</a:t>
                      </a:r>
                    </a:p>
                    <a:p>
                      <a:r>
                        <a:rPr lang="en-GB" sz="1600">
                          <a:effectLst/>
                        </a:rPr>
                        <a:t>Public/Stakeholders</a:t>
                      </a:r>
                    </a:p>
                    <a:p>
                      <a:r>
                        <a:rPr lang="en-GB" sz="1600">
                          <a:effectLst/>
                          <a:latin typeface="Calibri"/>
                          <a:ea typeface="Calibri" panose="020F0502020204030204" pitchFamily="34" charset="0"/>
                          <a:cs typeface="Times New Roman"/>
                        </a:rPr>
                        <a:t>Sr. Admin Working Session</a:t>
                      </a:r>
                      <a:endParaRPr lang="en-CA" sz="1600">
                        <a:effectLst/>
                        <a:latin typeface="Calibri"/>
                        <a:ea typeface="Calibri" panose="020F0502020204030204" pitchFamily="34" charset="0"/>
                        <a:cs typeface="Times New Roman"/>
                      </a:endParaRPr>
                    </a:p>
                  </a:txBody>
                  <a:tcPr marL="68580" marR="68580" marT="0" marB="0"/>
                </a:tc>
                <a:tc>
                  <a:txBody>
                    <a:bodyPr/>
                    <a:lstStyle/>
                    <a:p>
                      <a:r>
                        <a:rPr lang="en-GB" sz="1600">
                          <a:effectLst/>
                        </a:rPr>
                        <a:t>June 2, 2022</a:t>
                      </a:r>
                    </a:p>
                    <a:p>
                      <a:r>
                        <a:rPr lang="en-GB" sz="1600">
                          <a:effectLst/>
                          <a:highlight>
                            <a:srgbClr val="FFFF00"/>
                          </a:highlight>
                        </a:rPr>
                        <a:t>June 13, </a:t>
                      </a:r>
                      <a:r>
                        <a:rPr lang="en-CA" sz="1600">
                          <a:effectLst/>
                          <a:highlight>
                            <a:srgbClr val="FFFF00"/>
                          </a:highlight>
                          <a:latin typeface="Calibri"/>
                          <a:ea typeface="Calibri" panose="020F0502020204030204" pitchFamily="34" charset="0"/>
                          <a:cs typeface="Times New Roman"/>
                        </a:rPr>
                        <a:t>2022 (5:15pm – 6:45pm) In Person</a:t>
                      </a:r>
                      <a:endParaRPr lang="en-GB" sz="1600">
                        <a:effectLst/>
                        <a:highlight>
                          <a:srgbClr val="FFFF00"/>
                        </a:highlight>
                      </a:endParaRPr>
                    </a:p>
                    <a:p>
                      <a:r>
                        <a:rPr lang="en-GB" sz="1600">
                          <a:effectLst/>
                          <a:latin typeface="Calibri"/>
                          <a:ea typeface="Calibri" panose="020F0502020204030204" pitchFamily="34" charset="0"/>
                          <a:cs typeface="Times New Roman"/>
                        </a:rPr>
                        <a:t>Gather Feedback</a:t>
                      </a:r>
                    </a:p>
                    <a:p>
                      <a:r>
                        <a:rPr lang="en-CA" sz="1600">
                          <a:effectLst/>
                          <a:latin typeface="Calibri"/>
                          <a:ea typeface="Calibri" panose="020F0502020204030204" pitchFamily="34" charset="0"/>
                          <a:cs typeface="Times New Roman"/>
                        </a:rPr>
                        <a:t>June 22, 2022</a:t>
                      </a:r>
                    </a:p>
                  </a:txBody>
                  <a:tcPr marL="68580" marR="68580" marT="0" marB="0"/>
                </a:tc>
                <a:extLst>
                  <a:ext uri="{0D108BD9-81ED-4DB2-BD59-A6C34878D82A}">
                    <a16:rowId xmlns:a16="http://schemas.microsoft.com/office/drawing/2014/main" val="1493221368"/>
                  </a:ext>
                </a:extLst>
              </a:tr>
              <a:tr h="590063">
                <a:tc>
                  <a:txBody>
                    <a:bodyPr/>
                    <a:lstStyle/>
                    <a:p>
                      <a:r>
                        <a:rPr lang="en-GB" sz="1600">
                          <a:effectLst/>
                        </a:rPr>
                        <a:t>July-August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Communications/Director/Chair/</a:t>
                      </a:r>
                    </a:p>
                    <a:p>
                      <a:r>
                        <a:rPr lang="en-GB" sz="1600">
                          <a:effectLst/>
                        </a:rPr>
                        <a:t>Facilitator</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Content and Format</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3425748"/>
                  </a:ext>
                </a:extLst>
              </a:tr>
              <a:tr h="1180127">
                <a:tc>
                  <a:txBody>
                    <a:bodyPr/>
                    <a:lstStyle/>
                    <a:p>
                      <a:r>
                        <a:rPr lang="en-GB" sz="1600">
                          <a:effectLst/>
                        </a:rPr>
                        <a:t>September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Senior Admin</a:t>
                      </a:r>
                    </a:p>
                    <a:p>
                      <a:r>
                        <a:rPr lang="en-GB" sz="1600">
                          <a:effectLst/>
                          <a:latin typeface="Calibri"/>
                          <a:ea typeface="Calibri" panose="020F0502020204030204" pitchFamily="34" charset="0"/>
                          <a:cs typeface="Times New Roman"/>
                        </a:rPr>
                        <a:t>MYSP Committee </a:t>
                      </a:r>
                    </a:p>
                    <a:p>
                      <a:r>
                        <a:rPr lang="en-GB" sz="1600">
                          <a:effectLst/>
                          <a:latin typeface="Calibri"/>
                          <a:ea typeface="Calibri" panose="020F0502020204030204" pitchFamily="34" charset="0"/>
                          <a:cs typeface="Times New Roman"/>
                        </a:rPr>
                        <a:t>Board of Trustees</a:t>
                      </a:r>
                    </a:p>
                    <a:p>
                      <a:r>
                        <a:rPr lang="en-GB" sz="1600">
                          <a:effectLst/>
                          <a:latin typeface="Calibri"/>
                          <a:ea typeface="Calibri" panose="020F0502020204030204" pitchFamily="34" charset="0"/>
                          <a:cs typeface="Times New Roman"/>
                        </a:rPr>
                        <a:t>Senior Admin</a:t>
                      </a:r>
                      <a:endParaRPr lang="en-CA" sz="1600">
                        <a:effectLst/>
                        <a:latin typeface="Calibri"/>
                        <a:ea typeface="Calibri" panose="020F0502020204030204" pitchFamily="34" charset="0"/>
                        <a:cs typeface="Times New Roman"/>
                      </a:endParaRPr>
                    </a:p>
                  </a:txBody>
                  <a:tcPr marL="68580" marR="68580" marT="0" marB="0"/>
                </a:tc>
                <a:tc>
                  <a:txBody>
                    <a:bodyPr/>
                    <a:lstStyle/>
                    <a:p>
                      <a:r>
                        <a:rPr lang="en-GB" sz="1600">
                          <a:effectLst/>
                        </a:rPr>
                        <a:t>August 18/19, 2022 – Review Draft</a:t>
                      </a:r>
                    </a:p>
                    <a:p>
                      <a:r>
                        <a:rPr lang="en-GB" sz="1600">
                          <a:effectLst/>
                          <a:highlight>
                            <a:srgbClr val="FFFF00"/>
                          </a:highlight>
                          <a:latin typeface="Calibri"/>
                          <a:ea typeface="Calibri" panose="020F0502020204030204" pitchFamily="34" charset="0"/>
                          <a:cs typeface="Times New Roman"/>
                        </a:rPr>
                        <a:t>September 12, 2022 – Review Draft</a:t>
                      </a:r>
                    </a:p>
                    <a:p>
                      <a:r>
                        <a:rPr lang="en-GB" sz="1600">
                          <a:effectLst/>
                          <a:latin typeface="Calibri"/>
                          <a:ea typeface="Calibri" panose="020F0502020204030204" pitchFamily="34" charset="0"/>
                          <a:cs typeface="Times New Roman"/>
                        </a:rPr>
                        <a:t>Review Draft – September 26, 2022</a:t>
                      </a:r>
                    </a:p>
                    <a:p>
                      <a:r>
                        <a:rPr lang="en-GB" sz="1600">
                          <a:effectLst/>
                          <a:latin typeface="Calibri"/>
                          <a:ea typeface="Calibri" panose="020F0502020204030204" pitchFamily="34" charset="0"/>
                          <a:cs typeface="Times New Roman"/>
                        </a:rPr>
                        <a:t>Final Revisions </a:t>
                      </a:r>
                      <a:endParaRPr lang="en-CA" sz="1600">
                        <a:effectLst/>
                        <a:latin typeface="Calibri"/>
                        <a:ea typeface="Calibri" panose="020F0502020204030204" pitchFamily="34" charset="0"/>
                        <a:cs typeface="Times New Roman"/>
                      </a:endParaRPr>
                    </a:p>
                  </a:txBody>
                  <a:tcPr marL="68580" marR="68580" marT="0" marB="0"/>
                </a:tc>
                <a:extLst>
                  <a:ext uri="{0D108BD9-81ED-4DB2-BD59-A6C34878D82A}">
                    <a16:rowId xmlns:a16="http://schemas.microsoft.com/office/drawing/2014/main" val="1973163415"/>
                  </a:ext>
                </a:extLst>
              </a:tr>
              <a:tr h="688338">
                <a:tc>
                  <a:txBody>
                    <a:bodyPr/>
                    <a:lstStyle/>
                    <a:p>
                      <a:r>
                        <a:rPr lang="en-GB" sz="1600">
                          <a:effectLst/>
                        </a:rPr>
                        <a:t>October 2022 </a:t>
                      </a:r>
                      <a:endParaRPr lang="en-CA" sz="1600">
                        <a:effectLst/>
                      </a:endParaRPr>
                    </a:p>
                    <a:p>
                      <a:r>
                        <a:rPr lang="en-GB" sz="1600">
                          <a:effectLst/>
                        </a:rPr>
                        <a:t>(Special Board meeting)</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Board of Trustees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Early October - Final Approval</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749152"/>
                  </a:ext>
                </a:extLst>
              </a:tr>
              <a:tr h="688338">
                <a:tc>
                  <a:txBody>
                    <a:bodyPr/>
                    <a:lstStyle/>
                    <a:p>
                      <a:r>
                        <a:rPr lang="en-CA" sz="1600">
                          <a:effectLst/>
                          <a:latin typeface="Calibri"/>
                          <a:ea typeface="Calibri" panose="020F0502020204030204" pitchFamily="34" charset="0"/>
                          <a:cs typeface="Times New Roman"/>
                        </a:rPr>
                        <a:t>November /December</a:t>
                      </a:r>
                    </a:p>
                  </a:txBody>
                  <a:tcPr marL="68580" marR="68580" marT="0" marB="0"/>
                </a:tc>
                <a:tc>
                  <a:txBody>
                    <a:bodyPr/>
                    <a:lstStyle/>
                    <a:p>
                      <a:r>
                        <a:rPr lang="en-CA" sz="1600">
                          <a:effectLst/>
                          <a:latin typeface="Calibri"/>
                          <a:ea typeface="Calibri" panose="020F0502020204030204" pitchFamily="34" charset="0"/>
                          <a:cs typeface="Times New Roman"/>
                        </a:rPr>
                        <a:t>Communications</a:t>
                      </a:r>
                    </a:p>
                  </a:txBody>
                  <a:tcPr marL="68580" marR="68580" marT="0" marB="0"/>
                </a:tc>
                <a:tc>
                  <a:txBody>
                    <a:bodyPr/>
                    <a:lstStyle/>
                    <a:p>
                      <a:r>
                        <a:rPr lang="en-CA" sz="1600">
                          <a:effectLst/>
                          <a:latin typeface="Calibri"/>
                          <a:ea typeface="Calibri" panose="020F0502020204030204" pitchFamily="34" charset="0"/>
                          <a:cs typeface="Times New Roman"/>
                        </a:rPr>
                        <a:t>Communications Plan for Roll-out</a:t>
                      </a:r>
                    </a:p>
                  </a:txBody>
                  <a:tcPr marL="68580" marR="68580" marT="0" marB="0"/>
                </a:tc>
                <a:extLst>
                  <a:ext uri="{0D108BD9-81ED-4DB2-BD59-A6C34878D82A}">
                    <a16:rowId xmlns:a16="http://schemas.microsoft.com/office/drawing/2014/main" val="2211250112"/>
                  </a:ext>
                </a:extLst>
              </a:tr>
              <a:tr h="590063">
                <a:tc>
                  <a:txBody>
                    <a:bodyPr/>
                    <a:lstStyle/>
                    <a:p>
                      <a:r>
                        <a:rPr lang="en-GB" sz="1600">
                          <a:effectLst/>
                        </a:rPr>
                        <a:t>January 2023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DCDSB Community</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Launch</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1186935"/>
                  </a:ext>
                </a:extLst>
              </a:tr>
            </a:tbl>
          </a:graphicData>
        </a:graphic>
      </p:graphicFrame>
      <p:sp>
        <p:nvSpPr>
          <p:cNvPr id="5" name="Rectangle 1">
            <a:extLst>
              <a:ext uri="{FF2B5EF4-FFF2-40B4-BE49-F238E27FC236}">
                <a16:creationId xmlns:a16="http://schemas.microsoft.com/office/drawing/2014/main" id="{55E5525E-9B3C-2748-91DB-52294AB1302C}"/>
              </a:ext>
            </a:extLst>
          </p:cNvPr>
          <p:cNvSpPr>
            <a:spLocks noChangeArrowheads="1"/>
          </p:cNvSpPr>
          <p:nvPr/>
        </p:nvSpPr>
        <p:spPr bwMode="auto">
          <a:xfrm>
            <a:off x="-4389080" y="-318967"/>
            <a:ext cx="19726382" cy="100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643630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iagram&#10;&#10;Description automatically generated">
            <a:extLst>
              <a:ext uri="{FF2B5EF4-FFF2-40B4-BE49-F238E27FC236}">
                <a16:creationId xmlns:a16="http://schemas.microsoft.com/office/drawing/2014/main" id="{628062EF-D3F4-9C42-76A3-A2D8DD03966B}"/>
              </a:ext>
            </a:extLst>
          </p:cNvPr>
          <p:cNvPicPr>
            <a:picLocks noChangeAspect="1"/>
          </p:cNvPicPr>
          <p:nvPr/>
        </p:nvPicPr>
        <p:blipFill>
          <a:blip r:embed="rId2"/>
          <a:stretch>
            <a:fillRect/>
          </a:stretch>
        </p:blipFill>
        <p:spPr>
          <a:xfrm>
            <a:off x="3434631" y="1825625"/>
            <a:ext cx="5322737" cy="4351338"/>
          </a:xfrm>
          <a:prstGeom prst="rect">
            <a:avLst/>
          </a:prstGeom>
          <a:noFill/>
        </p:spPr>
      </p:pic>
      <p:sp>
        <p:nvSpPr>
          <p:cNvPr id="2" name="Title 1">
            <a:extLst>
              <a:ext uri="{FF2B5EF4-FFF2-40B4-BE49-F238E27FC236}">
                <a16:creationId xmlns:a16="http://schemas.microsoft.com/office/drawing/2014/main" id="{702E865B-D2EA-40F3-AA11-F631843A629E}"/>
              </a:ext>
            </a:extLst>
          </p:cNvPr>
          <p:cNvSpPr>
            <a:spLocks noGrp="1"/>
          </p:cNvSpPr>
          <p:nvPr>
            <p:ph type="title"/>
          </p:nvPr>
        </p:nvSpPr>
        <p:spPr>
          <a:xfrm>
            <a:off x="994508" y="492127"/>
            <a:ext cx="10515600" cy="1325563"/>
          </a:xfrm>
        </p:spPr>
        <p:txBody>
          <a:bodyPr anchor="ctr">
            <a:normAutofit/>
          </a:bodyPr>
          <a:lstStyle/>
          <a:p>
            <a:r>
              <a:rPr lang="en-CA">
                <a:latin typeface="Arial"/>
                <a:cs typeface="Arial"/>
              </a:rPr>
              <a:t>What Have we done since the last meeting</a:t>
            </a:r>
          </a:p>
        </p:txBody>
      </p:sp>
    </p:spTree>
    <p:extLst>
      <p:ext uri="{BB962C8B-B14F-4D97-AF65-F5344CB8AC3E}">
        <p14:creationId xmlns:p14="http://schemas.microsoft.com/office/powerpoint/2010/main" val="309576964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3300-0B85-4A06-0A32-4D71E97FFBEB}"/>
              </a:ext>
            </a:extLst>
          </p:cNvPr>
          <p:cNvSpPr>
            <a:spLocks noGrp="1"/>
          </p:cNvSpPr>
          <p:nvPr>
            <p:ph type="title"/>
          </p:nvPr>
        </p:nvSpPr>
        <p:spPr/>
        <p:txBody>
          <a:bodyPr/>
          <a:lstStyle/>
          <a:p>
            <a:r>
              <a:rPr lang="en-US"/>
              <a:t>What have we done?</a:t>
            </a:r>
          </a:p>
        </p:txBody>
      </p:sp>
      <p:sp>
        <p:nvSpPr>
          <p:cNvPr id="3" name="Content Placeholder 2">
            <a:extLst>
              <a:ext uri="{FF2B5EF4-FFF2-40B4-BE49-F238E27FC236}">
                <a16:creationId xmlns:a16="http://schemas.microsoft.com/office/drawing/2014/main" id="{B3DF42CA-5EA0-1843-A4CE-8263D92C1CF8}"/>
              </a:ext>
            </a:extLst>
          </p:cNvPr>
          <p:cNvSpPr>
            <a:spLocks noGrp="1"/>
          </p:cNvSpPr>
          <p:nvPr>
            <p:ph idx="1"/>
          </p:nvPr>
        </p:nvSpPr>
        <p:spPr/>
        <p:txBody>
          <a:bodyPr vert="horz" lIns="91440" tIns="45720" rIns="91440" bIns="45720" rtlCol="0" anchor="t">
            <a:normAutofit/>
          </a:bodyPr>
          <a:lstStyle/>
          <a:p>
            <a:pPr marL="227965" indent="-227965"/>
            <a:r>
              <a:rPr lang="en-US">
                <a:latin typeface="Arial"/>
                <a:cs typeface="Arial"/>
              </a:rPr>
              <a:t>Taken stock of our programs and services</a:t>
            </a:r>
          </a:p>
          <a:p>
            <a:pPr marL="227965" indent="-227965"/>
            <a:r>
              <a:rPr lang="en-US">
                <a:latin typeface="Arial"/>
                <a:cs typeface="Arial"/>
              </a:rPr>
              <a:t>Reviewed Internal Data Sources:</a:t>
            </a:r>
          </a:p>
          <a:p>
            <a:pPr marL="685165" lvl="1" indent="-227965"/>
            <a:r>
              <a:rPr lang="en-US">
                <a:latin typeface="Arial"/>
                <a:cs typeface="Arial"/>
              </a:rPr>
              <a:t>School Pastoral Plans</a:t>
            </a:r>
          </a:p>
          <a:p>
            <a:pPr marL="685165" lvl="1" indent="-227965"/>
            <a:r>
              <a:rPr lang="en-US">
                <a:latin typeface="Arial"/>
                <a:cs typeface="Arial"/>
              </a:rPr>
              <a:t>School Climate Surveys</a:t>
            </a:r>
          </a:p>
          <a:p>
            <a:pPr marL="685165" lvl="1" indent="-227965"/>
            <a:r>
              <a:rPr lang="en-US">
                <a:latin typeface="Arial"/>
                <a:cs typeface="Arial"/>
              </a:rPr>
              <a:t>Mental Health</a:t>
            </a:r>
          </a:p>
          <a:p>
            <a:pPr marL="685165" lvl="1" indent="-227965"/>
            <a:r>
              <a:rPr lang="en-US">
                <a:latin typeface="Arial"/>
                <a:cs typeface="Arial"/>
              </a:rPr>
              <a:t>Special Education Data</a:t>
            </a:r>
          </a:p>
          <a:p>
            <a:pPr marL="685165" lvl="1" indent="-227965"/>
            <a:r>
              <a:rPr lang="en-US">
                <a:latin typeface="Arial"/>
                <a:cs typeface="Arial"/>
              </a:rPr>
              <a:t>De-streamed Math Achievement Data</a:t>
            </a:r>
          </a:p>
          <a:p>
            <a:pPr marL="685165" lvl="1" indent="-227965"/>
            <a:r>
              <a:rPr lang="en-US">
                <a:latin typeface="Arial"/>
                <a:cs typeface="Arial"/>
              </a:rPr>
              <a:t>Pathways Data</a:t>
            </a:r>
          </a:p>
          <a:p>
            <a:pPr marL="685165" lvl="1" indent="-227965"/>
            <a:r>
              <a:rPr lang="en-US">
                <a:latin typeface="Arial"/>
                <a:cs typeface="Arial"/>
              </a:rPr>
              <a:t>Indigenous Education Data</a:t>
            </a:r>
          </a:p>
          <a:p>
            <a:pPr marL="685165" lvl="1" indent="-227965"/>
            <a:r>
              <a:rPr lang="en-US">
                <a:latin typeface="Arial"/>
                <a:cs typeface="Arial"/>
              </a:rPr>
              <a:t>Workforce Census Data</a:t>
            </a:r>
          </a:p>
        </p:txBody>
      </p:sp>
    </p:spTree>
    <p:extLst>
      <p:ext uri="{BB962C8B-B14F-4D97-AF65-F5344CB8AC3E}">
        <p14:creationId xmlns:p14="http://schemas.microsoft.com/office/powerpoint/2010/main" val="172792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8DA4-6EB7-ABF3-8944-40F22EC06A75}"/>
              </a:ext>
            </a:extLst>
          </p:cNvPr>
          <p:cNvSpPr>
            <a:spLocks noGrp="1"/>
          </p:cNvSpPr>
          <p:nvPr>
            <p:ph type="title"/>
          </p:nvPr>
        </p:nvSpPr>
        <p:spPr/>
        <p:txBody>
          <a:bodyPr/>
          <a:lstStyle/>
          <a:p>
            <a:r>
              <a:rPr lang="en-US"/>
              <a:t>What have we done?</a:t>
            </a:r>
          </a:p>
        </p:txBody>
      </p:sp>
      <p:sp>
        <p:nvSpPr>
          <p:cNvPr id="3" name="Content Placeholder 2">
            <a:extLst>
              <a:ext uri="{FF2B5EF4-FFF2-40B4-BE49-F238E27FC236}">
                <a16:creationId xmlns:a16="http://schemas.microsoft.com/office/drawing/2014/main" id="{EA03A20A-B200-A355-CF38-6D032014F577}"/>
              </a:ext>
            </a:extLst>
          </p:cNvPr>
          <p:cNvSpPr>
            <a:spLocks noGrp="1"/>
          </p:cNvSpPr>
          <p:nvPr>
            <p:ph idx="1"/>
          </p:nvPr>
        </p:nvSpPr>
        <p:spPr>
          <a:xfrm>
            <a:off x="838200" y="1456660"/>
            <a:ext cx="10515600" cy="5114261"/>
          </a:xfrm>
        </p:spPr>
        <p:txBody>
          <a:bodyPr>
            <a:normAutofit fontScale="92500" lnSpcReduction="10000"/>
          </a:bodyPr>
          <a:lstStyle/>
          <a:p>
            <a:pPr marL="0" indent="0">
              <a:buNone/>
            </a:pPr>
            <a:r>
              <a:rPr lang="en-US"/>
              <a:t>Identified critical work that needs to be done in the coming years in each area (Ministry, funding, data or mandate driven)</a:t>
            </a:r>
          </a:p>
          <a:p>
            <a:pPr marL="0" indent="0">
              <a:buNone/>
            </a:pPr>
            <a:endParaRPr lang="en-US"/>
          </a:p>
          <a:p>
            <a:pPr lvl="1"/>
            <a:r>
              <a:rPr lang="en-US"/>
              <a:t>Focus on adult faith formation and leadership</a:t>
            </a:r>
          </a:p>
          <a:p>
            <a:pPr lvl="1"/>
            <a:r>
              <a:rPr lang="en-US"/>
              <a:t>De-streaming</a:t>
            </a:r>
          </a:p>
          <a:p>
            <a:pPr lvl="1"/>
            <a:r>
              <a:rPr lang="en-US"/>
              <a:t>Science of Reading</a:t>
            </a:r>
          </a:p>
          <a:p>
            <a:pPr lvl="1"/>
            <a:r>
              <a:rPr lang="en-US"/>
              <a:t>Culturally relevant and responsive pedagogy and practice</a:t>
            </a:r>
          </a:p>
          <a:p>
            <a:pPr lvl="1"/>
            <a:r>
              <a:rPr lang="en-US"/>
              <a:t>Indigenous Education</a:t>
            </a:r>
          </a:p>
          <a:p>
            <a:pPr lvl="1"/>
            <a:r>
              <a:rPr lang="en-US"/>
              <a:t>Modernization </a:t>
            </a:r>
          </a:p>
          <a:p>
            <a:pPr lvl="1"/>
            <a:r>
              <a:rPr lang="en-US"/>
              <a:t>Leadership and succession planning</a:t>
            </a:r>
          </a:p>
          <a:p>
            <a:pPr lvl="1"/>
            <a:r>
              <a:rPr lang="en-US"/>
              <a:t>Re-build community</a:t>
            </a:r>
          </a:p>
          <a:p>
            <a:pPr lvl="1"/>
            <a:r>
              <a:rPr lang="en-US"/>
              <a:t>Re-establish financial reserves</a:t>
            </a:r>
          </a:p>
          <a:p>
            <a:pPr lvl="1"/>
            <a:r>
              <a:rPr lang="en-US"/>
              <a:t>Capital Renewal</a:t>
            </a:r>
          </a:p>
          <a:p>
            <a:pPr lvl="1"/>
            <a:r>
              <a:rPr lang="en-US"/>
              <a:t>Employment Systems Review</a:t>
            </a:r>
          </a:p>
          <a:p>
            <a:pPr marL="457189" lvl="1" indent="0">
              <a:buNone/>
            </a:pPr>
            <a:endParaRPr lang="en-US"/>
          </a:p>
          <a:p>
            <a:pPr marL="0" indent="0">
              <a:buNone/>
            </a:pPr>
            <a:endParaRPr lang="en-US"/>
          </a:p>
        </p:txBody>
      </p:sp>
    </p:spTree>
    <p:extLst>
      <p:ext uri="{BB962C8B-B14F-4D97-AF65-F5344CB8AC3E}">
        <p14:creationId xmlns:p14="http://schemas.microsoft.com/office/powerpoint/2010/main" val="236417692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8D30-0B97-759E-E3F7-BAE488FC93F9}"/>
              </a:ext>
            </a:extLst>
          </p:cNvPr>
          <p:cNvSpPr>
            <a:spLocks noGrp="1"/>
          </p:cNvSpPr>
          <p:nvPr>
            <p:ph type="title"/>
          </p:nvPr>
        </p:nvSpPr>
        <p:spPr/>
        <p:txBody>
          <a:bodyPr/>
          <a:lstStyle/>
          <a:p>
            <a:r>
              <a:rPr lang="en-US"/>
              <a:t>What have we done?</a:t>
            </a:r>
          </a:p>
        </p:txBody>
      </p:sp>
      <p:sp>
        <p:nvSpPr>
          <p:cNvPr id="3" name="Content Placeholder 2">
            <a:extLst>
              <a:ext uri="{FF2B5EF4-FFF2-40B4-BE49-F238E27FC236}">
                <a16:creationId xmlns:a16="http://schemas.microsoft.com/office/drawing/2014/main" id="{3E124502-18D9-18E6-CEAC-678EF0DBF558}"/>
              </a:ext>
            </a:extLst>
          </p:cNvPr>
          <p:cNvSpPr>
            <a:spLocks noGrp="1"/>
          </p:cNvSpPr>
          <p:nvPr>
            <p:ph idx="1"/>
          </p:nvPr>
        </p:nvSpPr>
        <p:spPr>
          <a:xfrm>
            <a:off x="838200" y="1690690"/>
            <a:ext cx="10515600" cy="4351338"/>
          </a:xfrm>
        </p:spPr>
        <p:txBody>
          <a:bodyPr/>
          <a:lstStyle/>
          <a:p>
            <a:pPr marL="0" indent="0">
              <a:buNone/>
            </a:pPr>
            <a:r>
              <a:rPr lang="en-US"/>
              <a:t>External/Environmental Scan</a:t>
            </a:r>
          </a:p>
          <a:p>
            <a:r>
              <a:rPr lang="en-US"/>
              <a:t>Census/Demographics for Durham Region/Ontario</a:t>
            </a:r>
          </a:p>
          <a:p>
            <a:r>
              <a:rPr lang="en-US"/>
              <a:t>Strategic Plans for other Boards and Related Agencies</a:t>
            </a:r>
          </a:p>
          <a:p>
            <a:r>
              <a:rPr lang="en-US"/>
              <a:t>Ministry Priorities</a:t>
            </a:r>
          </a:p>
          <a:p>
            <a:r>
              <a:rPr lang="en-US"/>
              <a:t>Economic Factors</a:t>
            </a:r>
          </a:p>
        </p:txBody>
      </p:sp>
    </p:spTree>
    <p:extLst>
      <p:ext uri="{BB962C8B-B14F-4D97-AF65-F5344CB8AC3E}">
        <p14:creationId xmlns:p14="http://schemas.microsoft.com/office/powerpoint/2010/main" val="36034531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5C8B2-E7AA-B3E9-3DDF-5741028D8EBF}"/>
              </a:ext>
            </a:extLst>
          </p:cNvPr>
          <p:cNvSpPr>
            <a:spLocks noGrp="1"/>
          </p:cNvSpPr>
          <p:nvPr>
            <p:ph type="title"/>
          </p:nvPr>
        </p:nvSpPr>
        <p:spPr/>
        <p:txBody>
          <a:bodyPr>
            <a:normAutofit fontScale="90000"/>
          </a:bodyPr>
          <a:lstStyle/>
          <a:p>
            <a:br>
              <a:rPr lang="en-US"/>
            </a:br>
            <a:r>
              <a:rPr lang="en-US"/>
              <a:t>What have we done?</a:t>
            </a:r>
            <a:br>
              <a:rPr lang="en-US"/>
            </a:br>
            <a:endParaRPr lang="en-US"/>
          </a:p>
        </p:txBody>
      </p:sp>
      <p:sp>
        <p:nvSpPr>
          <p:cNvPr id="3" name="Content Placeholder 2">
            <a:extLst>
              <a:ext uri="{FF2B5EF4-FFF2-40B4-BE49-F238E27FC236}">
                <a16:creationId xmlns:a16="http://schemas.microsoft.com/office/drawing/2014/main" id="{3BAAC913-5A9F-CA97-BF77-76F67B666FB5}"/>
              </a:ext>
            </a:extLst>
          </p:cNvPr>
          <p:cNvSpPr>
            <a:spLocks noGrp="1"/>
          </p:cNvSpPr>
          <p:nvPr>
            <p:ph idx="1"/>
          </p:nvPr>
        </p:nvSpPr>
        <p:spPr>
          <a:xfrm>
            <a:off x="838200" y="1414130"/>
            <a:ext cx="10515600" cy="4762833"/>
          </a:xfrm>
        </p:spPr>
        <p:txBody>
          <a:bodyPr>
            <a:normAutofit/>
          </a:bodyPr>
          <a:lstStyle/>
          <a:p>
            <a:r>
              <a:rPr lang="en-US"/>
              <a:t>Offered opportunity for engagement of students, families, staff and community members through:</a:t>
            </a:r>
          </a:p>
          <a:p>
            <a:pPr lvl="1"/>
            <a:r>
              <a:rPr lang="en-US"/>
              <a:t>Focus Group Sessions</a:t>
            </a:r>
          </a:p>
          <a:p>
            <a:pPr lvl="1"/>
            <a:r>
              <a:rPr lang="en-US"/>
              <a:t>Virtual Town Hall Meetings</a:t>
            </a:r>
          </a:p>
          <a:p>
            <a:pPr lvl="1"/>
            <a:r>
              <a:rPr lang="en-US"/>
              <a:t>Staff Drop In Sessions</a:t>
            </a:r>
          </a:p>
          <a:p>
            <a:pPr lvl="1"/>
            <a:r>
              <a:rPr lang="en-US"/>
              <a:t>Advisory Group Meetings (DCPIC, Student Senate, SEAC, ABR&amp;BE, Indigenous Education Circle, 2SLGBTQ+ Student Summit)</a:t>
            </a:r>
          </a:p>
          <a:p>
            <a:r>
              <a:rPr lang="en-US"/>
              <a:t>Two thought exchanges during the month of May (1100+ participants and 14700 ratings)</a:t>
            </a:r>
          </a:p>
          <a:p>
            <a:pPr marL="0" indent="0">
              <a:buNone/>
            </a:pPr>
            <a:endParaRPr lang="en-US"/>
          </a:p>
        </p:txBody>
      </p:sp>
    </p:spTree>
    <p:extLst>
      <p:ext uri="{BB962C8B-B14F-4D97-AF65-F5344CB8AC3E}">
        <p14:creationId xmlns:p14="http://schemas.microsoft.com/office/powerpoint/2010/main" val="80555038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4"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pPr algn="l"/>
            <a:r>
              <a:rPr lang="en-US" sz="4000"/>
              <a:t>DCDSB </a:t>
            </a:r>
            <a:br>
              <a:rPr lang="en-US" sz="4000"/>
            </a:br>
            <a:r>
              <a:rPr lang="en-US" sz="4000"/>
              <a:t>Multi Year Strategic Plan</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a:bodyPr>
          <a:lstStyle/>
          <a:p>
            <a:pPr algn="l"/>
            <a:r>
              <a:rPr lang="en-US" sz="2300">
                <a:solidFill>
                  <a:srgbClr val="5792BA"/>
                </a:solidFill>
              </a:rPr>
              <a:t>Regional Data Review</a:t>
            </a:r>
          </a:p>
          <a:p>
            <a:pPr algn="l"/>
            <a:r>
              <a:rPr lang="en-US">
                <a:solidFill>
                  <a:srgbClr val="5792BA"/>
                </a:solidFill>
              </a:rPr>
              <a:t>June 2022</a:t>
            </a:r>
            <a:endParaRPr lang="en-US" sz="2300">
              <a:solidFill>
                <a:srgbClr val="5792BA"/>
              </a:solidFill>
            </a:endParaRPr>
          </a:p>
        </p:txBody>
      </p:sp>
    </p:spTree>
    <p:extLst>
      <p:ext uri="{BB962C8B-B14F-4D97-AF65-F5344CB8AC3E}">
        <p14:creationId xmlns:p14="http://schemas.microsoft.com/office/powerpoint/2010/main" val="267751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455B2A-3D1B-4F98-ACA5-C72C064015F6}"/>
              </a:ext>
            </a:extLst>
          </p:cNvPr>
          <p:cNvGrpSpPr/>
          <p:nvPr/>
        </p:nvGrpSpPr>
        <p:grpSpPr>
          <a:xfrm>
            <a:off x="6804532" y="2857630"/>
            <a:ext cx="4797245" cy="1142740"/>
            <a:chOff x="6665542" y="2749602"/>
            <a:chExt cx="4797245" cy="1142740"/>
          </a:xfrm>
        </p:grpSpPr>
        <p:sp>
          <p:nvSpPr>
            <p:cNvPr id="8" name="TextBox 7">
              <a:extLst>
                <a:ext uri="{FF2B5EF4-FFF2-40B4-BE49-F238E27FC236}">
                  <a16:creationId xmlns:a16="http://schemas.microsoft.com/office/drawing/2014/main" id="{5CF5BDA4-10C7-46A6-AC30-523A3FC438AC}"/>
                </a:ext>
              </a:extLst>
            </p:cNvPr>
            <p:cNvSpPr txBox="1"/>
            <p:nvPr/>
          </p:nvSpPr>
          <p:spPr>
            <a:xfrm>
              <a:off x="6665542" y="2749602"/>
              <a:ext cx="4777152" cy="830997"/>
            </a:xfrm>
            <a:prstGeom prst="rect">
              <a:avLst/>
            </a:prstGeom>
            <a:noFill/>
          </p:spPr>
          <p:txBody>
            <a:bodyPr wrap="square" rtlCol="0" anchor="ctr">
              <a:spAutoFit/>
            </a:bodyPr>
            <a:lstStyle/>
            <a:p>
              <a:r>
                <a:rPr lang="en-US" altLang="ko-KR" sz="4800" b="1">
                  <a:solidFill>
                    <a:schemeClr val="bg1"/>
                  </a:solidFill>
                  <a:latin typeface="+mj-lt"/>
                  <a:cs typeface="Arial" pitchFamily="34" charset="0"/>
                </a:rPr>
                <a:t>Section</a:t>
              </a:r>
              <a:r>
                <a:rPr lang="en-US" altLang="ko-KR" sz="4800">
                  <a:solidFill>
                    <a:schemeClr val="bg1"/>
                  </a:solidFill>
                  <a:latin typeface="+mj-lt"/>
                  <a:cs typeface="Arial" pitchFamily="34" charset="0"/>
                </a:rPr>
                <a:t> </a:t>
              </a:r>
              <a:r>
                <a:rPr lang="en-US" altLang="ko-KR" sz="4800" b="1">
                  <a:solidFill>
                    <a:schemeClr val="bg1"/>
                  </a:solidFill>
                  <a:latin typeface="+mj-lt"/>
                  <a:cs typeface="Arial" pitchFamily="34" charset="0"/>
                </a:rPr>
                <a:t>Break</a:t>
              </a:r>
              <a:endParaRPr lang="ko-KR" altLang="en-US" sz="4800" b="1">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C062103B-F514-4BE9-B5B2-C13878D2FE7C}"/>
                </a:ext>
              </a:extLst>
            </p:cNvPr>
            <p:cNvSpPr txBox="1"/>
            <p:nvPr/>
          </p:nvSpPr>
          <p:spPr>
            <a:xfrm>
              <a:off x="6685691" y="3512686"/>
              <a:ext cx="4777096" cy="379656"/>
            </a:xfrm>
            <a:prstGeom prst="rect">
              <a:avLst/>
            </a:prstGeom>
            <a:noFill/>
          </p:spPr>
          <p:txBody>
            <a:bodyPr wrap="square" rtlCol="0" anchor="ctr">
              <a:spAutoFit/>
            </a:bodyPr>
            <a:lstStyle/>
            <a:p>
              <a:r>
                <a:rPr lang="en-US" altLang="ko-KR" sz="1867">
                  <a:solidFill>
                    <a:schemeClr val="bg1"/>
                  </a:solidFill>
                  <a:cs typeface="Arial" pitchFamily="34" charset="0"/>
                </a:rPr>
                <a:t>Insert the Subtitle of Your Presentation</a:t>
              </a:r>
              <a:endParaRPr lang="ko-KR" altLang="en-US" sz="1867">
                <a:solidFill>
                  <a:schemeClr val="bg1"/>
                </a:solidFill>
                <a:cs typeface="Arial" pitchFamily="34" charset="0"/>
              </a:endParaRPr>
            </a:p>
          </p:txBody>
        </p:sp>
      </p:grpSp>
      <p:sp>
        <p:nvSpPr>
          <p:cNvPr id="5" name="Title 1">
            <a:extLst>
              <a:ext uri="{FF2B5EF4-FFF2-40B4-BE49-F238E27FC236}">
                <a16:creationId xmlns:a16="http://schemas.microsoft.com/office/drawing/2014/main" id="{E707CDEF-B887-9D8F-1415-AF721BD7348E}"/>
              </a:ext>
            </a:extLst>
          </p:cNvPr>
          <p:cNvSpPr txBox="1">
            <a:spLocks/>
          </p:cNvSpPr>
          <p:nvPr/>
        </p:nvSpPr>
        <p:spPr>
          <a:xfrm>
            <a:off x="922789" y="609600"/>
            <a:ext cx="10344768" cy="1257300"/>
          </a:xfrm>
          <a:prstGeom prst="rect">
            <a:avLst/>
          </a:prstGeom>
        </p:spPr>
        <p:txBody>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a:t>Overview</a:t>
            </a:r>
            <a:endParaRPr lang="en-US"/>
          </a:p>
        </p:txBody>
      </p:sp>
      <p:sp>
        <p:nvSpPr>
          <p:cNvPr id="2" name="TextBox 1">
            <a:extLst>
              <a:ext uri="{FF2B5EF4-FFF2-40B4-BE49-F238E27FC236}">
                <a16:creationId xmlns:a16="http://schemas.microsoft.com/office/drawing/2014/main" id="{0F2A700B-8152-E8EF-1DA4-D4C59203F1E8}"/>
              </a:ext>
            </a:extLst>
          </p:cNvPr>
          <p:cNvSpPr txBox="1"/>
          <p:nvPr/>
        </p:nvSpPr>
        <p:spPr>
          <a:xfrm>
            <a:off x="5788403" y="1648021"/>
            <a:ext cx="6375848" cy="4093428"/>
          </a:xfrm>
          <a:prstGeom prst="rect">
            <a:avLst/>
          </a:prstGeom>
          <a:noFill/>
        </p:spPr>
        <p:txBody>
          <a:bodyPr wrap="none" rtlCol="0">
            <a:spAutoFit/>
          </a:bodyPr>
          <a:lstStyle/>
          <a:p>
            <a:pPr marL="285750" indent="-285750">
              <a:buFont typeface="Arial" panose="020B0604020202020204" pitchFamily="34" charset="0"/>
              <a:buChar char="•"/>
            </a:pPr>
            <a:r>
              <a:rPr lang="en-CA" sz="2800"/>
              <a:t>Population data</a:t>
            </a:r>
          </a:p>
          <a:p>
            <a:pPr marL="285750" indent="-285750">
              <a:buFont typeface="Arial" panose="020B0604020202020204" pitchFamily="34" charset="0"/>
              <a:buChar char="•"/>
            </a:pPr>
            <a:r>
              <a:rPr lang="en-CA" sz="2800"/>
              <a:t>Age pyramids</a:t>
            </a:r>
          </a:p>
          <a:p>
            <a:pPr marL="285750" indent="-285750">
              <a:buFont typeface="Arial" panose="020B0604020202020204" pitchFamily="34" charset="0"/>
              <a:buChar char="•"/>
            </a:pPr>
            <a:r>
              <a:rPr lang="en-CA" sz="2800"/>
              <a:t>Preschool and school aged children</a:t>
            </a:r>
          </a:p>
          <a:p>
            <a:pPr marL="285750" indent="-285750">
              <a:buFont typeface="Arial" panose="020B0604020202020204" pitchFamily="34" charset="0"/>
              <a:buChar char="•"/>
            </a:pPr>
            <a:r>
              <a:rPr lang="en-CA" sz="2800"/>
              <a:t>Women aged 20-44 and persons 65+</a:t>
            </a:r>
          </a:p>
          <a:p>
            <a:pPr marL="285750" indent="-285750">
              <a:buFont typeface="Arial" panose="020B0604020202020204" pitchFamily="34" charset="0"/>
              <a:buChar char="•"/>
            </a:pPr>
            <a:r>
              <a:rPr lang="en-CA" sz="2800"/>
              <a:t>Housing Data</a:t>
            </a:r>
          </a:p>
          <a:p>
            <a:pPr marL="285750" indent="-285750">
              <a:buFont typeface="Arial" panose="020B0604020202020204" pitchFamily="34" charset="0"/>
              <a:buChar char="•"/>
            </a:pPr>
            <a:r>
              <a:rPr lang="en-CA" sz="2800"/>
              <a:t>Income Data</a:t>
            </a:r>
          </a:p>
          <a:p>
            <a:pPr marL="285750" indent="-285750">
              <a:buFont typeface="Arial" panose="020B0604020202020204" pitchFamily="34" charset="0"/>
              <a:buChar char="•"/>
            </a:pPr>
            <a:r>
              <a:rPr lang="en-CA" sz="2800"/>
              <a:t>Diversity data</a:t>
            </a:r>
          </a:p>
          <a:p>
            <a:pPr marL="285750" indent="-285750">
              <a:buFont typeface="Arial" panose="020B0604020202020204" pitchFamily="34" charset="0"/>
              <a:buChar char="•"/>
            </a:pPr>
            <a:r>
              <a:rPr lang="en-CA" sz="2800"/>
              <a:t>Family Data</a:t>
            </a:r>
          </a:p>
          <a:p>
            <a:pPr marL="285750" indent="-285750">
              <a:buFont typeface="Arial" panose="020B0604020202020204" pitchFamily="34" charset="0"/>
              <a:buChar char="•"/>
            </a:pPr>
            <a:endParaRPr lang="en-CA"/>
          </a:p>
          <a:p>
            <a:endParaRPr lang="en-US"/>
          </a:p>
        </p:txBody>
      </p:sp>
    </p:spTree>
    <p:extLst>
      <p:ext uri="{BB962C8B-B14F-4D97-AF65-F5344CB8AC3E}">
        <p14:creationId xmlns:p14="http://schemas.microsoft.com/office/powerpoint/2010/main" val="2291163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040-5952-2FDF-0939-A0D8A0CF2E20}"/>
              </a:ext>
            </a:extLst>
          </p:cNvPr>
          <p:cNvSpPr>
            <a:spLocks noGrp="1"/>
          </p:cNvSpPr>
          <p:nvPr>
            <p:ph type="title"/>
          </p:nvPr>
        </p:nvSpPr>
        <p:spPr/>
        <p:txBody>
          <a:bodyPr/>
          <a:lstStyle/>
          <a:p>
            <a:r>
              <a:rPr lang="en-CA"/>
              <a:t>Data Sources</a:t>
            </a:r>
            <a:endParaRPr lang="en-US"/>
          </a:p>
        </p:txBody>
      </p:sp>
      <p:sp>
        <p:nvSpPr>
          <p:cNvPr id="3" name="Content Placeholder 2">
            <a:extLst>
              <a:ext uri="{FF2B5EF4-FFF2-40B4-BE49-F238E27FC236}">
                <a16:creationId xmlns:a16="http://schemas.microsoft.com/office/drawing/2014/main" id="{19AEDB53-98F6-E2A5-774C-D6CFB727D41C}"/>
              </a:ext>
            </a:extLst>
          </p:cNvPr>
          <p:cNvSpPr>
            <a:spLocks noGrp="1"/>
          </p:cNvSpPr>
          <p:nvPr>
            <p:ph idx="1"/>
          </p:nvPr>
        </p:nvSpPr>
        <p:spPr>
          <a:xfrm>
            <a:off x="913795" y="1612900"/>
            <a:ext cx="10353762" cy="4838061"/>
          </a:xfrm>
        </p:spPr>
        <p:txBody>
          <a:bodyPr>
            <a:normAutofit fontScale="92500" lnSpcReduction="10000"/>
          </a:bodyPr>
          <a:lstStyle/>
          <a:p>
            <a:r>
              <a:rPr lang="en-CA" sz="3300"/>
              <a:t>Manifold Data</a:t>
            </a:r>
          </a:p>
          <a:p>
            <a:pPr algn="l" rtl="0"/>
            <a:r>
              <a:rPr lang="en-US" b="0" i="0">
                <a:solidFill>
                  <a:schemeClr val="tx1"/>
                </a:solidFill>
                <a:effectLst/>
                <a:latin typeface="Helvetica Neue"/>
              </a:rPr>
              <a:t>Their data is modelled based on the Census as well as other current year sources that update more frequently than the Census such as:</a:t>
            </a:r>
          </a:p>
          <a:p>
            <a:pPr algn="l">
              <a:buFont typeface="Arial" panose="020B0604020202020204" pitchFamily="34" charset="0"/>
              <a:buChar char="•"/>
            </a:pPr>
            <a:r>
              <a:rPr lang="en-US" b="0" i="0">
                <a:solidFill>
                  <a:schemeClr val="tx1"/>
                </a:solidFill>
                <a:effectLst/>
                <a:latin typeface="Helvetica Neue"/>
              </a:rPr>
              <a:t>Immigration statistics from Citizenship and Immigration Canada. </a:t>
            </a:r>
          </a:p>
          <a:p>
            <a:pPr algn="l" rtl="0">
              <a:buFont typeface="Arial" panose="020B0604020202020204" pitchFamily="34" charset="0"/>
              <a:buChar char="•"/>
            </a:pPr>
            <a:r>
              <a:rPr lang="en-US" b="0" i="0">
                <a:solidFill>
                  <a:schemeClr val="tx1"/>
                </a:solidFill>
                <a:effectLst/>
                <a:latin typeface="Helvetica Neue"/>
              </a:rPr>
              <a:t>Income information from tax filer data.</a:t>
            </a:r>
          </a:p>
          <a:p>
            <a:pPr algn="l">
              <a:buFont typeface="Arial" panose="020B0604020202020204" pitchFamily="34" charset="0"/>
              <a:buChar char="•"/>
            </a:pPr>
            <a:r>
              <a:rPr lang="en-US" b="0" i="0">
                <a:solidFill>
                  <a:schemeClr val="tx1"/>
                </a:solidFill>
                <a:effectLst/>
                <a:latin typeface="Helvetica Neue"/>
              </a:rPr>
              <a:t>Labour Force Survey and building permit data.</a:t>
            </a:r>
          </a:p>
          <a:p>
            <a:pPr algn="l">
              <a:buFont typeface="Arial" panose="020B0604020202020204" pitchFamily="34" charset="0"/>
              <a:buChar char="•"/>
            </a:pPr>
            <a:r>
              <a:rPr lang="en-US" b="0" i="0">
                <a:solidFill>
                  <a:schemeClr val="tx1"/>
                </a:solidFill>
                <a:effectLst/>
                <a:latin typeface="Helvetica Neue"/>
              </a:rPr>
              <a:t>Housing statistics and dwelling value data (including hundreds of thousands of individual listings per year) from Real Estate Associations and Real Estate companies such as Royal LePage.</a:t>
            </a:r>
          </a:p>
          <a:p>
            <a:pPr algn="l" rtl="0">
              <a:buFont typeface="Arial" panose="020B0604020202020204" pitchFamily="34" charset="0"/>
              <a:buChar char="•"/>
            </a:pPr>
            <a:r>
              <a:rPr lang="en-US" b="0" i="0">
                <a:solidFill>
                  <a:schemeClr val="tx1"/>
                </a:solidFill>
                <a:effectLst/>
                <a:latin typeface="Helvetica Neue"/>
              </a:rPr>
              <a:t>Numeris Consumer Surveys. </a:t>
            </a:r>
          </a:p>
          <a:p>
            <a:pPr algn="l" rtl="0">
              <a:buFont typeface="Arial" panose="020B0604020202020204" pitchFamily="34" charset="0"/>
              <a:buChar char="•"/>
            </a:pPr>
            <a:r>
              <a:rPr lang="en-US">
                <a:solidFill>
                  <a:schemeClr val="tx1"/>
                </a:solidFill>
                <a:effectLst/>
                <a:latin typeface="Helvetica Neue"/>
              </a:rPr>
              <a:t>Manifold data covers the Board’s jurisdiction (excludes Clarington)</a:t>
            </a:r>
            <a:endParaRPr lang="en-CA"/>
          </a:p>
        </p:txBody>
      </p:sp>
    </p:spTree>
    <p:extLst>
      <p:ext uri="{BB962C8B-B14F-4D97-AF65-F5344CB8AC3E}">
        <p14:creationId xmlns:p14="http://schemas.microsoft.com/office/powerpoint/2010/main" val="410774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54040-5952-2FDF-0939-A0D8A0CF2E20}"/>
              </a:ext>
            </a:extLst>
          </p:cNvPr>
          <p:cNvSpPr>
            <a:spLocks noGrp="1"/>
          </p:cNvSpPr>
          <p:nvPr>
            <p:ph type="title"/>
          </p:nvPr>
        </p:nvSpPr>
        <p:spPr/>
        <p:txBody>
          <a:bodyPr/>
          <a:lstStyle/>
          <a:p>
            <a:r>
              <a:rPr lang="en-CA"/>
              <a:t>Data Sources</a:t>
            </a:r>
            <a:endParaRPr lang="en-US"/>
          </a:p>
        </p:txBody>
      </p:sp>
      <p:sp>
        <p:nvSpPr>
          <p:cNvPr id="3" name="Content Placeholder 2">
            <a:extLst>
              <a:ext uri="{FF2B5EF4-FFF2-40B4-BE49-F238E27FC236}">
                <a16:creationId xmlns:a16="http://schemas.microsoft.com/office/drawing/2014/main" id="{19AEDB53-98F6-E2A5-774C-D6CFB727D41C}"/>
              </a:ext>
            </a:extLst>
          </p:cNvPr>
          <p:cNvSpPr>
            <a:spLocks noGrp="1"/>
          </p:cNvSpPr>
          <p:nvPr>
            <p:ph idx="1"/>
          </p:nvPr>
        </p:nvSpPr>
        <p:spPr>
          <a:xfrm>
            <a:off x="913795" y="1866900"/>
            <a:ext cx="10353762" cy="3924299"/>
          </a:xfrm>
        </p:spPr>
        <p:txBody>
          <a:bodyPr>
            <a:normAutofit/>
          </a:bodyPr>
          <a:lstStyle/>
          <a:p>
            <a:r>
              <a:rPr lang="en-CA" sz="3300"/>
              <a:t>Ministry of Finance Data</a:t>
            </a:r>
            <a:endParaRPr lang="en-CA" sz="3300">
              <a:solidFill>
                <a:schemeClr val="tx1"/>
              </a:solidFill>
            </a:endParaRPr>
          </a:p>
          <a:p>
            <a:pPr algn="l" rtl="0"/>
            <a:r>
              <a:rPr lang="en-US" b="0" i="0">
                <a:solidFill>
                  <a:schemeClr val="tx1"/>
                </a:solidFill>
                <a:effectLst/>
                <a:latin typeface="Open Sans" panose="020B0606030504020204" pitchFamily="34" charset="0"/>
              </a:rPr>
              <a:t>The Ministry of Finance produces an updated set of population projections every year to reflect the most up-to-date trends and historical data. This update uses as a base the 2020 population estimates from Statistics Canada</a:t>
            </a:r>
          </a:p>
          <a:p>
            <a:pPr algn="l" rtl="0"/>
            <a:r>
              <a:rPr lang="en-US">
                <a:solidFill>
                  <a:schemeClr val="tx1"/>
                </a:solidFill>
                <a:effectLst/>
                <a:latin typeface="Open Sans" panose="020B0606030504020204" pitchFamily="34" charset="0"/>
              </a:rPr>
              <a:t>The Ministry of Finance data includes Clarington as part of Durham Region</a:t>
            </a:r>
            <a:endParaRPr lang="en-CA">
              <a:solidFill>
                <a:schemeClr val="tx1"/>
              </a:solidFill>
            </a:endParaRPr>
          </a:p>
        </p:txBody>
      </p:sp>
    </p:spTree>
    <p:extLst>
      <p:ext uri="{BB962C8B-B14F-4D97-AF65-F5344CB8AC3E}">
        <p14:creationId xmlns:p14="http://schemas.microsoft.com/office/powerpoint/2010/main" val="217648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31319-B67A-FE41-8188-AF432C522F46}"/>
              </a:ext>
            </a:extLst>
          </p:cNvPr>
          <p:cNvSpPr>
            <a:spLocks noGrp="1"/>
          </p:cNvSpPr>
          <p:nvPr>
            <p:ph type="title"/>
          </p:nvPr>
        </p:nvSpPr>
        <p:spPr/>
        <p:txBody>
          <a:bodyPr/>
          <a:lstStyle/>
          <a:p>
            <a:r>
              <a:rPr lang="en-US"/>
              <a:t>Land Acknowledgement</a:t>
            </a:r>
          </a:p>
        </p:txBody>
      </p:sp>
      <p:sp>
        <p:nvSpPr>
          <p:cNvPr id="3" name="Content Placeholder 2">
            <a:extLst>
              <a:ext uri="{FF2B5EF4-FFF2-40B4-BE49-F238E27FC236}">
                <a16:creationId xmlns:a16="http://schemas.microsoft.com/office/drawing/2014/main" id="{71D34884-2E6E-854C-BF63-399A5BDB8212}"/>
              </a:ext>
            </a:extLst>
          </p:cNvPr>
          <p:cNvSpPr>
            <a:spLocks noGrp="1"/>
          </p:cNvSpPr>
          <p:nvPr>
            <p:ph idx="1"/>
          </p:nvPr>
        </p:nvSpPr>
        <p:spPr>
          <a:xfrm>
            <a:off x="838200" y="5167309"/>
            <a:ext cx="9863138" cy="1009653"/>
          </a:xfrm>
        </p:spPr>
        <p:txBody>
          <a:bodyPr>
            <a:normAutofit fontScale="92500"/>
          </a:bodyPr>
          <a:lstStyle/>
          <a:p>
            <a:pPr marL="0" indent="0">
              <a:buNone/>
            </a:pPr>
            <a:r>
              <a:rPr lang="en-US"/>
              <a:t>We here in the Durham Region respectfully acknowledge that we are on the traditional lands of the </a:t>
            </a:r>
            <a:r>
              <a:rPr lang="en-US" err="1"/>
              <a:t>Mississaugas</a:t>
            </a:r>
            <a:r>
              <a:rPr lang="en-US"/>
              <a:t> of Scugog Island.</a:t>
            </a:r>
          </a:p>
        </p:txBody>
      </p:sp>
      <p:pic>
        <p:nvPicPr>
          <p:cNvPr id="1026" name="Picture 2" descr="City of Oshawa">
            <a:extLst>
              <a:ext uri="{FF2B5EF4-FFF2-40B4-BE49-F238E27FC236}">
                <a16:creationId xmlns:a16="http://schemas.microsoft.com/office/drawing/2014/main" id="{BBDF8DC4-A577-8149-9FD6-A9FCEB95A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657"/>
          <a:stretch/>
        </p:blipFill>
        <p:spPr bwMode="auto">
          <a:xfrm>
            <a:off x="838200" y="1690690"/>
            <a:ext cx="9863138" cy="32512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8" descr="Orange, Black and White logo with the text &quot;Every Child Matters&quot; &quot;We walk the path together&quot;">
            <a:extLst>
              <a:ext uri="{FF2B5EF4-FFF2-40B4-BE49-F238E27FC236}">
                <a16:creationId xmlns:a16="http://schemas.microsoft.com/office/drawing/2014/main" id="{49B6E5E4-5B26-E246-8964-4F1D7309B8F5}"/>
              </a:ext>
            </a:extLst>
          </p:cNvPr>
          <p:cNvPicPr>
            <a:picLocks noChangeAspect="1"/>
          </p:cNvPicPr>
          <p:nvPr/>
        </p:nvPicPr>
        <p:blipFill>
          <a:blip r:embed="rId3"/>
          <a:stretch>
            <a:fillRect/>
          </a:stretch>
        </p:blipFill>
        <p:spPr>
          <a:xfrm>
            <a:off x="7624118" y="374915"/>
            <a:ext cx="4205684" cy="3119790"/>
          </a:xfrm>
          <a:prstGeom prst="rect">
            <a:avLst/>
          </a:prstGeom>
        </p:spPr>
      </p:pic>
    </p:spTree>
    <p:extLst>
      <p:ext uri="{BB962C8B-B14F-4D97-AF65-F5344CB8AC3E}">
        <p14:creationId xmlns:p14="http://schemas.microsoft.com/office/powerpoint/2010/main" val="107515339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85F3A-0D98-4AE5-8CED-AA4A4CF82188}"/>
              </a:ext>
            </a:extLst>
          </p:cNvPr>
          <p:cNvSpPr>
            <a:spLocks noGrp="1"/>
          </p:cNvSpPr>
          <p:nvPr>
            <p:ph type="body" sz="quarter" idx="10"/>
          </p:nvPr>
        </p:nvSpPr>
        <p:spPr/>
        <p:txBody>
          <a:bodyPr>
            <a:normAutofit fontScale="85000" lnSpcReduction="20000"/>
          </a:bodyPr>
          <a:lstStyle/>
          <a:p>
            <a:r>
              <a:rPr lang="en-CA"/>
              <a:t>D</a:t>
            </a:r>
            <a:r>
              <a:rPr lang="en-US" err="1"/>
              <a:t>urham</a:t>
            </a:r>
            <a:r>
              <a:rPr lang="en-US"/>
              <a:t> Region Data Timelines</a:t>
            </a:r>
          </a:p>
        </p:txBody>
      </p:sp>
      <p:sp>
        <p:nvSpPr>
          <p:cNvPr id="39" name="Freeform: Shape 38">
            <a:extLst>
              <a:ext uri="{FF2B5EF4-FFF2-40B4-BE49-F238E27FC236}">
                <a16:creationId xmlns:a16="http://schemas.microsoft.com/office/drawing/2014/main" id="{C7ECFC70-96E1-4AE1-8FE0-452F19DD4B7B}"/>
              </a:ext>
            </a:extLst>
          </p:cNvPr>
          <p:cNvSpPr/>
          <p:nvPr/>
        </p:nvSpPr>
        <p:spPr>
          <a:xfrm rot="17102282" flipH="1">
            <a:off x="1038479" y="2899761"/>
            <a:ext cx="2200022" cy="2200021"/>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BAB19F0E-AA28-4142-901B-D94A4DF18800}"/>
              </a:ext>
            </a:extLst>
          </p:cNvPr>
          <p:cNvSpPr/>
          <p:nvPr/>
        </p:nvSpPr>
        <p:spPr>
          <a:xfrm rot="4497718">
            <a:off x="2622568" y="2899761"/>
            <a:ext cx="2200022" cy="2200021"/>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74A0A527-5BEF-4F64-AB2E-C6E7B57A7AFF}"/>
              </a:ext>
            </a:extLst>
          </p:cNvPr>
          <p:cNvSpPr/>
          <p:nvPr/>
        </p:nvSpPr>
        <p:spPr>
          <a:xfrm rot="17102282" flipH="1">
            <a:off x="4206657" y="2899761"/>
            <a:ext cx="2200022" cy="2200021"/>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3AC60782-7F76-47A8-AE4E-E9A13FCB7F5A}"/>
              </a:ext>
            </a:extLst>
          </p:cNvPr>
          <p:cNvSpPr/>
          <p:nvPr/>
        </p:nvSpPr>
        <p:spPr>
          <a:xfrm rot="4497718">
            <a:off x="5790746" y="2899761"/>
            <a:ext cx="2200022" cy="2200021"/>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54AC912-AE71-4AB9-8F62-8C171E9B25B8}"/>
              </a:ext>
            </a:extLst>
          </p:cNvPr>
          <p:cNvSpPr/>
          <p:nvPr/>
        </p:nvSpPr>
        <p:spPr>
          <a:xfrm rot="17102282" flipH="1">
            <a:off x="7374835" y="2899761"/>
            <a:ext cx="2200022" cy="2200021"/>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06F0EB48-2586-42B0-8F9A-5AD26382FB32}"/>
              </a:ext>
            </a:extLst>
          </p:cNvPr>
          <p:cNvSpPr/>
          <p:nvPr/>
        </p:nvSpPr>
        <p:spPr>
          <a:xfrm rot="4497718">
            <a:off x="8958923" y="2899761"/>
            <a:ext cx="2200022" cy="2200021"/>
          </a:xfrm>
          <a:custGeom>
            <a:avLst/>
            <a:gdLst>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 name="connsiteX0" fmla="*/ 127534 w 2113910"/>
              <a:gd name="connsiteY0" fmla="*/ 1986375 h 2113909"/>
              <a:gd name="connsiteX1" fmla="*/ 435429 w 2113910"/>
              <a:gd name="connsiteY1" fmla="*/ 2113909 h 2113909"/>
              <a:gd name="connsiteX2" fmla="*/ 870858 w 2113910"/>
              <a:gd name="connsiteY2" fmla="*/ 1678480 h 2113909"/>
              <a:gd name="connsiteX3" fmla="*/ 913964 w 2113910"/>
              <a:gd name="connsiteY3" fmla="*/ 1374555 h 2113909"/>
              <a:gd name="connsiteX4" fmla="*/ 942229 w 2113910"/>
              <a:gd name="connsiteY4" fmla="*/ 1294839 h 2113909"/>
              <a:gd name="connsiteX5" fmla="*/ 1294837 w 2113910"/>
              <a:gd name="connsiteY5" fmla="*/ 942230 h 2113909"/>
              <a:gd name="connsiteX6" fmla="*/ 1374556 w 2113910"/>
              <a:gd name="connsiteY6" fmla="*/ 913964 h 2113909"/>
              <a:gd name="connsiteX7" fmla="*/ 1678481 w 2113910"/>
              <a:gd name="connsiteY7" fmla="*/ 870859 h 2113909"/>
              <a:gd name="connsiteX8" fmla="*/ 2113910 w 2113910"/>
              <a:gd name="connsiteY8" fmla="*/ 435429 h 2113909"/>
              <a:gd name="connsiteX9" fmla="*/ 1678481 w 2113910"/>
              <a:gd name="connsiteY9" fmla="*/ 0 h 2113909"/>
              <a:gd name="connsiteX10" fmla="*/ 1243052 w 2113910"/>
              <a:gd name="connsiteY10" fmla="*/ 435429 h 2113909"/>
              <a:gd name="connsiteX11" fmla="*/ 1199947 w 2113910"/>
              <a:gd name="connsiteY11" fmla="*/ 739355 h 2113909"/>
              <a:gd name="connsiteX12" fmla="*/ 1171682 w 2113910"/>
              <a:gd name="connsiteY12" fmla="*/ 819068 h 2113909"/>
              <a:gd name="connsiteX13" fmla="*/ 819070 w 2113910"/>
              <a:gd name="connsiteY13" fmla="*/ 1171680 h 2113909"/>
              <a:gd name="connsiteX14" fmla="*/ 739354 w 2113910"/>
              <a:gd name="connsiteY14" fmla="*/ 1199946 h 2113909"/>
              <a:gd name="connsiteX15" fmla="*/ 435429 w 2113910"/>
              <a:gd name="connsiteY15" fmla="*/ 1243051 h 2113909"/>
              <a:gd name="connsiteX16" fmla="*/ 0 w 2113910"/>
              <a:gd name="connsiteY16" fmla="*/ 1678480 h 2113909"/>
              <a:gd name="connsiteX17" fmla="*/ 127534 w 2113910"/>
              <a:gd name="connsiteY17" fmla="*/ 1986375 h 211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3910" h="2113909">
                <a:moveTo>
                  <a:pt x="127534" y="1986375"/>
                </a:moveTo>
                <a:cubicBezTo>
                  <a:pt x="206331" y="2065172"/>
                  <a:pt x="315189" y="2113909"/>
                  <a:pt x="435429" y="2113909"/>
                </a:cubicBezTo>
                <a:cubicBezTo>
                  <a:pt x="675910" y="2113909"/>
                  <a:pt x="870858" y="1918961"/>
                  <a:pt x="870858" y="1678480"/>
                </a:cubicBezTo>
                <a:cubicBezTo>
                  <a:pt x="870858" y="1577172"/>
                  <a:pt x="885226" y="1475863"/>
                  <a:pt x="913964" y="1374555"/>
                </a:cubicBezTo>
                <a:lnTo>
                  <a:pt x="942229" y="1294839"/>
                </a:lnTo>
                <a:cubicBezTo>
                  <a:pt x="1044503" y="1136603"/>
                  <a:pt x="1154407" y="1036872"/>
                  <a:pt x="1294837" y="942230"/>
                </a:cubicBezTo>
                <a:lnTo>
                  <a:pt x="1374556" y="913964"/>
                </a:lnTo>
                <a:cubicBezTo>
                  <a:pt x="1475864" y="885227"/>
                  <a:pt x="1577172" y="870859"/>
                  <a:pt x="1678481" y="870859"/>
                </a:cubicBezTo>
                <a:cubicBezTo>
                  <a:pt x="1918962" y="870859"/>
                  <a:pt x="2113910" y="675911"/>
                  <a:pt x="2113910" y="435429"/>
                </a:cubicBezTo>
                <a:cubicBezTo>
                  <a:pt x="2113910" y="194948"/>
                  <a:pt x="1918962" y="0"/>
                  <a:pt x="1678481" y="0"/>
                </a:cubicBezTo>
                <a:cubicBezTo>
                  <a:pt x="1438000" y="0"/>
                  <a:pt x="1243052" y="194948"/>
                  <a:pt x="1243052" y="435429"/>
                </a:cubicBezTo>
                <a:cubicBezTo>
                  <a:pt x="1243052" y="536738"/>
                  <a:pt x="1228684" y="638046"/>
                  <a:pt x="1199947" y="739355"/>
                </a:cubicBezTo>
                <a:lnTo>
                  <a:pt x="1171682" y="819068"/>
                </a:lnTo>
                <a:cubicBezTo>
                  <a:pt x="1082126" y="959499"/>
                  <a:pt x="969676" y="1082124"/>
                  <a:pt x="819070" y="1171680"/>
                </a:cubicBezTo>
                <a:lnTo>
                  <a:pt x="739354" y="1199946"/>
                </a:lnTo>
                <a:cubicBezTo>
                  <a:pt x="638046" y="1228683"/>
                  <a:pt x="536737" y="1243051"/>
                  <a:pt x="435429" y="1243051"/>
                </a:cubicBezTo>
                <a:cubicBezTo>
                  <a:pt x="194948" y="1243051"/>
                  <a:pt x="0" y="1437999"/>
                  <a:pt x="0" y="1678480"/>
                </a:cubicBezTo>
                <a:cubicBezTo>
                  <a:pt x="0" y="1798720"/>
                  <a:pt x="48737" y="1907578"/>
                  <a:pt x="127534" y="1986375"/>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6" name="Group 17">
            <a:extLst>
              <a:ext uri="{FF2B5EF4-FFF2-40B4-BE49-F238E27FC236}">
                <a16:creationId xmlns:a16="http://schemas.microsoft.com/office/drawing/2014/main" id="{426D4023-21C6-4B2E-B425-F698266F1EB0}"/>
              </a:ext>
            </a:extLst>
          </p:cNvPr>
          <p:cNvGrpSpPr/>
          <p:nvPr/>
        </p:nvGrpSpPr>
        <p:grpSpPr>
          <a:xfrm>
            <a:off x="1867314" y="2028253"/>
            <a:ext cx="2101386" cy="901805"/>
            <a:chOff x="7119339" y="3350432"/>
            <a:chExt cx="1550267" cy="901805"/>
          </a:xfrm>
        </p:grpSpPr>
        <p:sp>
          <p:nvSpPr>
            <p:cNvPr id="68" name="TextBox 67">
              <a:extLst>
                <a:ext uri="{FF2B5EF4-FFF2-40B4-BE49-F238E27FC236}">
                  <a16:creationId xmlns:a16="http://schemas.microsoft.com/office/drawing/2014/main" id="{5B1F9127-BCD5-4E5B-9444-4C7801EFA721}"/>
                </a:ext>
              </a:extLst>
            </p:cNvPr>
            <p:cNvSpPr txBox="1"/>
            <p:nvPr/>
          </p:nvSpPr>
          <p:spPr>
            <a:xfrm>
              <a:off x="7119339" y="3350432"/>
              <a:ext cx="1550267" cy="307777"/>
            </a:xfrm>
            <a:prstGeom prst="rect">
              <a:avLst/>
            </a:prstGeom>
            <a:noFill/>
          </p:spPr>
          <p:txBody>
            <a:bodyPr wrap="square" rtlCol="0" anchor="ctr">
              <a:spAutoFit/>
            </a:bodyPr>
            <a:lstStyle/>
            <a:p>
              <a:pPr algn="ctr"/>
              <a:r>
                <a:rPr lang="en-US" altLang="ko-KR" sz="1400" b="1">
                  <a:solidFill>
                    <a:schemeClr val="tx1">
                      <a:lumMod val="75000"/>
                      <a:lumOff val="25000"/>
                    </a:schemeClr>
                  </a:solidFill>
                  <a:cs typeface="Arial" pitchFamily="34" charset="0"/>
                </a:rPr>
                <a:t>Canada Census</a:t>
              </a:r>
              <a:endParaRPr lang="ko-KR" altLang="en-US" sz="1400" b="1">
                <a:solidFill>
                  <a:schemeClr val="tx1">
                    <a:lumMod val="75000"/>
                    <a:lumOff val="25000"/>
                  </a:schemeClr>
                </a:solidFill>
                <a:cs typeface="Arial" pitchFamily="34" charset="0"/>
              </a:endParaRPr>
            </a:p>
          </p:txBody>
        </p:sp>
        <p:sp>
          <p:nvSpPr>
            <p:cNvPr id="69" name="TextBox 68">
              <a:extLst>
                <a:ext uri="{FF2B5EF4-FFF2-40B4-BE49-F238E27FC236}">
                  <a16:creationId xmlns:a16="http://schemas.microsoft.com/office/drawing/2014/main" id="{4CA2B8AD-E6CF-4135-8609-82F6D0BBD639}"/>
                </a:ext>
              </a:extLst>
            </p:cNvPr>
            <p:cNvSpPr txBox="1"/>
            <p:nvPr/>
          </p:nvSpPr>
          <p:spPr>
            <a:xfrm>
              <a:off x="7119339" y="3605906"/>
              <a:ext cx="1550267" cy="646331"/>
            </a:xfrm>
            <a:prstGeom prst="rect">
              <a:avLst/>
            </a:prstGeom>
            <a:noFill/>
          </p:spPr>
          <p:txBody>
            <a:bodyPr wrap="square" rtlCol="0">
              <a:spAutoFit/>
            </a:bodyPr>
            <a:lstStyle/>
            <a:p>
              <a:pPr algn="ctr"/>
              <a:r>
                <a:rPr lang="en-US" altLang="ko-KR" sz="1200">
                  <a:solidFill>
                    <a:schemeClr val="tx1">
                      <a:lumMod val="75000"/>
                      <a:lumOff val="25000"/>
                    </a:schemeClr>
                  </a:solidFill>
                  <a:cs typeface="Arial" pitchFamily="34" charset="0"/>
                </a:rPr>
                <a:t>The last full census data available at present is 6 years old</a:t>
              </a:r>
              <a:endParaRPr lang="ko-KR" altLang="en-US" sz="1200">
                <a:solidFill>
                  <a:schemeClr val="tx1">
                    <a:lumMod val="75000"/>
                    <a:lumOff val="25000"/>
                  </a:schemeClr>
                </a:solidFill>
                <a:cs typeface="Arial" pitchFamily="34" charset="0"/>
              </a:endParaRPr>
            </a:p>
          </p:txBody>
        </p:sp>
      </p:grpSp>
      <p:sp>
        <p:nvSpPr>
          <p:cNvPr id="67" name="TextBox 66">
            <a:extLst>
              <a:ext uri="{FF2B5EF4-FFF2-40B4-BE49-F238E27FC236}">
                <a16:creationId xmlns:a16="http://schemas.microsoft.com/office/drawing/2014/main" id="{A20E694B-7A36-48A9-99D1-7E680DB4C94E}"/>
              </a:ext>
            </a:extLst>
          </p:cNvPr>
          <p:cNvSpPr txBox="1"/>
          <p:nvPr/>
        </p:nvSpPr>
        <p:spPr>
          <a:xfrm>
            <a:off x="2451668" y="4075062"/>
            <a:ext cx="932678" cy="400110"/>
          </a:xfrm>
          <a:prstGeom prst="rect">
            <a:avLst/>
          </a:prstGeom>
          <a:noFill/>
        </p:spPr>
        <p:txBody>
          <a:bodyPr wrap="square" rtlCol="0" anchor="ctr">
            <a:spAutoFit/>
          </a:bodyPr>
          <a:lstStyle/>
          <a:p>
            <a:pPr algn="ctr"/>
            <a:r>
              <a:rPr lang="en-US" altLang="ko-KR" sz="2000" b="1">
                <a:solidFill>
                  <a:schemeClr val="accent2"/>
                </a:solidFill>
                <a:cs typeface="Arial" pitchFamily="34" charset="0"/>
              </a:rPr>
              <a:t>2016</a:t>
            </a:r>
            <a:endParaRPr lang="ko-KR" altLang="en-US" sz="2000" b="1">
              <a:solidFill>
                <a:schemeClr val="accent2"/>
              </a:solidFill>
              <a:cs typeface="Arial" pitchFamily="34" charset="0"/>
            </a:endParaRPr>
          </a:p>
        </p:txBody>
      </p:sp>
      <p:grpSp>
        <p:nvGrpSpPr>
          <p:cNvPr id="62" name="Group 17">
            <a:extLst>
              <a:ext uri="{FF2B5EF4-FFF2-40B4-BE49-F238E27FC236}">
                <a16:creationId xmlns:a16="http://schemas.microsoft.com/office/drawing/2014/main" id="{CB019C83-7B48-4355-9A37-27C1B6E10140}"/>
              </a:ext>
            </a:extLst>
          </p:cNvPr>
          <p:cNvGrpSpPr/>
          <p:nvPr/>
        </p:nvGrpSpPr>
        <p:grpSpPr>
          <a:xfrm>
            <a:off x="5037662" y="2028253"/>
            <a:ext cx="2101386" cy="1086471"/>
            <a:chOff x="7119339" y="3350432"/>
            <a:chExt cx="1550267" cy="1086471"/>
          </a:xfrm>
        </p:grpSpPr>
        <p:sp>
          <p:nvSpPr>
            <p:cNvPr id="64" name="TextBox 63">
              <a:extLst>
                <a:ext uri="{FF2B5EF4-FFF2-40B4-BE49-F238E27FC236}">
                  <a16:creationId xmlns:a16="http://schemas.microsoft.com/office/drawing/2014/main" id="{87763A43-83F3-4A88-BD50-E8991A289C49}"/>
                </a:ext>
              </a:extLst>
            </p:cNvPr>
            <p:cNvSpPr txBox="1"/>
            <p:nvPr/>
          </p:nvSpPr>
          <p:spPr>
            <a:xfrm>
              <a:off x="7119339" y="3350432"/>
              <a:ext cx="1550267" cy="307777"/>
            </a:xfrm>
            <a:prstGeom prst="rect">
              <a:avLst/>
            </a:prstGeom>
            <a:noFill/>
          </p:spPr>
          <p:txBody>
            <a:bodyPr wrap="square" rtlCol="0" anchor="ctr">
              <a:spAutoFit/>
            </a:bodyPr>
            <a:lstStyle/>
            <a:p>
              <a:pPr algn="ctr"/>
              <a:r>
                <a:rPr lang="en-US" altLang="ko-KR" sz="1400" b="1">
                  <a:solidFill>
                    <a:schemeClr val="tx1">
                      <a:lumMod val="75000"/>
                      <a:lumOff val="25000"/>
                    </a:schemeClr>
                  </a:solidFill>
                  <a:cs typeface="Arial" pitchFamily="34" charset="0"/>
                </a:rPr>
                <a:t>Ministry of Finance</a:t>
              </a:r>
              <a:endParaRPr lang="ko-KR" altLang="en-US" sz="1400" b="1">
                <a:solidFill>
                  <a:schemeClr val="tx1">
                    <a:lumMod val="75000"/>
                    <a:lumOff val="25000"/>
                  </a:schemeClr>
                </a:solidFill>
                <a:cs typeface="Arial" pitchFamily="34" charset="0"/>
              </a:endParaRPr>
            </a:p>
          </p:txBody>
        </p:sp>
        <p:sp>
          <p:nvSpPr>
            <p:cNvPr id="65" name="TextBox 64">
              <a:extLst>
                <a:ext uri="{FF2B5EF4-FFF2-40B4-BE49-F238E27FC236}">
                  <a16:creationId xmlns:a16="http://schemas.microsoft.com/office/drawing/2014/main" id="{62FF8C08-6453-4F82-B6F0-743B4C0323CC}"/>
                </a:ext>
              </a:extLst>
            </p:cNvPr>
            <p:cNvSpPr txBox="1"/>
            <p:nvPr/>
          </p:nvSpPr>
          <p:spPr>
            <a:xfrm>
              <a:off x="7119339" y="3605906"/>
              <a:ext cx="1550267" cy="830997"/>
            </a:xfrm>
            <a:prstGeom prst="rect">
              <a:avLst/>
            </a:prstGeom>
            <a:noFill/>
          </p:spPr>
          <p:txBody>
            <a:bodyPr wrap="square" rtlCol="0">
              <a:spAutoFit/>
            </a:bodyPr>
            <a:lstStyle/>
            <a:p>
              <a:pPr algn="ctr"/>
              <a:r>
                <a:rPr lang="en-CA" altLang="ko-KR" sz="1200">
                  <a:solidFill>
                    <a:schemeClr val="tx1">
                      <a:lumMod val="75000"/>
                      <a:lumOff val="25000"/>
                    </a:schemeClr>
                  </a:solidFill>
                  <a:cs typeface="Arial" pitchFamily="34" charset="0"/>
                </a:rPr>
                <a:t>P</a:t>
              </a:r>
              <a:r>
                <a:rPr lang="en-US" altLang="ko-KR" sz="1200" err="1">
                  <a:solidFill>
                    <a:schemeClr val="tx1">
                      <a:lumMod val="75000"/>
                      <a:lumOff val="25000"/>
                    </a:schemeClr>
                  </a:solidFill>
                  <a:cs typeface="Arial" pitchFamily="34" charset="0"/>
                </a:rPr>
                <a:t>opulation</a:t>
              </a:r>
              <a:r>
                <a:rPr lang="en-US" altLang="ko-KR" sz="1200">
                  <a:solidFill>
                    <a:schemeClr val="tx1">
                      <a:lumMod val="75000"/>
                      <a:lumOff val="25000"/>
                    </a:schemeClr>
                  </a:solidFill>
                  <a:cs typeface="Arial" pitchFamily="34" charset="0"/>
                </a:rPr>
                <a:t> projections released by the Ministry cover a period from 2020 to 2040</a:t>
              </a:r>
              <a:endParaRPr lang="ko-KR" altLang="en-US" sz="1200">
                <a:solidFill>
                  <a:schemeClr val="tx1">
                    <a:lumMod val="75000"/>
                    <a:lumOff val="25000"/>
                  </a:schemeClr>
                </a:solidFill>
                <a:cs typeface="Arial" pitchFamily="34" charset="0"/>
              </a:endParaRPr>
            </a:p>
          </p:txBody>
        </p:sp>
      </p:grpSp>
      <p:sp>
        <p:nvSpPr>
          <p:cNvPr id="63" name="TextBox 62">
            <a:extLst>
              <a:ext uri="{FF2B5EF4-FFF2-40B4-BE49-F238E27FC236}">
                <a16:creationId xmlns:a16="http://schemas.microsoft.com/office/drawing/2014/main" id="{4343B7CE-BEB2-4D86-ABEB-49DA41403181}"/>
              </a:ext>
            </a:extLst>
          </p:cNvPr>
          <p:cNvSpPr txBox="1"/>
          <p:nvPr/>
        </p:nvSpPr>
        <p:spPr>
          <a:xfrm>
            <a:off x="5622016" y="4075062"/>
            <a:ext cx="932678" cy="400110"/>
          </a:xfrm>
          <a:prstGeom prst="rect">
            <a:avLst/>
          </a:prstGeom>
          <a:noFill/>
        </p:spPr>
        <p:txBody>
          <a:bodyPr wrap="square" rtlCol="0" anchor="ctr">
            <a:spAutoFit/>
          </a:bodyPr>
          <a:lstStyle/>
          <a:p>
            <a:pPr algn="ctr"/>
            <a:r>
              <a:rPr lang="en-US" altLang="ko-KR" sz="2000" b="1">
                <a:solidFill>
                  <a:schemeClr val="accent4"/>
                </a:solidFill>
                <a:cs typeface="Arial" pitchFamily="34" charset="0"/>
              </a:rPr>
              <a:t>2020</a:t>
            </a:r>
            <a:endParaRPr lang="ko-KR" altLang="en-US" sz="2000" b="1">
              <a:solidFill>
                <a:schemeClr val="accent4"/>
              </a:solidFill>
              <a:cs typeface="Arial" pitchFamily="34" charset="0"/>
            </a:endParaRPr>
          </a:p>
        </p:txBody>
      </p:sp>
      <p:grpSp>
        <p:nvGrpSpPr>
          <p:cNvPr id="58" name="Group 17">
            <a:extLst>
              <a:ext uri="{FF2B5EF4-FFF2-40B4-BE49-F238E27FC236}">
                <a16:creationId xmlns:a16="http://schemas.microsoft.com/office/drawing/2014/main" id="{B0469FE9-1BF1-431F-AD8A-4FF142F82B27}"/>
              </a:ext>
            </a:extLst>
          </p:cNvPr>
          <p:cNvGrpSpPr/>
          <p:nvPr/>
        </p:nvGrpSpPr>
        <p:grpSpPr>
          <a:xfrm>
            <a:off x="8208009" y="2028253"/>
            <a:ext cx="2101386" cy="717139"/>
            <a:chOff x="7119339" y="3350432"/>
            <a:chExt cx="1550267" cy="717139"/>
          </a:xfrm>
        </p:grpSpPr>
        <p:sp>
          <p:nvSpPr>
            <p:cNvPr id="60" name="TextBox 59">
              <a:extLst>
                <a:ext uri="{FF2B5EF4-FFF2-40B4-BE49-F238E27FC236}">
                  <a16:creationId xmlns:a16="http://schemas.microsoft.com/office/drawing/2014/main" id="{F9F3761E-7E5D-4E2D-8609-1C068F47DE32}"/>
                </a:ext>
              </a:extLst>
            </p:cNvPr>
            <p:cNvSpPr txBox="1"/>
            <p:nvPr/>
          </p:nvSpPr>
          <p:spPr>
            <a:xfrm>
              <a:off x="7119339" y="3350432"/>
              <a:ext cx="1550267" cy="307777"/>
            </a:xfrm>
            <a:prstGeom prst="rect">
              <a:avLst/>
            </a:prstGeom>
            <a:noFill/>
          </p:spPr>
          <p:txBody>
            <a:bodyPr wrap="square" rtlCol="0" anchor="ctr">
              <a:spAutoFit/>
            </a:bodyPr>
            <a:lstStyle/>
            <a:p>
              <a:pPr algn="ctr"/>
              <a:r>
                <a:rPr lang="en-US" altLang="ko-KR" sz="1400" b="1">
                  <a:solidFill>
                    <a:schemeClr val="tx1">
                      <a:lumMod val="75000"/>
                      <a:lumOff val="25000"/>
                    </a:schemeClr>
                  </a:solidFill>
                  <a:cs typeface="Arial" pitchFamily="34" charset="0"/>
                </a:rPr>
                <a:t>End of new MYSP</a:t>
              </a:r>
              <a:endParaRPr lang="ko-KR" altLang="en-US" sz="1400" b="1">
                <a:solidFill>
                  <a:schemeClr val="tx1">
                    <a:lumMod val="75000"/>
                    <a:lumOff val="25000"/>
                  </a:schemeClr>
                </a:solidFill>
                <a:cs typeface="Arial" pitchFamily="34" charset="0"/>
              </a:endParaRPr>
            </a:p>
          </p:txBody>
        </p:sp>
        <p:sp>
          <p:nvSpPr>
            <p:cNvPr id="61" name="TextBox 60">
              <a:extLst>
                <a:ext uri="{FF2B5EF4-FFF2-40B4-BE49-F238E27FC236}">
                  <a16:creationId xmlns:a16="http://schemas.microsoft.com/office/drawing/2014/main" id="{9071BE77-3485-46E7-B672-C84C196313D7}"/>
                </a:ext>
              </a:extLst>
            </p:cNvPr>
            <p:cNvSpPr txBox="1"/>
            <p:nvPr/>
          </p:nvSpPr>
          <p:spPr>
            <a:xfrm>
              <a:off x="7119339" y="3605906"/>
              <a:ext cx="1550267" cy="461665"/>
            </a:xfrm>
            <a:prstGeom prst="rect">
              <a:avLst/>
            </a:prstGeom>
            <a:noFill/>
          </p:spPr>
          <p:txBody>
            <a:bodyPr wrap="square" rtlCol="0">
              <a:spAutoFit/>
            </a:bodyPr>
            <a:lstStyle/>
            <a:p>
              <a:pPr algn="ctr"/>
              <a:r>
                <a:rPr lang="en-US" altLang="ko-KR" sz="1200">
                  <a:solidFill>
                    <a:schemeClr val="tx1">
                      <a:lumMod val="75000"/>
                      <a:lumOff val="25000"/>
                    </a:schemeClr>
                  </a:solidFill>
                  <a:cs typeface="Arial" pitchFamily="34" charset="0"/>
                </a:rPr>
                <a:t>The DCDSB MYSP covers 2023 - 2025</a:t>
              </a:r>
              <a:endParaRPr lang="ko-KR" altLang="en-US" sz="1200">
                <a:solidFill>
                  <a:schemeClr val="tx1">
                    <a:lumMod val="75000"/>
                    <a:lumOff val="25000"/>
                  </a:schemeClr>
                </a:solidFill>
                <a:cs typeface="Arial" pitchFamily="34" charset="0"/>
              </a:endParaRPr>
            </a:p>
          </p:txBody>
        </p:sp>
      </p:grpSp>
      <p:sp>
        <p:nvSpPr>
          <p:cNvPr id="59" name="TextBox 58">
            <a:extLst>
              <a:ext uri="{FF2B5EF4-FFF2-40B4-BE49-F238E27FC236}">
                <a16:creationId xmlns:a16="http://schemas.microsoft.com/office/drawing/2014/main" id="{832EA185-A30C-4378-9E25-398E3E9D3398}"/>
              </a:ext>
            </a:extLst>
          </p:cNvPr>
          <p:cNvSpPr txBox="1"/>
          <p:nvPr/>
        </p:nvSpPr>
        <p:spPr>
          <a:xfrm>
            <a:off x="8792363" y="4075062"/>
            <a:ext cx="932678" cy="400110"/>
          </a:xfrm>
          <a:prstGeom prst="rect">
            <a:avLst/>
          </a:prstGeom>
          <a:noFill/>
        </p:spPr>
        <p:txBody>
          <a:bodyPr wrap="square" rtlCol="0" anchor="ctr">
            <a:spAutoFit/>
          </a:bodyPr>
          <a:lstStyle/>
          <a:p>
            <a:pPr algn="ctr"/>
            <a:r>
              <a:rPr lang="en-US" altLang="ko-KR" sz="2000" b="1">
                <a:solidFill>
                  <a:schemeClr val="accent6"/>
                </a:solidFill>
                <a:cs typeface="Arial" pitchFamily="34" charset="0"/>
              </a:rPr>
              <a:t>2025</a:t>
            </a:r>
            <a:endParaRPr lang="ko-KR" altLang="en-US" sz="2000" b="1">
              <a:solidFill>
                <a:schemeClr val="accent6"/>
              </a:solidFill>
              <a:cs typeface="Arial" pitchFamily="34" charset="0"/>
            </a:endParaRPr>
          </a:p>
        </p:txBody>
      </p:sp>
      <p:grpSp>
        <p:nvGrpSpPr>
          <p:cNvPr id="54" name="Group 17">
            <a:extLst>
              <a:ext uri="{FF2B5EF4-FFF2-40B4-BE49-F238E27FC236}">
                <a16:creationId xmlns:a16="http://schemas.microsoft.com/office/drawing/2014/main" id="{8EBC60B5-DB78-451E-8A95-3D5D1C632DEC}"/>
              </a:ext>
            </a:extLst>
          </p:cNvPr>
          <p:cNvGrpSpPr/>
          <p:nvPr/>
        </p:nvGrpSpPr>
        <p:grpSpPr>
          <a:xfrm>
            <a:off x="3452488" y="5068206"/>
            <a:ext cx="2101386" cy="1086471"/>
            <a:chOff x="7119339" y="3350432"/>
            <a:chExt cx="1550267" cy="1086471"/>
          </a:xfrm>
        </p:grpSpPr>
        <p:sp>
          <p:nvSpPr>
            <p:cNvPr id="56" name="TextBox 55">
              <a:extLst>
                <a:ext uri="{FF2B5EF4-FFF2-40B4-BE49-F238E27FC236}">
                  <a16:creationId xmlns:a16="http://schemas.microsoft.com/office/drawing/2014/main" id="{7C490E27-CCD5-4EE6-8420-D74148135387}"/>
                </a:ext>
              </a:extLst>
            </p:cNvPr>
            <p:cNvSpPr txBox="1"/>
            <p:nvPr/>
          </p:nvSpPr>
          <p:spPr>
            <a:xfrm>
              <a:off x="7119339" y="3350432"/>
              <a:ext cx="1550267" cy="307777"/>
            </a:xfrm>
            <a:prstGeom prst="rect">
              <a:avLst/>
            </a:prstGeom>
            <a:noFill/>
          </p:spPr>
          <p:txBody>
            <a:bodyPr wrap="square" rtlCol="0" anchor="ctr">
              <a:spAutoFit/>
            </a:bodyPr>
            <a:lstStyle/>
            <a:p>
              <a:pPr algn="ctr"/>
              <a:r>
                <a:rPr lang="en-US" altLang="ko-KR" sz="1400" b="1">
                  <a:solidFill>
                    <a:schemeClr val="tx1">
                      <a:lumMod val="75000"/>
                      <a:lumOff val="25000"/>
                    </a:schemeClr>
                  </a:solidFill>
                  <a:cs typeface="Arial" pitchFamily="34" charset="0"/>
                </a:rPr>
                <a:t>Manifold Data</a:t>
              </a:r>
              <a:endParaRPr lang="ko-KR" altLang="en-US" sz="1400" b="1">
                <a:solidFill>
                  <a:schemeClr val="tx1">
                    <a:lumMod val="75000"/>
                    <a:lumOff val="25000"/>
                  </a:schemeClr>
                </a:solidFill>
                <a:cs typeface="Arial" pitchFamily="34" charset="0"/>
              </a:endParaRPr>
            </a:p>
          </p:txBody>
        </p:sp>
        <p:sp>
          <p:nvSpPr>
            <p:cNvPr id="57" name="TextBox 56">
              <a:extLst>
                <a:ext uri="{FF2B5EF4-FFF2-40B4-BE49-F238E27FC236}">
                  <a16:creationId xmlns:a16="http://schemas.microsoft.com/office/drawing/2014/main" id="{DC9CFDED-F3FF-4C5E-8913-EB0CA7E5F004}"/>
                </a:ext>
              </a:extLst>
            </p:cNvPr>
            <p:cNvSpPr txBox="1"/>
            <p:nvPr/>
          </p:nvSpPr>
          <p:spPr>
            <a:xfrm>
              <a:off x="7119339" y="3605906"/>
              <a:ext cx="1550267" cy="830997"/>
            </a:xfrm>
            <a:prstGeom prst="rect">
              <a:avLst/>
            </a:prstGeom>
            <a:noFill/>
          </p:spPr>
          <p:txBody>
            <a:bodyPr wrap="square" rtlCol="0">
              <a:spAutoFit/>
            </a:bodyPr>
            <a:lstStyle/>
            <a:p>
              <a:pPr algn="ctr"/>
              <a:r>
                <a:rPr lang="en-US" altLang="ko-KR" sz="1200">
                  <a:solidFill>
                    <a:schemeClr val="tx1">
                      <a:lumMod val="75000"/>
                      <a:lumOff val="25000"/>
                    </a:schemeClr>
                  </a:solidFill>
                  <a:cs typeface="Arial" pitchFamily="34" charset="0"/>
                </a:rPr>
                <a:t>The first demographic data points available from Manifold for use in the MYSP </a:t>
              </a:r>
              <a:endParaRPr lang="ko-KR" altLang="en-US" sz="1200">
                <a:solidFill>
                  <a:schemeClr val="tx1">
                    <a:lumMod val="75000"/>
                    <a:lumOff val="25000"/>
                  </a:schemeClr>
                </a:solidFill>
                <a:cs typeface="Arial" pitchFamily="34" charset="0"/>
              </a:endParaRPr>
            </a:p>
          </p:txBody>
        </p:sp>
      </p:grpSp>
      <p:sp>
        <p:nvSpPr>
          <p:cNvPr id="55" name="TextBox 54">
            <a:extLst>
              <a:ext uri="{FF2B5EF4-FFF2-40B4-BE49-F238E27FC236}">
                <a16:creationId xmlns:a16="http://schemas.microsoft.com/office/drawing/2014/main" id="{766BDA27-7E4C-44C4-BAA7-5996343C88E5}"/>
              </a:ext>
            </a:extLst>
          </p:cNvPr>
          <p:cNvSpPr txBox="1"/>
          <p:nvPr/>
        </p:nvSpPr>
        <p:spPr>
          <a:xfrm>
            <a:off x="4036842" y="3523092"/>
            <a:ext cx="932678" cy="400110"/>
          </a:xfrm>
          <a:prstGeom prst="rect">
            <a:avLst/>
          </a:prstGeom>
          <a:noFill/>
        </p:spPr>
        <p:txBody>
          <a:bodyPr wrap="square" rtlCol="0" anchor="ctr">
            <a:spAutoFit/>
          </a:bodyPr>
          <a:lstStyle/>
          <a:p>
            <a:pPr algn="ctr"/>
            <a:r>
              <a:rPr lang="en-US" altLang="ko-KR" sz="2000" b="1">
                <a:solidFill>
                  <a:schemeClr val="accent3"/>
                </a:solidFill>
                <a:cs typeface="Arial" pitchFamily="34" charset="0"/>
              </a:rPr>
              <a:t>2017</a:t>
            </a:r>
            <a:endParaRPr lang="ko-KR" altLang="en-US" sz="2000" b="1">
              <a:solidFill>
                <a:schemeClr val="accent3"/>
              </a:solidFill>
              <a:cs typeface="Arial" pitchFamily="34" charset="0"/>
            </a:endParaRPr>
          </a:p>
        </p:txBody>
      </p:sp>
      <p:grpSp>
        <p:nvGrpSpPr>
          <p:cNvPr id="50" name="Group 17">
            <a:extLst>
              <a:ext uri="{FF2B5EF4-FFF2-40B4-BE49-F238E27FC236}">
                <a16:creationId xmlns:a16="http://schemas.microsoft.com/office/drawing/2014/main" id="{208624CD-9563-43E8-BE19-61910A2764AA}"/>
              </a:ext>
            </a:extLst>
          </p:cNvPr>
          <p:cNvGrpSpPr/>
          <p:nvPr/>
        </p:nvGrpSpPr>
        <p:grpSpPr>
          <a:xfrm>
            <a:off x="6622836" y="5068206"/>
            <a:ext cx="2101386" cy="1086471"/>
            <a:chOff x="7119339" y="3350432"/>
            <a:chExt cx="1550267" cy="1086471"/>
          </a:xfrm>
        </p:grpSpPr>
        <p:sp>
          <p:nvSpPr>
            <p:cNvPr id="52" name="TextBox 51">
              <a:extLst>
                <a:ext uri="{FF2B5EF4-FFF2-40B4-BE49-F238E27FC236}">
                  <a16:creationId xmlns:a16="http://schemas.microsoft.com/office/drawing/2014/main" id="{4EB14E72-4F97-4F5F-BB8C-92D3F7674E27}"/>
                </a:ext>
              </a:extLst>
            </p:cNvPr>
            <p:cNvSpPr txBox="1"/>
            <p:nvPr/>
          </p:nvSpPr>
          <p:spPr>
            <a:xfrm>
              <a:off x="7119339" y="3350432"/>
              <a:ext cx="1550267" cy="307777"/>
            </a:xfrm>
            <a:prstGeom prst="rect">
              <a:avLst/>
            </a:prstGeom>
            <a:noFill/>
          </p:spPr>
          <p:txBody>
            <a:bodyPr wrap="square" rtlCol="0" anchor="ctr">
              <a:spAutoFit/>
            </a:bodyPr>
            <a:lstStyle/>
            <a:p>
              <a:pPr algn="ctr"/>
              <a:r>
                <a:rPr lang="en-US" altLang="ko-KR" sz="1400" b="1">
                  <a:solidFill>
                    <a:schemeClr val="tx1">
                      <a:lumMod val="75000"/>
                      <a:lumOff val="25000"/>
                    </a:schemeClr>
                  </a:solidFill>
                  <a:cs typeface="Arial" pitchFamily="34" charset="0"/>
                </a:rPr>
                <a:t>Manifold Data</a:t>
              </a:r>
              <a:endParaRPr lang="ko-KR" altLang="en-US" sz="1400" b="1">
                <a:solidFill>
                  <a:schemeClr val="tx1">
                    <a:lumMod val="75000"/>
                    <a:lumOff val="25000"/>
                  </a:schemeClr>
                </a:solidFill>
                <a:cs typeface="Arial" pitchFamily="34" charset="0"/>
              </a:endParaRPr>
            </a:p>
          </p:txBody>
        </p:sp>
        <p:sp>
          <p:nvSpPr>
            <p:cNvPr id="53" name="TextBox 52">
              <a:extLst>
                <a:ext uri="{FF2B5EF4-FFF2-40B4-BE49-F238E27FC236}">
                  <a16:creationId xmlns:a16="http://schemas.microsoft.com/office/drawing/2014/main" id="{F0616246-BCDC-40AB-BECF-40B4CBF42118}"/>
                </a:ext>
              </a:extLst>
            </p:cNvPr>
            <p:cNvSpPr txBox="1"/>
            <p:nvPr/>
          </p:nvSpPr>
          <p:spPr>
            <a:xfrm>
              <a:off x="7119339" y="3605906"/>
              <a:ext cx="1550267" cy="830997"/>
            </a:xfrm>
            <a:prstGeom prst="rect">
              <a:avLst/>
            </a:prstGeom>
            <a:noFill/>
          </p:spPr>
          <p:txBody>
            <a:bodyPr wrap="square" rtlCol="0">
              <a:spAutoFit/>
            </a:bodyPr>
            <a:lstStyle/>
            <a:p>
              <a:pPr algn="ctr"/>
              <a:r>
                <a:rPr lang="en-US" altLang="ko-KR" sz="1200">
                  <a:solidFill>
                    <a:schemeClr val="tx1">
                      <a:lumMod val="75000"/>
                      <a:lumOff val="25000"/>
                    </a:schemeClr>
                  </a:solidFill>
                  <a:cs typeface="Arial" pitchFamily="34" charset="0"/>
                </a:rPr>
                <a:t>The second data points are prepared for 2022 and give us a 5 year window to review</a:t>
              </a:r>
              <a:endParaRPr lang="ko-KR" altLang="en-US" sz="1200">
                <a:solidFill>
                  <a:schemeClr val="tx1">
                    <a:lumMod val="75000"/>
                    <a:lumOff val="25000"/>
                  </a:schemeClr>
                </a:solidFill>
                <a:cs typeface="Arial" pitchFamily="34" charset="0"/>
              </a:endParaRPr>
            </a:p>
          </p:txBody>
        </p:sp>
      </p:grpSp>
      <p:sp>
        <p:nvSpPr>
          <p:cNvPr id="51" name="TextBox 50">
            <a:extLst>
              <a:ext uri="{FF2B5EF4-FFF2-40B4-BE49-F238E27FC236}">
                <a16:creationId xmlns:a16="http://schemas.microsoft.com/office/drawing/2014/main" id="{BE30BC49-F334-4406-ACC3-9CB80613DE33}"/>
              </a:ext>
            </a:extLst>
          </p:cNvPr>
          <p:cNvSpPr txBox="1"/>
          <p:nvPr/>
        </p:nvSpPr>
        <p:spPr>
          <a:xfrm>
            <a:off x="7207190" y="3523092"/>
            <a:ext cx="932678" cy="400110"/>
          </a:xfrm>
          <a:prstGeom prst="rect">
            <a:avLst/>
          </a:prstGeom>
          <a:noFill/>
        </p:spPr>
        <p:txBody>
          <a:bodyPr wrap="square" rtlCol="0" anchor="ctr">
            <a:spAutoFit/>
          </a:bodyPr>
          <a:lstStyle/>
          <a:p>
            <a:pPr algn="ctr"/>
            <a:r>
              <a:rPr lang="en-US" altLang="ko-KR" sz="2000" b="1">
                <a:solidFill>
                  <a:schemeClr val="accent5"/>
                </a:solidFill>
                <a:cs typeface="Arial" pitchFamily="34" charset="0"/>
              </a:rPr>
              <a:t>2022</a:t>
            </a:r>
            <a:endParaRPr lang="ko-KR" altLang="en-US" sz="2000" b="1">
              <a:solidFill>
                <a:schemeClr val="accent5"/>
              </a:solidFill>
              <a:cs typeface="Arial" pitchFamily="34" charset="0"/>
            </a:endParaRPr>
          </a:p>
        </p:txBody>
      </p:sp>
      <p:sp>
        <p:nvSpPr>
          <p:cNvPr id="70" name="Rectangle 7">
            <a:extLst>
              <a:ext uri="{FF2B5EF4-FFF2-40B4-BE49-F238E27FC236}">
                <a16:creationId xmlns:a16="http://schemas.microsoft.com/office/drawing/2014/main" id="{CC4B9FDD-6AE6-4FEE-8E86-84B962532980}"/>
              </a:ext>
            </a:extLst>
          </p:cNvPr>
          <p:cNvSpPr/>
          <p:nvPr/>
        </p:nvSpPr>
        <p:spPr>
          <a:xfrm>
            <a:off x="4356023" y="4267691"/>
            <a:ext cx="322040" cy="322040"/>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71" name="Rectangle 9">
            <a:extLst>
              <a:ext uri="{FF2B5EF4-FFF2-40B4-BE49-F238E27FC236}">
                <a16:creationId xmlns:a16="http://schemas.microsoft.com/office/drawing/2014/main" id="{29422532-BE22-4AD3-8C86-093A11B5EDBF}"/>
              </a:ext>
            </a:extLst>
          </p:cNvPr>
          <p:cNvSpPr/>
          <p:nvPr/>
        </p:nvSpPr>
        <p:spPr>
          <a:xfrm>
            <a:off x="2762153" y="3349217"/>
            <a:ext cx="360125" cy="337109"/>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72" name="Rounded Rectangle 27">
            <a:extLst>
              <a:ext uri="{FF2B5EF4-FFF2-40B4-BE49-F238E27FC236}">
                <a16:creationId xmlns:a16="http://schemas.microsoft.com/office/drawing/2014/main" id="{AF56965B-DACC-474A-9C87-4500ED787C6D}"/>
              </a:ext>
            </a:extLst>
          </p:cNvPr>
          <p:cNvSpPr/>
          <p:nvPr/>
        </p:nvSpPr>
        <p:spPr>
          <a:xfrm>
            <a:off x="7500579" y="4307572"/>
            <a:ext cx="367329" cy="28215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73" name="Block Arc 25">
            <a:extLst>
              <a:ext uri="{FF2B5EF4-FFF2-40B4-BE49-F238E27FC236}">
                <a16:creationId xmlns:a16="http://schemas.microsoft.com/office/drawing/2014/main" id="{F044EF2B-C6AF-4031-8831-8A1ADD8DBB8F}"/>
              </a:ext>
            </a:extLst>
          </p:cNvPr>
          <p:cNvSpPr/>
          <p:nvPr/>
        </p:nvSpPr>
        <p:spPr>
          <a:xfrm>
            <a:off x="5980546" y="3331805"/>
            <a:ext cx="245394" cy="354521"/>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solidFill>
                <a:schemeClr val="tx1"/>
              </a:solidFill>
            </a:endParaRPr>
          </a:p>
        </p:txBody>
      </p:sp>
      <p:sp>
        <p:nvSpPr>
          <p:cNvPr id="74" name="Round Same Side Corner Rectangle 36">
            <a:extLst>
              <a:ext uri="{FF2B5EF4-FFF2-40B4-BE49-F238E27FC236}">
                <a16:creationId xmlns:a16="http://schemas.microsoft.com/office/drawing/2014/main" id="{57B7FCD0-C50E-474D-A5CC-430909C24414}"/>
              </a:ext>
            </a:extLst>
          </p:cNvPr>
          <p:cNvSpPr/>
          <p:nvPr/>
        </p:nvSpPr>
        <p:spPr>
          <a:xfrm>
            <a:off x="9106151" y="3381229"/>
            <a:ext cx="351546" cy="277938"/>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Tree>
    <p:extLst>
      <p:ext uri="{BB962C8B-B14F-4D97-AF65-F5344CB8AC3E}">
        <p14:creationId xmlns:p14="http://schemas.microsoft.com/office/powerpoint/2010/main" val="3793933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13D066-D232-99C0-CE29-8199B9F50751}"/>
              </a:ext>
            </a:extLst>
          </p:cNvPr>
          <p:cNvSpPr>
            <a:spLocks noGrp="1"/>
          </p:cNvSpPr>
          <p:nvPr>
            <p:ph type="body" sz="quarter" idx="10"/>
          </p:nvPr>
        </p:nvSpPr>
        <p:spPr/>
        <p:txBody>
          <a:bodyPr>
            <a:normAutofit fontScale="85000" lnSpcReduction="20000"/>
          </a:bodyPr>
          <a:lstStyle/>
          <a:p>
            <a:r>
              <a:rPr lang="en-CA"/>
              <a:t>Projected Population</a:t>
            </a:r>
            <a:endParaRPr lang="en-US"/>
          </a:p>
        </p:txBody>
      </p:sp>
      <p:pic>
        <p:nvPicPr>
          <p:cNvPr id="9" name="Picture 8">
            <a:extLst>
              <a:ext uri="{FF2B5EF4-FFF2-40B4-BE49-F238E27FC236}">
                <a16:creationId xmlns:a16="http://schemas.microsoft.com/office/drawing/2014/main" id="{12E27588-B6AA-E856-C5EE-026560119BB0}"/>
              </a:ext>
            </a:extLst>
          </p:cNvPr>
          <p:cNvPicPr>
            <a:picLocks noChangeAspect="1"/>
          </p:cNvPicPr>
          <p:nvPr/>
        </p:nvPicPr>
        <p:blipFill>
          <a:blip r:embed="rId2"/>
          <a:stretch>
            <a:fillRect/>
          </a:stretch>
        </p:blipFill>
        <p:spPr>
          <a:xfrm>
            <a:off x="2267380" y="1338111"/>
            <a:ext cx="7657240" cy="4816257"/>
          </a:xfrm>
          <a:prstGeom prst="rect">
            <a:avLst/>
          </a:prstGeom>
        </p:spPr>
      </p:pic>
      <p:sp>
        <p:nvSpPr>
          <p:cNvPr id="10" name="TextBox 9">
            <a:extLst>
              <a:ext uri="{FF2B5EF4-FFF2-40B4-BE49-F238E27FC236}">
                <a16:creationId xmlns:a16="http://schemas.microsoft.com/office/drawing/2014/main" id="{4D9655DB-CDC8-2D22-FB50-A3224CB5AFC8}"/>
              </a:ext>
            </a:extLst>
          </p:cNvPr>
          <p:cNvSpPr txBox="1"/>
          <p:nvPr/>
        </p:nvSpPr>
        <p:spPr>
          <a:xfrm>
            <a:off x="0" y="6518491"/>
            <a:ext cx="2904449" cy="369332"/>
          </a:xfrm>
          <a:prstGeom prst="rect">
            <a:avLst/>
          </a:prstGeom>
          <a:noFill/>
        </p:spPr>
        <p:txBody>
          <a:bodyPr wrap="none" rtlCol="0">
            <a:spAutoFit/>
          </a:bodyPr>
          <a:lstStyle/>
          <a:p>
            <a:r>
              <a:rPr lang="en-CA"/>
              <a:t>Source Ministry of Finance</a:t>
            </a:r>
            <a:endParaRPr lang="en-US"/>
          </a:p>
        </p:txBody>
      </p:sp>
      <p:sp>
        <p:nvSpPr>
          <p:cNvPr id="3" name="Arrow: Down 2">
            <a:extLst>
              <a:ext uri="{FF2B5EF4-FFF2-40B4-BE49-F238E27FC236}">
                <a16:creationId xmlns:a16="http://schemas.microsoft.com/office/drawing/2014/main" id="{CE619A80-8729-0EF0-4D64-E03CF47D89FC}"/>
              </a:ext>
            </a:extLst>
          </p:cNvPr>
          <p:cNvSpPr/>
          <p:nvPr/>
        </p:nvSpPr>
        <p:spPr>
          <a:xfrm>
            <a:off x="2907284" y="2169327"/>
            <a:ext cx="482600" cy="5164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8F904F9A-B002-376E-6ED8-2DB46A28E3F9}"/>
              </a:ext>
            </a:extLst>
          </p:cNvPr>
          <p:cNvSpPr/>
          <p:nvPr/>
        </p:nvSpPr>
        <p:spPr>
          <a:xfrm>
            <a:off x="4820750" y="2050793"/>
            <a:ext cx="482600" cy="51646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65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B243E-D8BB-E359-5B29-50C2F7B7F98F}"/>
              </a:ext>
            </a:extLst>
          </p:cNvPr>
          <p:cNvPicPr>
            <a:picLocks noChangeAspect="1"/>
          </p:cNvPicPr>
          <p:nvPr/>
        </p:nvPicPr>
        <p:blipFill>
          <a:blip r:embed="rId2"/>
          <a:stretch>
            <a:fillRect/>
          </a:stretch>
        </p:blipFill>
        <p:spPr>
          <a:xfrm>
            <a:off x="1616528" y="1293179"/>
            <a:ext cx="8958944" cy="4704949"/>
          </a:xfrm>
          <a:prstGeom prst="rect">
            <a:avLst/>
          </a:prstGeom>
        </p:spPr>
      </p:pic>
      <p:sp>
        <p:nvSpPr>
          <p:cNvPr id="4" name="Text Placeholder 1">
            <a:extLst>
              <a:ext uri="{FF2B5EF4-FFF2-40B4-BE49-F238E27FC236}">
                <a16:creationId xmlns:a16="http://schemas.microsoft.com/office/drawing/2014/main" id="{3E705884-F443-FFB2-9CF6-30233497966C}"/>
              </a:ext>
            </a:extLst>
          </p:cNvPr>
          <p:cNvSpPr>
            <a:spLocks noGrp="1"/>
          </p:cNvSpPr>
          <p:nvPr>
            <p:ph type="body" sz="quarter" idx="10"/>
          </p:nvPr>
        </p:nvSpPr>
        <p:spPr>
          <a:xfrm>
            <a:off x="323850" y="339725"/>
            <a:ext cx="11572875" cy="723900"/>
          </a:xfrm>
        </p:spPr>
        <p:txBody>
          <a:bodyPr>
            <a:normAutofit fontScale="85000" lnSpcReduction="20000"/>
          </a:bodyPr>
          <a:lstStyle/>
          <a:p>
            <a:r>
              <a:rPr lang="en-CA"/>
              <a:t>Projected Population</a:t>
            </a:r>
            <a:endParaRPr lang="en-US"/>
          </a:p>
        </p:txBody>
      </p:sp>
      <p:sp>
        <p:nvSpPr>
          <p:cNvPr id="5" name="TextBox 4">
            <a:extLst>
              <a:ext uri="{FF2B5EF4-FFF2-40B4-BE49-F238E27FC236}">
                <a16:creationId xmlns:a16="http://schemas.microsoft.com/office/drawing/2014/main" id="{BD8E863C-EC59-964C-BE9B-72C943654426}"/>
              </a:ext>
            </a:extLst>
          </p:cNvPr>
          <p:cNvSpPr txBox="1"/>
          <p:nvPr/>
        </p:nvSpPr>
        <p:spPr>
          <a:xfrm>
            <a:off x="0" y="6518491"/>
            <a:ext cx="2904449" cy="369332"/>
          </a:xfrm>
          <a:prstGeom prst="rect">
            <a:avLst/>
          </a:prstGeom>
          <a:noFill/>
        </p:spPr>
        <p:txBody>
          <a:bodyPr wrap="none" rtlCol="0">
            <a:spAutoFit/>
          </a:bodyPr>
          <a:lstStyle/>
          <a:p>
            <a:r>
              <a:rPr lang="en-CA"/>
              <a:t>Source Ministry of Finance</a:t>
            </a:r>
            <a:endParaRPr lang="en-US"/>
          </a:p>
        </p:txBody>
      </p:sp>
    </p:spTree>
    <p:extLst>
      <p:ext uri="{BB962C8B-B14F-4D97-AF65-F5344CB8AC3E}">
        <p14:creationId xmlns:p14="http://schemas.microsoft.com/office/powerpoint/2010/main" val="142651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9DF0D-21DD-73E6-9CD1-9299AB87D9C0}"/>
              </a:ext>
            </a:extLst>
          </p:cNvPr>
          <p:cNvPicPr>
            <a:picLocks noChangeAspect="1"/>
          </p:cNvPicPr>
          <p:nvPr/>
        </p:nvPicPr>
        <p:blipFill>
          <a:blip r:embed="rId2"/>
          <a:stretch>
            <a:fillRect/>
          </a:stretch>
        </p:blipFill>
        <p:spPr>
          <a:xfrm>
            <a:off x="868913" y="859711"/>
            <a:ext cx="4818823" cy="2779574"/>
          </a:xfrm>
          <a:prstGeom prst="rect">
            <a:avLst/>
          </a:prstGeom>
        </p:spPr>
      </p:pic>
      <p:pic>
        <p:nvPicPr>
          <p:cNvPr id="5" name="Picture 4">
            <a:extLst>
              <a:ext uri="{FF2B5EF4-FFF2-40B4-BE49-F238E27FC236}">
                <a16:creationId xmlns:a16="http://schemas.microsoft.com/office/drawing/2014/main" id="{FC6ED09D-C132-BDC5-3C52-934C675CD4FB}"/>
              </a:ext>
            </a:extLst>
          </p:cNvPr>
          <p:cNvPicPr>
            <a:picLocks noChangeAspect="1"/>
          </p:cNvPicPr>
          <p:nvPr/>
        </p:nvPicPr>
        <p:blipFill>
          <a:blip r:embed="rId3"/>
          <a:stretch>
            <a:fillRect/>
          </a:stretch>
        </p:blipFill>
        <p:spPr>
          <a:xfrm>
            <a:off x="6786691" y="859711"/>
            <a:ext cx="4818824" cy="2779574"/>
          </a:xfrm>
          <a:prstGeom prst="rect">
            <a:avLst/>
          </a:prstGeom>
        </p:spPr>
      </p:pic>
      <p:sp>
        <p:nvSpPr>
          <p:cNvPr id="6" name="TextBox 5">
            <a:extLst>
              <a:ext uri="{FF2B5EF4-FFF2-40B4-BE49-F238E27FC236}">
                <a16:creationId xmlns:a16="http://schemas.microsoft.com/office/drawing/2014/main" id="{6C96EB8F-7FF6-0D47-F300-69DDCDA45AB2}"/>
              </a:ext>
            </a:extLst>
          </p:cNvPr>
          <p:cNvSpPr txBox="1"/>
          <p:nvPr/>
        </p:nvSpPr>
        <p:spPr>
          <a:xfrm>
            <a:off x="2530551" y="274936"/>
            <a:ext cx="7639399" cy="584775"/>
          </a:xfrm>
          <a:prstGeom prst="rect">
            <a:avLst/>
          </a:prstGeom>
          <a:noFill/>
        </p:spPr>
        <p:txBody>
          <a:bodyPr wrap="none" rtlCol="0">
            <a:spAutoFit/>
          </a:bodyPr>
          <a:lstStyle/>
          <a:p>
            <a:r>
              <a:rPr lang="en-CA" sz="3200"/>
              <a:t>Regional Population Pyramids 2017-2032</a:t>
            </a:r>
            <a:endParaRPr lang="en-US" sz="3200"/>
          </a:p>
        </p:txBody>
      </p:sp>
      <p:pic>
        <p:nvPicPr>
          <p:cNvPr id="7" name="Picture 6">
            <a:extLst>
              <a:ext uri="{FF2B5EF4-FFF2-40B4-BE49-F238E27FC236}">
                <a16:creationId xmlns:a16="http://schemas.microsoft.com/office/drawing/2014/main" id="{4A755AD9-8542-9222-77CC-BFA5833A5358}"/>
              </a:ext>
            </a:extLst>
          </p:cNvPr>
          <p:cNvPicPr>
            <a:picLocks noChangeAspect="1"/>
          </p:cNvPicPr>
          <p:nvPr/>
        </p:nvPicPr>
        <p:blipFill>
          <a:blip r:embed="rId4"/>
          <a:stretch>
            <a:fillRect/>
          </a:stretch>
        </p:blipFill>
        <p:spPr>
          <a:xfrm>
            <a:off x="868912" y="3872203"/>
            <a:ext cx="4818823" cy="2805623"/>
          </a:xfrm>
          <a:prstGeom prst="rect">
            <a:avLst/>
          </a:prstGeom>
        </p:spPr>
      </p:pic>
      <p:pic>
        <p:nvPicPr>
          <p:cNvPr id="8" name="Picture 7">
            <a:extLst>
              <a:ext uri="{FF2B5EF4-FFF2-40B4-BE49-F238E27FC236}">
                <a16:creationId xmlns:a16="http://schemas.microsoft.com/office/drawing/2014/main" id="{A0EC7011-5B26-79F0-5C6B-527EED2513C5}"/>
              </a:ext>
            </a:extLst>
          </p:cNvPr>
          <p:cNvPicPr>
            <a:picLocks noChangeAspect="1"/>
          </p:cNvPicPr>
          <p:nvPr/>
        </p:nvPicPr>
        <p:blipFill>
          <a:blip r:embed="rId5"/>
          <a:stretch>
            <a:fillRect/>
          </a:stretch>
        </p:blipFill>
        <p:spPr>
          <a:xfrm>
            <a:off x="6786692" y="3760544"/>
            <a:ext cx="4818824" cy="2917282"/>
          </a:xfrm>
          <a:prstGeom prst="rect">
            <a:avLst/>
          </a:prstGeom>
        </p:spPr>
      </p:pic>
    </p:spTree>
    <p:extLst>
      <p:ext uri="{BB962C8B-B14F-4D97-AF65-F5344CB8AC3E}">
        <p14:creationId xmlns:p14="http://schemas.microsoft.com/office/powerpoint/2010/main" val="3318237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96FAA-8233-0D9A-24AC-E2DC4D3FA7C4}"/>
              </a:ext>
            </a:extLst>
          </p:cNvPr>
          <p:cNvSpPr>
            <a:spLocks noGrp="1"/>
          </p:cNvSpPr>
          <p:nvPr>
            <p:ph type="title"/>
          </p:nvPr>
        </p:nvSpPr>
        <p:spPr/>
        <p:txBody>
          <a:bodyPr>
            <a:normAutofit fontScale="90000"/>
          </a:bodyPr>
          <a:lstStyle/>
          <a:p>
            <a:r>
              <a:rPr lang="en-US"/>
              <a:t>Population Graphs</a:t>
            </a:r>
            <a:br>
              <a:rPr lang="en-US"/>
            </a:br>
            <a:endParaRPr lang="en-US"/>
          </a:p>
        </p:txBody>
      </p:sp>
      <p:sp>
        <p:nvSpPr>
          <p:cNvPr id="2" name="Text Placeholder 1">
            <a:extLst>
              <a:ext uri="{FF2B5EF4-FFF2-40B4-BE49-F238E27FC236}">
                <a16:creationId xmlns:a16="http://schemas.microsoft.com/office/drawing/2014/main" id="{0064A569-916A-9D88-1B28-0F46071DDE9A}"/>
              </a:ext>
            </a:extLst>
          </p:cNvPr>
          <p:cNvSpPr>
            <a:spLocks noGrp="1"/>
          </p:cNvSpPr>
          <p:nvPr>
            <p:ph idx="1"/>
          </p:nvPr>
        </p:nvSpPr>
        <p:spPr/>
        <p:txBody>
          <a:bodyPr>
            <a:normAutofit/>
          </a:bodyPr>
          <a:lstStyle/>
          <a:p>
            <a:r>
              <a:rPr lang="en-CA"/>
              <a:t>Using the Ministry of Finance projections Durham is projected to grow by 100,000 persons to 2032</a:t>
            </a:r>
          </a:p>
          <a:p>
            <a:r>
              <a:rPr lang="en-CA"/>
              <a:t>The population pyramids indicate that a lot of the growth will be in persons over 40 and the largest cohorts by 2032 will be 35-44 years</a:t>
            </a:r>
          </a:p>
          <a:p>
            <a:r>
              <a:rPr lang="en-CA"/>
              <a:t>Preschool and school aged children will make up a smaller proportion of the population but will still grow over time</a:t>
            </a:r>
          </a:p>
          <a:p>
            <a:r>
              <a:rPr lang="en-CA"/>
              <a:t>The Ministry data does include Clarington</a:t>
            </a:r>
            <a:endParaRPr lang="en-US"/>
          </a:p>
        </p:txBody>
      </p:sp>
    </p:spTree>
    <p:extLst>
      <p:ext uri="{BB962C8B-B14F-4D97-AF65-F5344CB8AC3E}">
        <p14:creationId xmlns:p14="http://schemas.microsoft.com/office/powerpoint/2010/main" val="472902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BE7FDB-9D5D-E7A8-E2B7-01536FB07A9A}"/>
              </a:ext>
            </a:extLst>
          </p:cNvPr>
          <p:cNvPicPr>
            <a:picLocks noChangeAspect="1"/>
          </p:cNvPicPr>
          <p:nvPr/>
        </p:nvPicPr>
        <p:blipFill>
          <a:blip r:embed="rId2"/>
          <a:stretch>
            <a:fillRect/>
          </a:stretch>
        </p:blipFill>
        <p:spPr>
          <a:xfrm>
            <a:off x="1894114" y="496282"/>
            <a:ext cx="8257591" cy="5700343"/>
          </a:xfrm>
          <a:prstGeom prst="rect">
            <a:avLst/>
          </a:prstGeom>
        </p:spPr>
      </p:pic>
      <p:sp>
        <p:nvSpPr>
          <p:cNvPr id="5" name="TextBox 4">
            <a:extLst>
              <a:ext uri="{FF2B5EF4-FFF2-40B4-BE49-F238E27FC236}">
                <a16:creationId xmlns:a16="http://schemas.microsoft.com/office/drawing/2014/main" id="{EFCF8BA5-F821-C552-7704-6FCF88BA1B0C}"/>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426326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4E5F-314E-A7D3-82C0-AB19FF3EFB61}"/>
              </a:ext>
            </a:extLst>
          </p:cNvPr>
          <p:cNvSpPr>
            <a:spLocks noGrp="1"/>
          </p:cNvSpPr>
          <p:nvPr>
            <p:ph type="title"/>
          </p:nvPr>
        </p:nvSpPr>
        <p:spPr/>
        <p:txBody>
          <a:bodyPr/>
          <a:lstStyle/>
          <a:p>
            <a:r>
              <a:rPr lang="en-CA"/>
              <a:t>Impact of School Aged Population</a:t>
            </a:r>
            <a:endParaRPr lang="en-US"/>
          </a:p>
        </p:txBody>
      </p:sp>
      <p:sp>
        <p:nvSpPr>
          <p:cNvPr id="3" name="Content Placeholder 2">
            <a:extLst>
              <a:ext uri="{FF2B5EF4-FFF2-40B4-BE49-F238E27FC236}">
                <a16:creationId xmlns:a16="http://schemas.microsoft.com/office/drawing/2014/main" id="{CB67EAC5-75DB-2CC5-2C3B-343CD2328B97}"/>
              </a:ext>
            </a:extLst>
          </p:cNvPr>
          <p:cNvSpPr>
            <a:spLocks noGrp="1"/>
          </p:cNvSpPr>
          <p:nvPr>
            <p:ph idx="1"/>
          </p:nvPr>
        </p:nvSpPr>
        <p:spPr>
          <a:xfrm>
            <a:off x="913795" y="2076450"/>
            <a:ext cx="10353762" cy="4259036"/>
          </a:xfrm>
        </p:spPr>
        <p:txBody>
          <a:bodyPr>
            <a:normAutofit/>
          </a:bodyPr>
          <a:lstStyle/>
          <a:p>
            <a:r>
              <a:rPr lang="en-CA"/>
              <a:t>From 2017 to 2022 the preschool population for all Boards in the region grew</a:t>
            </a:r>
          </a:p>
          <a:p>
            <a:r>
              <a:rPr lang="en-CA"/>
              <a:t>Over the same period the Elementary population declined region-wide</a:t>
            </a:r>
          </a:p>
          <a:p>
            <a:r>
              <a:rPr lang="en-CA"/>
              <a:t> In the long term the elementary population will grow from new housing</a:t>
            </a:r>
          </a:p>
          <a:p>
            <a:r>
              <a:rPr lang="en-CA"/>
              <a:t>The preschool population is smaller than the elementary cohorts for both 2017 and 2022  </a:t>
            </a:r>
            <a:endParaRPr lang="en-US"/>
          </a:p>
        </p:txBody>
      </p:sp>
    </p:spTree>
    <p:extLst>
      <p:ext uri="{BB962C8B-B14F-4D97-AF65-F5344CB8AC3E}">
        <p14:creationId xmlns:p14="http://schemas.microsoft.com/office/powerpoint/2010/main" val="357694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48AC89-1D21-047F-BBBD-ED85BE7EB4D0}"/>
              </a:ext>
            </a:extLst>
          </p:cNvPr>
          <p:cNvPicPr>
            <a:picLocks noChangeAspect="1"/>
          </p:cNvPicPr>
          <p:nvPr/>
        </p:nvPicPr>
        <p:blipFill>
          <a:blip r:embed="rId2"/>
          <a:stretch>
            <a:fillRect/>
          </a:stretch>
        </p:blipFill>
        <p:spPr>
          <a:xfrm>
            <a:off x="2393103" y="1427245"/>
            <a:ext cx="7004550" cy="4712298"/>
          </a:xfrm>
          <a:prstGeom prst="rect">
            <a:avLst/>
          </a:prstGeom>
        </p:spPr>
      </p:pic>
      <p:sp>
        <p:nvSpPr>
          <p:cNvPr id="43" name="Title 1">
            <a:extLst>
              <a:ext uri="{FF2B5EF4-FFF2-40B4-BE49-F238E27FC236}">
                <a16:creationId xmlns:a16="http://schemas.microsoft.com/office/drawing/2014/main" id="{FF253A3A-9131-BF7B-1564-9FC2F3FB289F}"/>
              </a:ext>
            </a:extLst>
          </p:cNvPr>
          <p:cNvSpPr txBox="1">
            <a:spLocks/>
          </p:cNvSpPr>
          <p:nvPr/>
        </p:nvSpPr>
        <p:spPr>
          <a:xfrm>
            <a:off x="919119" y="301689"/>
            <a:ext cx="10353762" cy="1257300"/>
          </a:xfrm>
          <a:prstGeom prst="rect">
            <a:avLst/>
          </a:prstGeom>
        </p:spPr>
        <p:txBody>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a:t>Women aged 20-44 and Seniors 65+</a:t>
            </a:r>
            <a:endParaRPr lang="en-US"/>
          </a:p>
        </p:txBody>
      </p:sp>
      <p:sp>
        <p:nvSpPr>
          <p:cNvPr id="44" name="TextBox 43">
            <a:extLst>
              <a:ext uri="{FF2B5EF4-FFF2-40B4-BE49-F238E27FC236}">
                <a16:creationId xmlns:a16="http://schemas.microsoft.com/office/drawing/2014/main" id="{B40CA3B3-AE0B-0C62-35B8-485C4F681337}"/>
              </a:ext>
            </a:extLst>
          </p:cNvPr>
          <p:cNvSpPr txBox="1"/>
          <p:nvPr/>
        </p:nvSpPr>
        <p:spPr>
          <a:xfrm>
            <a:off x="261257" y="6531429"/>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2448924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3502-8694-A8B2-B0D6-8369CFA6CB06}"/>
              </a:ext>
            </a:extLst>
          </p:cNvPr>
          <p:cNvSpPr>
            <a:spLocks noGrp="1"/>
          </p:cNvSpPr>
          <p:nvPr>
            <p:ph type="title"/>
          </p:nvPr>
        </p:nvSpPr>
        <p:spPr/>
        <p:txBody>
          <a:bodyPr/>
          <a:lstStyle/>
          <a:p>
            <a:r>
              <a:rPr lang="en-CA"/>
              <a:t>Women aged 20-44 and Seniors 65+</a:t>
            </a:r>
            <a:endParaRPr lang="en-US"/>
          </a:p>
        </p:txBody>
      </p:sp>
      <p:sp>
        <p:nvSpPr>
          <p:cNvPr id="3" name="Content Placeholder 2">
            <a:extLst>
              <a:ext uri="{FF2B5EF4-FFF2-40B4-BE49-F238E27FC236}">
                <a16:creationId xmlns:a16="http://schemas.microsoft.com/office/drawing/2014/main" id="{6C8D933D-0BCE-F923-A941-6B8F84FEEFCB}"/>
              </a:ext>
            </a:extLst>
          </p:cNvPr>
          <p:cNvSpPr>
            <a:spLocks noGrp="1"/>
          </p:cNvSpPr>
          <p:nvPr>
            <p:ph idx="1"/>
          </p:nvPr>
        </p:nvSpPr>
        <p:spPr/>
        <p:txBody>
          <a:bodyPr/>
          <a:lstStyle/>
          <a:p>
            <a:r>
              <a:rPr lang="en-CA"/>
              <a:t>Both groups grew from 2017 to 2022</a:t>
            </a:r>
          </a:p>
          <a:p>
            <a:r>
              <a:rPr lang="en-CA"/>
              <a:t>The largest issue with the population over 65 is that the vast majority stay in their homes and the lack of enough seniors housing means that residential areas cannot turn over any faster than at present</a:t>
            </a:r>
          </a:p>
          <a:p>
            <a:r>
              <a:rPr lang="en-CA"/>
              <a:t>The growth of Women aged 20-44 means that there is still a large and growing pool from which new children can be born. Ultimately birth rates will impact the number of children within Durham </a:t>
            </a:r>
            <a:endParaRPr lang="en-US"/>
          </a:p>
        </p:txBody>
      </p:sp>
    </p:spTree>
    <p:extLst>
      <p:ext uri="{BB962C8B-B14F-4D97-AF65-F5344CB8AC3E}">
        <p14:creationId xmlns:p14="http://schemas.microsoft.com/office/powerpoint/2010/main" val="2173173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F32D-8BAE-4BBB-1691-04D49FCA203B}"/>
              </a:ext>
            </a:extLst>
          </p:cNvPr>
          <p:cNvSpPr>
            <a:spLocks noGrp="1"/>
          </p:cNvSpPr>
          <p:nvPr>
            <p:ph type="title"/>
          </p:nvPr>
        </p:nvSpPr>
        <p:spPr/>
        <p:txBody>
          <a:bodyPr/>
          <a:lstStyle/>
          <a:p>
            <a:r>
              <a:rPr lang="en-CA"/>
              <a:t>Housing Data</a:t>
            </a:r>
            <a:endParaRPr lang="en-US"/>
          </a:p>
        </p:txBody>
      </p:sp>
      <p:graphicFrame>
        <p:nvGraphicFramePr>
          <p:cNvPr id="4" name="Content Placeholder 3">
            <a:extLst>
              <a:ext uri="{FF2B5EF4-FFF2-40B4-BE49-F238E27FC236}">
                <a16:creationId xmlns:a16="http://schemas.microsoft.com/office/drawing/2014/main" id="{31F2D00D-EE1E-666A-E643-81B47215056F}"/>
              </a:ext>
            </a:extLst>
          </p:cNvPr>
          <p:cNvGraphicFramePr>
            <a:graphicFrameLocks noGrp="1"/>
          </p:cNvGraphicFramePr>
          <p:nvPr>
            <p:ph idx="1"/>
            <p:extLst>
              <p:ext uri="{D42A27DB-BD31-4B8C-83A1-F6EECF244321}">
                <p14:modId xmlns:p14="http://schemas.microsoft.com/office/powerpoint/2010/main" val="3854736891"/>
              </p:ext>
            </p:extLst>
          </p:nvPr>
        </p:nvGraphicFramePr>
        <p:xfrm>
          <a:off x="1723474" y="1692275"/>
          <a:ext cx="8767440" cy="3635364"/>
        </p:xfrm>
        <a:graphic>
          <a:graphicData uri="http://schemas.openxmlformats.org/drawingml/2006/table">
            <a:tbl>
              <a:tblPr>
                <a:tableStyleId>{5C22544A-7EE6-4342-B048-85BDC9FD1C3A}</a:tableStyleId>
              </a:tblPr>
              <a:tblGrid>
                <a:gridCol w="2375568">
                  <a:extLst>
                    <a:ext uri="{9D8B030D-6E8A-4147-A177-3AD203B41FA5}">
                      <a16:colId xmlns:a16="http://schemas.microsoft.com/office/drawing/2014/main" val="1865744243"/>
                    </a:ext>
                  </a:extLst>
                </a:gridCol>
                <a:gridCol w="1547242">
                  <a:extLst>
                    <a:ext uri="{9D8B030D-6E8A-4147-A177-3AD203B41FA5}">
                      <a16:colId xmlns:a16="http://schemas.microsoft.com/office/drawing/2014/main" val="1036250227"/>
                    </a:ext>
                  </a:extLst>
                </a:gridCol>
                <a:gridCol w="1547242">
                  <a:extLst>
                    <a:ext uri="{9D8B030D-6E8A-4147-A177-3AD203B41FA5}">
                      <a16:colId xmlns:a16="http://schemas.microsoft.com/office/drawing/2014/main" val="2451041221"/>
                    </a:ext>
                  </a:extLst>
                </a:gridCol>
                <a:gridCol w="1813076">
                  <a:extLst>
                    <a:ext uri="{9D8B030D-6E8A-4147-A177-3AD203B41FA5}">
                      <a16:colId xmlns:a16="http://schemas.microsoft.com/office/drawing/2014/main" val="4090598646"/>
                    </a:ext>
                  </a:extLst>
                </a:gridCol>
                <a:gridCol w="1484312">
                  <a:extLst>
                    <a:ext uri="{9D8B030D-6E8A-4147-A177-3AD203B41FA5}">
                      <a16:colId xmlns:a16="http://schemas.microsoft.com/office/drawing/2014/main" val="3359159737"/>
                    </a:ext>
                  </a:extLst>
                </a:gridCol>
              </a:tblGrid>
              <a:tr h="958413">
                <a:tc>
                  <a:txBody>
                    <a:bodyPr/>
                    <a:lstStyle/>
                    <a:p>
                      <a:pPr algn="ctr" fontAlgn="t"/>
                      <a:r>
                        <a:rPr lang="en-US" sz="1800" u="none" strike="noStrike">
                          <a:effectLst/>
                        </a:rPr>
                        <a:t>2022</a:t>
                      </a:r>
                      <a:endParaRPr lang="en-US" sz="1800" b="1" i="0" u="none" strike="noStrike">
                        <a:solidFill>
                          <a:srgbClr val="000000"/>
                        </a:solidFill>
                        <a:effectLst/>
                        <a:latin typeface="Calibri"/>
                      </a:endParaRPr>
                    </a:p>
                  </a:txBody>
                  <a:tcPr marL="9525" marR="9525" marT="9525" marB="0"/>
                </a:tc>
                <a:tc>
                  <a:txBody>
                    <a:bodyPr/>
                    <a:lstStyle/>
                    <a:p>
                      <a:pPr algn="ctr" fontAlgn="t"/>
                      <a:r>
                        <a:rPr lang="en-US" sz="1800" u="none" strike="noStrike">
                          <a:effectLst/>
                        </a:rPr>
                        <a:t>Total Dwellings</a:t>
                      </a:r>
                      <a:endParaRPr lang="en-US" sz="1800" b="1" i="0" u="none" strike="noStrike">
                        <a:solidFill>
                          <a:srgbClr val="000000"/>
                        </a:solidFill>
                        <a:effectLst/>
                        <a:latin typeface="Calibri"/>
                      </a:endParaRPr>
                    </a:p>
                  </a:txBody>
                  <a:tcPr marL="9525" marR="9525" marT="9525" marB="0"/>
                </a:tc>
                <a:tc>
                  <a:txBody>
                    <a:bodyPr/>
                    <a:lstStyle/>
                    <a:p>
                      <a:pPr algn="ctr" fontAlgn="t"/>
                      <a:r>
                        <a:rPr lang="en-US" sz="1800" u="none" strike="noStrike">
                          <a:effectLst/>
                        </a:rPr>
                        <a:t> Single-detached house</a:t>
                      </a:r>
                      <a:endParaRPr lang="en-US" sz="1800" b="1" i="0" u="none" strike="noStrike">
                        <a:solidFill>
                          <a:srgbClr val="000000"/>
                        </a:solidFill>
                        <a:effectLst/>
                        <a:latin typeface="Calibri"/>
                      </a:endParaRPr>
                    </a:p>
                  </a:txBody>
                  <a:tcPr marL="9525" marR="9525" marT="9525" marB="0"/>
                </a:tc>
                <a:tc>
                  <a:txBody>
                    <a:bodyPr/>
                    <a:lstStyle/>
                    <a:p>
                      <a:pPr algn="ctr" fontAlgn="t"/>
                      <a:r>
                        <a:rPr lang="en-US" sz="1800" u="none" strike="noStrike">
                          <a:effectLst/>
                        </a:rPr>
                        <a:t>Apartment, building that has &gt;5 storeys</a:t>
                      </a:r>
                      <a:endParaRPr lang="en-US" sz="1800" b="1" i="0" u="none" strike="noStrike">
                        <a:solidFill>
                          <a:srgbClr val="000000"/>
                        </a:solidFill>
                        <a:effectLst/>
                        <a:latin typeface="Calibri"/>
                      </a:endParaRPr>
                    </a:p>
                  </a:txBody>
                  <a:tcPr marL="9525" marR="9525" marT="9525" marB="0"/>
                </a:tc>
                <a:tc>
                  <a:txBody>
                    <a:bodyPr/>
                    <a:lstStyle/>
                    <a:p>
                      <a:pPr algn="ctr" fontAlgn="t"/>
                      <a:r>
                        <a:rPr lang="en-US" sz="1800" u="none" strike="noStrike">
                          <a:effectLst/>
                        </a:rPr>
                        <a:t>Other attached dwelling</a:t>
                      </a:r>
                      <a:endParaRPr lang="en-US" sz="1800" b="1"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1762895883"/>
                  </a:ext>
                </a:extLst>
              </a:tr>
              <a:tr h="297439">
                <a:tc>
                  <a:txBody>
                    <a:bodyPr/>
                    <a:lstStyle/>
                    <a:p>
                      <a:pPr algn="l" fontAlgn="ctr"/>
                      <a:r>
                        <a:rPr lang="en-US" sz="1800" u="none" strike="noStrike">
                          <a:effectLst/>
                        </a:rPr>
                        <a:t>Ontario</a:t>
                      </a:r>
                      <a:endParaRPr lang="en-US" sz="1800" b="1" i="0" u="none" strike="noStrike">
                        <a:solidFill>
                          <a:srgbClr val="000000"/>
                        </a:solidFill>
                        <a:effectLst/>
                        <a:latin typeface="Calibri"/>
                      </a:endParaRPr>
                    </a:p>
                  </a:txBody>
                  <a:tcPr marL="9525" marR="9525" marT="9525" marB="0" anchor="ctr">
                    <a:solidFill>
                      <a:schemeClr val="accent2">
                        <a:lumMod val="40000"/>
                        <a:lumOff val="60000"/>
                      </a:schemeClr>
                    </a:solidFill>
                  </a:tcPr>
                </a:tc>
                <a:tc>
                  <a:txBody>
                    <a:bodyPr/>
                    <a:lstStyle/>
                    <a:p>
                      <a:pPr algn="r" fontAlgn="t"/>
                      <a:r>
                        <a:rPr lang="en-US" sz="1800" u="none" strike="noStrike">
                          <a:effectLst/>
                        </a:rPr>
                        <a:t>5,745,955</a:t>
                      </a:r>
                      <a:endParaRPr lang="en-US" sz="1800" b="0" i="0" u="none" strike="noStrike">
                        <a:solidFill>
                          <a:srgbClr val="000000"/>
                        </a:solidFill>
                        <a:effectLst/>
                        <a:latin typeface="Calibri"/>
                      </a:endParaRPr>
                    </a:p>
                  </a:txBody>
                  <a:tcPr marL="9525" marR="9525" marT="9525" marB="0">
                    <a:solidFill>
                      <a:schemeClr val="accent2">
                        <a:lumMod val="40000"/>
                        <a:lumOff val="60000"/>
                      </a:schemeClr>
                    </a:solidFill>
                  </a:tcPr>
                </a:tc>
                <a:tc>
                  <a:txBody>
                    <a:bodyPr/>
                    <a:lstStyle/>
                    <a:p>
                      <a:pPr algn="r" fontAlgn="t"/>
                      <a:r>
                        <a:rPr lang="en-US" sz="1800" u="none" strike="noStrike">
                          <a:effectLst/>
                        </a:rPr>
                        <a:t>3,117,372</a:t>
                      </a:r>
                      <a:endParaRPr lang="en-US" sz="1800" b="0" i="0" u="none" strike="noStrike">
                        <a:solidFill>
                          <a:srgbClr val="000000"/>
                        </a:solidFill>
                        <a:effectLst/>
                        <a:latin typeface="Calibri"/>
                      </a:endParaRPr>
                    </a:p>
                  </a:txBody>
                  <a:tcPr marL="9525" marR="9525" marT="9525" marB="0">
                    <a:solidFill>
                      <a:schemeClr val="accent2">
                        <a:lumMod val="40000"/>
                        <a:lumOff val="60000"/>
                      </a:schemeClr>
                    </a:solidFill>
                  </a:tcPr>
                </a:tc>
                <a:tc>
                  <a:txBody>
                    <a:bodyPr/>
                    <a:lstStyle/>
                    <a:p>
                      <a:pPr algn="r" fontAlgn="t"/>
                      <a:r>
                        <a:rPr lang="en-US" sz="1800" u="none" strike="noStrike">
                          <a:effectLst/>
                        </a:rPr>
                        <a:t>995,306</a:t>
                      </a:r>
                      <a:endParaRPr lang="en-US" sz="1800" b="0" i="0" u="none" strike="noStrike">
                        <a:solidFill>
                          <a:srgbClr val="000000"/>
                        </a:solidFill>
                        <a:effectLst/>
                        <a:latin typeface="Calibri"/>
                      </a:endParaRPr>
                    </a:p>
                  </a:txBody>
                  <a:tcPr marL="9525" marR="9525" marT="9525" marB="0">
                    <a:solidFill>
                      <a:schemeClr val="accent2">
                        <a:lumMod val="40000"/>
                        <a:lumOff val="60000"/>
                      </a:schemeClr>
                    </a:solidFill>
                  </a:tcPr>
                </a:tc>
                <a:tc>
                  <a:txBody>
                    <a:bodyPr/>
                    <a:lstStyle/>
                    <a:p>
                      <a:pPr algn="r" fontAlgn="t"/>
                      <a:r>
                        <a:rPr lang="en-US" sz="1800" u="none" strike="noStrike">
                          <a:effectLst/>
                        </a:rPr>
                        <a:t>1,616,729</a:t>
                      </a:r>
                      <a:endParaRPr lang="en-US" sz="1800" b="0" i="0" u="none" strike="noStrike">
                        <a:solidFill>
                          <a:srgbClr val="000000"/>
                        </a:solidFill>
                        <a:effectLst/>
                        <a:latin typeface="Calibri"/>
                      </a:endParaRPr>
                    </a:p>
                  </a:txBody>
                  <a:tcPr marL="9525" marR="9525" marT="9525" marB="0">
                    <a:solidFill>
                      <a:schemeClr val="accent2">
                        <a:lumMod val="40000"/>
                        <a:lumOff val="60000"/>
                      </a:schemeClr>
                    </a:solidFill>
                  </a:tcPr>
                </a:tc>
                <a:extLst>
                  <a:ext uri="{0D108BD9-81ED-4DB2-BD59-A6C34878D82A}">
                    <a16:rowId xmlns:a16="http://schemas.microsoft.com/office/drawing/2014/main" val="1420025609"/>
                  </a:ext>
                </a:extLst>
              </a:tr>
              <a:tr h="297439">
                <a:tc>
                  <a:txBody>
                    <a:bodyPr/>
                    <a:lstStyle/>
                    <a:p>
                      <a:pPr algn="l" fontAlgn="ctr"/>
                      <a:r>
                        <a:rPr lang="en-US" sz="1800" u="none" strike="noStrike">
                          <a:effectLst/>
                        </a:rPr>
                        <a:t>Durham</a:t>
                      </a:r>
                      <a:endParaRPr lang="en-US" sz="1800" b="1" i="0" u="none" strike="noStrike">
                        <a:solidFill>
                          <a:srgbClr val="000000"/>
                        </a:solidFill>
                        <a:effectLst/>
                        <a:latin typeface="Calibri"/>
                      </a:endParaRPr>
                    </a:p>
                  </a:txBody>
                  <a:tcPr marL="9525" marR="9525" marT="9525" marB="0" anchor="ctr">
                    <a:solidFill>
                      <a:schemeClr val="accent3">
                        <a:lumMod val="75000"/>
                      </a:schemeClr>
                    </a:solidFill>
                  </a:tcPr>
                </a:tc>
                <a:tc>
                  <a:txBody>
                    <a:bodyPr/>
                    <a:lstStyle/>
                    <a:p>
                      <a:pPr algn="r" fontAlgn="t"/>
                      <a:r>
                        <a:rPr lang="en-US" sz="1800" u="none" strike="noStrike">
                          <a:effectLst/>
                        </a:rPr>
                        <a:t>216,465</a:t>
                      </a:r>
                      <a:endParaRPr lang="en-US" sz="1800" b="0" i="0" u="none" strike="noStrike">
                        <a:solidFill>
                          <a:srgbClr val="000000"/>
                        </a:solidFill>
                        <a:effectLst/>
                        <a:latin typeface="Calibri"/>
                      </a:endParaRPr>
                    </a:p>
                  </a:txBody>
                  <a:tcPr marL="9525" marR="9525" marT="9525" marB="0">
                    <a:solidFill>
                      <a:schemeClr val="accent3">
                        <a:lumMod val="75000"/>
                      </a:schemeClr>
                    </a:solidFill>
                  </a:tcPr>
                </a:tc>
                <a:tc>
                  <a:txBody>
                    <a:bodyPr/>
                    <a:lstStyle/>
                    <a:p>
                      <a:pPr algn="r" fontAlgn="t"/>
                      <a:r>
                        <a:rPr lang="en-US" sz="1800" u="none" strike="noStrike">
                          <a:effectLst/>
                        </a:rPr>
                        <a:t>140,609</a:t>
                      </a:r>
                      <a:endParaRPr lang="en-US" sz="1800" b="0" i="0" u="none" strike="noStrike">
                        <a:solidFill>
                          <a:srgbClr val="000000"/>
                        </a:solidFill>
                        <a:effectLst/>
                        <a:latin typeface="Calibri"/>
                      </a:endParaRPr>
                    </a:p>
                  </a:txBody>
                  <a:tcPr marL="9525" marR="9525" marT="9525" marB="0">
                    <a:solidFill>
                      <a:schemeClr val="accent3">
                        <a:lumMod val="75000"/>
                      </a:schemeClr>
                    </a:solidFill>
                  </a:tcPr>
                </a:tc>
                <a:tc>
                  <a:txBody>
                    <a:bodyPr/>
                    <a:lstStyle/>
                    <a:p>
                      <a:pPr algn="r" fontAlgn="t"/>
                      <a:r>
                        <a:rPr lang="en-US" sz="1800" u="none" strike="noStrike">
                          <a:effectLst/>
                        </a:rPr>
                        <a:t>16,397</a:t>
                      </a:r>
                      <a:endParaRPr lang="en-US" sz="1800" b="0" i="0" u="none" strike="noStrike">
                        <a:solidFill>
                          <a:srgbClr val="000000"/>
                        </a:solidFill>
                        <a:effectLst/>
                        <a:latin typeface="Calibri"/>
                      </a:endParaRPr>
                    </a:p>
                  </a:txBody>
                  <a:tcPr marL="9525" marR="9525" marT="9525" marB="0">
                    <a:solidFill>
                      <a:schemeClr val="accent3">
                        <a:lumMod val="75000"/>
                      </a:schemeClr>
                    </a:solidFill>
                  </a:tcPr>
                </a:tc>
                <a:tc>
                  <a:txBody>
                    <a:bodyPr/>
                    <a:lstStyle/>
                    <a:p>
                      <a:pPr algn="r" fontAlgn="t"/>
                      <a:r>
                        <a:rPr lang="en-US" sz="1800" u="none" strike="noStrike">
                          <a:effectLst/>
                        </a:rPr>
                        <a:t>59,405</a:t>
                      </a:r>
                      <a:endParaRPr lang="en-US" sz="1800" b="0" i="0" u="none" strike="noStrike">
                        <a:solidFill>
                          <a:srgbClr val="000000"/>
                        </a:solidFill>
                        <a:effectLst/>
                        <a:latin typeface="Calibri"/>
                      </a:endParaRPr>
                    </a:p>
                  </a:txBody>
                  <a:tcPr marL="9525" marR="9525" marT="9525" marB="0">
                    <a:solidFill>
                      <a:schemeClr val="accent3">
                        <a:lumMod val="75000"/>
                      </a:schemeClr>
                    </a:solidFill>
                  </a:tcPr>
                </a:tc>
                <a:extLst>
                  <a:ext uri="{0D108BD9-81ED-4DB2-BD59-A6C34878D82A}">
                    <a16:rowId xmlns:a16="http://schemas.microsoft.com/office/drawing/2014/main" val="1811163434"/>
                  </a:ext>
                </a:extLst>
              </a:tr>
              <a:tr h="297439">
                <a:tc>
                  <a:txBody>
                    <a:bodyPr/>
                    <a:lstStyle/>
                    <a:p>
                      <a:pPr algn="l" fontAlgn="ctr"/>
                      <a:r>
                        <a:rPr lang="en-US" sz="1800" u="none" strike="noStrike">
                          <a:effectLst/>
                        </a:rPr>
                        <a:t>Ajax</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41,269</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26,626</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2,139</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12,498</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2114470628"/>
                  </a:ext>
                </a:extLst>
              </a:tr>
              <a:tr h="297439">
                <a:tc>
                  <a:txBody>
                    <a:bodyPr/>
                    <a:lstStyle/>
                    <a:p>
                      <a:pPr algn="l" fontAlgn="ctr"/>
                      <a:r>
                        <a:rPr lang="en-US" sz="1800" u="none" strike="noStrike">
                          <a:effectLst/>
                        </a:rPr>
                        <a:t>Brock</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4,987</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4,293</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8</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686</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483351659"/>
                  </a:ext>
                </a:extLst>
              </a:tr>
              <a:tr h="297439">
                <a:tc>
                  <a:txBody>
                    <a:bodyPr/>
                    <a:lstStyle/>
                    <a:p>
                      <a:pPr algn="l" fontAlgn="ctr"/>
                      <a:r>
                        <a:rPr lang="en-US" sz="1800" u="none" strike="noStrike">
                          <a:effectLst/>
                        </a:rPr>
                        <a:t>Oshawa</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69,766</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39,686</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7,720</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22,355</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2911563521"/>
                  </a:ext>
                </a:extLst>
              </a:tr>
              <a:tr h="297439">
                <a:tc>
                  <a:txBody>
                    <a:bodyPr/>
                    <a:lstStyle/>
                    <a:p>
                      <a:pPr algn="l" fontAlgn="ctr"/>
                      <a:r>
                        <a:rPr lang="en-US" sz="1800" u="none" strike="noStrike">
                          <a:effectLst/>
                        </a:rPr>
                        <a:t>Pickering</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35,034</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21,409</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3,016</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10,594</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2269603466"/>
                  </a:ext>
                </a:extLst>
              </a:tr>
              <a:tr h="297439">
                <a:tc>
                  <a:txBody>
                    <a:bodyPr/>
                    <a:lstStyle/>
                    <a:p>
                      <a:pPr algn="l" fontAlgn="ctr"/>
                      <a:r>
                        <a:rPr lang="en-US" sz="1800" u="none" strike="noStrike">
                          <a:effectLst/>
                        </a:rPr>
                        <a:t>Scugog</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8,501</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7,568</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51</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881</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2574898076"/>
                  </a:ext>
                </a:extLst>
              </a:tr>
              <a:tr h="297439">
                <a:tc>
                  <a:txBody>
                    <a:bodyPr/>
                    <a:lstStyle/>
                    <a:p>
                      <a:pPr algn="l" fontAlgn="ctr"/>
                      <a:r>
                        <a:rPr lang="en-US" sz="1800" u="none" strike="noStrike">
                          <a:effectLst/>
                        </a:rPr>
                        <a:t>Uxbridge</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8,293</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6,831</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92</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1,358</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3219901671"/>
                  </a:ext>
                </a:extLst>
              </a:tr>
              <a:tr h="297439">
                <a:tc>
                  <a:txBody>
                    <a:bodyPr/>
                    <a:lstStyle/>
                    <a:p>
                      <a:pPr algn="l" fontAlgn="ctr"/>
                      <a:r>
                        <a:rPr lang="en-US" sz="1800" u="none" strike="noStrike">
                          <a:effectLst/>
                        </a:rPr>
                        <a:t>Whitby</a:t>
                      </a:r>
                      <a:endParaRPr lang="en-US" sz="1800" b="1" i="0" u="none" strike="noStrike">
                        <a:solidFill>
                          <a:srgbClr val="000000"/>
                        </a:solidFill>
                        <a:effectLst/>
                        <a:latin typeface="Calibri"/>
                      </a:endParaRPr>
                    </a:p>
                  </a:txBody>
                  <a:tcPr marL="9525" marR="9525" marT="9525" marB="0" anchor="ctr"/>
                </a:tc>
                <a:tc>
                  <a:txBody>
                    <a:bodyPr/>
                    <a:lstStyle/>
                    <a:p>
                      <a:pPr algn="r" fontAlgn="t"/>
                      <a:r>
                        <a:rPr lang="en-US" sz="1800" u="none" strike="noStrike">
                          <a:effectLst/>
                        </a:rPr>
                        <a:t>48,564</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34,144</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3,372</a:t>
                      </a:r>
                      <a:endParaRPr lang="en-US" sz="1800" b="0" i="0" u="none" strike="noStrike">
                        <a:solidFill>
                          <a:srgbClr val="000000"/>
                        </a:solidFill>
                        <a:effectLst/>
                        <a:latin typeface="Calibri"/>
                      </a:endParaRPr>
                    </a:p>
                  </a:txBody>
                  <a:tcPr marL="9525" marR="9525" marT="9525" marB="0"/>
                </a:tc>
                <a:tc>
                  <a:txBody>
                    <a:bodyPr/>
                    <a:lstStyle/>
                    <a:p>
                      <a:pPr algn="r" fontAlgn="t"/>
                      <a:r>
                        <a:rPr lang="en-US" sz="1800" u="none" strike="noStrike">
                          <a:effectLst/>
                        </a:rPr>
                        <a:t>11,032</a:t>
                      </a:r>
                      <a:endParaRPr lang="en-US" sz="1800" b="0" i="0" u="none" strike="noStrike">
                        <a:solidFill>
                          <a:srgbClr val="000000"/>
                        </a:solidFill>
                        <a:effectLst/>
                        <a:latin typeface="Calibri"/>
                      </a:endParaRPr>
                    </a:p>
                  </a:txBody>
                  <a:tcPr marL="9525" marR="9525" marT="9525" marB="0"/>
                </a:tc>
                <a:extLst>
                  <a:ext uri="{0D108BD9-81ED-4DB2-BD59-A6C34878D82A}">
                    <a16:rowId xmlns:a16="http://schemas.microsoft.com/office/drawing/2014/main" val="1724880971"/>
                  </a:ext>
                </a:extLst>
              </a:tr>
            </a:tbl>
          </a:graphicData>
        </a:graphic>
      </p:graphicFrame>
      <p:sp>
        <p:nvSpPr>
          <p:cNvPr id="5" name="TextBox 4">
            <a:extLst>
              <a:ext uri="{FF2B5EF4-FFF2-40B4-BE49-F238E27FC236}">
                <a16:creationId xmlns:a16="http://schemas.microsoft.com/office/drawing/2014/main" id="{6799070E-CC54-12F3-6D34-93C8668D0D24}"/>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2288211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ECE1-9CB9-48F2-80FC-ED4D1323717D}"/>
              </a:ext>
            </a:extLst>
          </p:cNvPr>
          <p:cNvSpPr>
            <a:spLocks noGrp="1"/>
          </p:cNvSpPr>
          <p:nvPr>
            <p:ph type="title"/>
          </p:nvPr>
        </p:nvSpPr>
        <p:spPr/>
        <p:txBody>
          <a:bodyPr>
            <a:normAutofit/>
          </a:bodyPr>
          <a:lstStyle/>
          <a:p>
            <a:r>
              <a:rPr lang="en-US" sz="5400">
                <a:latin typeface="Arial"/>
                <a:cs typeface="Arial"/>
              </a:rPr>
              <a:t>         </a:t>
            </a:r>
            <a:endParaRPr lang="en-US"/>
          </a:p>
        </p:txBody>
      </p:sp>
      <p:pic>
        <p:nvPicPr>
          <p:cNvPr id="1026" name="Picture 2" descr="sacred heart of jesus">
            <a:extLst>
              <a:ext uri="{FF2B5EF4-FFF2-40B4-BE49-F238E27FC236}">
                <a16:creationId xmlns:a16="http://schemas.microsoft.com/office/drawing/2014/main" id="{2C5237D2-DF9C-59F8-E30C-BBDF17688E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9044" y="63565"/>
            <a:ext cx="7938052" cy="679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79926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A4CF-D0FC-3C49-EDB5-8E9C1A7B4397}"/>
              </a:ext>
            </a:extLst>
          </p:cNvPr>
          <p:cNvSpPr>
            <a:spLocks noGrp="1"/>
          </p:cNvSpPr>
          <p:nvPr>
            <p:ph type="title"/>
          </p:nvPr>
        </p:nvSpPr>
        <p:spPr>
          <a:xfrm>
            <a:off x="913795" y="609600"/>
            <a:ext cx="10353762" cy="976604"/>
          </a:xfrm>
        </p:spPr>
        <p:txBody>
          <a:bodyPr/>
          <a:lstStyle/>
          <a:p>
            <a:r>
              <a:rPr lang="en-CA"/>
              <a:t>Housing Data</a:t>
            </a:r>
            <a:endParaRPr lang="en-US"/>
          </a:p>
        </p:txBody>
      </p:sp>
      <p:sp>
        <p:nvSpPr>
          <p:cNvPr id="5" name="TextBox 4">
            <a:extLst>
              <a:ext uri="{FF2B5EF4-FFF2-40B4-BE49-F238E27FC236}">
                <a16:creationId xmlns:a16="http://schemas.microsoft.com/office/drawing/2014/main" id="{01182D98-0269-76E2-764E-B630034B82A1}"/>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pic>
        <p:nvPicPr>
          <p:cNvPr id="6" name="Picture 5">
            <a:extLst>
              <a:ext uri="{FF2B5EF4-FFF2-40B4-BE49-F238E27FC236}">
                <a16:creationId xmlns:a16="http://schemas.microsoft.com/office/drawing/2014/main" id="{A706EB82-4065-1B50-266F-7F3E357EED81}"/>
              </a:ext>
            </a:extLst>
          </p:cNvPr>
          <p:cNvPicPr>
            <a:picLocks noChangeAspect="1"/>
          </p:cNvPicPr>
          <p:nvPr/>
        </p:nvPicPr>
        <p:blipFill>
          <a:blip r:embed="rId2"/>
          <a:stretch>
            <a:fillRect/>
          </a:stretch>
        </p:blipFill>
        <p:spPr>
          <a:xfrm>
            <a:off x="1658356" y="1530641"/>
            <a:ext cx="8765353" cy="4487858"/>
          </a:xfrm>
          <a:prstGeom prst="rect">
            <a:avLst/>
          </a:prstGeom>
        </p:spPr>
      </p:pic>
    </p:spTree>
    <p:extLst>
      <p:ext uri="{BB962C8B-B14F-4D97-AF65-F5344CB8AC3E}">
        <p14:creationId xmlns:p14="http://schemas.microsoft.com/office/powerpoint/2010/main" val="2196158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2F97-2E9A-5E88-349A-C57A3DE947E1}"/>
              </a:ext>
            </a:extLst>
          </p:cNvPr>
          <p:cNvSpPr>
            <a:spLocks noGrp="1"/>
          </p:cNvSpPr>
          <p:nvPr>
            <p:ph type="title"/>
          </p:nvPr>
        </p:nvSpPr>
        <p:spPr/>
        <p:txBody>
          <a:bodyPr/>
          <a:lstStyle/>
          <a:p>
            <a:r>
              <a:rPr lang="en-CA"/>
              <a:t>Housing 2022</a:t>
            </a:r>
            <a:endParaRPr lang="en-US"/>
          </a:p>
        </p:txBody>
      </p:sp>
      <p:sp>
        <p:nvSpPr>
          <p:cNvPr id="3" name="Content Placeholder 2">
            <a:extLst>
              <a:ext uri="{FF2B5EF4-FFF2-40B4-BE49-F238E27FC236}">
                <a16:creationId xmlns:a16="http://schemas.microsoft.com/office/drawing/2014/main" id="{42D7940E-5B77-39FA-74A1-159645BC4F63}"/>
              </a:ext>
            </a:extLst>
          </p:cNvPr>
          <p:cNvSpPr>
            <a:spLocks noGrp="1"/>
          </p:cNvSpPr>
          <p:nvPr>
            <p:ph idx="1"/>
          </p:nvPr>
        </p:nvSpPr>
        <p:spPr>
          <a:xfrm>
            <a:off x="913795" y="1763486"/>
            <a:ext cx="10353762" cy="4027713"/>
          </a:xfrm>
        </p:spPr>
        <p:txBody>
          <a:bodyPr>
            <a:normAutofit/>
          </a:bodyPr>
          <a:lstStyle/>
          <a:p>
            <a:r>
              <a:rPr lang="en-CA"/>
              <a:t>Most of the housing in the Region is Single Family housing 65% followed by attached dwellings 27.5% (Row house/Semi-/ Apartment etc.)</a:t>
            </a:r>
          </a:p>
          <a:p>
            <a:r>
              <a:rPr lang="en-CA"/>
              <a:t>Single Family housing is highest in Scugog, Uxbridge, Brock and on the Lands of the Mississauga's of Scugog Island (all over 80%)</a:t>
            </a:r>
          </a:p>
          <a:p>
            <a:r>
              <a:rPr lang="en-CA"/>
              <a:t>Apartments account for 14% of the housing stock in the Region</a:t>
            </a:r>
          </a:p>
          <a:p>
            <a:r>
              <a:rPr lang="en-CA"/>
              <a:t>Under the Planning Act and Provincial Policies more housing must be in denser forms in the future (Row house, Condominium, and Apartments)</a:t>
            </a:r>
          </a:p>
          <a:p>
            <a:r>
              <a:rPr lang="en-CA"/>
              <a:t>Infill developments represent significant opportunities for density increases</a:t>
            </a:r>
          </a:p>
          <a:p>
            <a:endParaRPr lang="en-US"/>
          </a:p>
        </p:txBody>
      </p:sp>
    </p:spTree>
    <p:extLst>
      <p:ext uri="{BB962C8B-B14F-4D97-AF65-F5344CB8AC3E}">
        <p14:creationId xmlns:p14="http://schemas.microsoft.com/office/powerpoint/2010/main" val="4168274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079942-AC06-037E-D12F-49E1A645241B}"/>
              </a:ext>
            </a:extLst>
          </p:cNvPr>
          <p:cNvSpPr>
            <a:spLocks noGrp="1"/>
          </p:cNvSpPr>
          <p:nvPr>
            <p:ph type="title"/>
          </p:nvPr>
        </p:nvSpPr>
        <p:spPr>
          <a:xfrm>
            <a:off x="914400" y="609600"/>
            <a:ext cx="10353675" cy="1257300"/>
          </a:xfrm>
        </p:spPr>
        <p:txBody>
          <a:bodyPr/>
          <a:lstStyle/>
          <a:p>
            <a:r>
              <a:rPr lang="en-CA"/>
              <a:t>Housing Data 2022</a:t>
            </a:r>
            <a:endParaRPr lang="en-US"/>
          </a:p>
        </p:txBody>
      </p:sp>
      <p:pic>
        <p:nvPicPr>
          <p:cNvPr id="6" name="Picture 5">
            <a:extLst>
              <a:ext uri="{FF2B5EF4-FFF2-40B4-BE49-F238E27FC236}">
                <a16:creationId xmlns:a16="http://schemas.microsoft.com/office/drawing/2014/main" id="{CB1B2A15-4215-0C25-B106-8B0789073176}"/>
              </a:ext>
            </a:extLst>
          </p:cNvPr>
          <p:cNvPicPr>
            <a:picLocks noChangeAspect="1"/>
          </p:cNvPicPr>
          <p:nvPr/>
        </p:nvPicPr>
        <p:blipFill>
          <a:blip r:embed="rId2"/>
          <a:stretch>
            <a:fillRect/>
          </a:stretch>
        </p:blipFill>
        <p:spPr>
          <a:xfrm>
            <a:off x="2555204" y="1667450"/>
            <a:ext cx="7260600" cy="4481423"/>
          </a:xfrm>
          <a:prstGeom prst="rect">
            <a:avLst/>
          </a:prstGeom>
        </p:spPr>
      </p:pic>
      <p:sp>
        <p:nvSpPr>
          <p:cNvPr id="7" name="TextBox 6">
            <a:extLst>
              <a:ext uri="{FF2B5EF4-FFF2-40B4-BE49-F238E27FC236}">
                <a16:creationId xmlns:a16="http://schemas.microsoft.com/office/drawing/2014/main" id="{2400F4F0-7BD1-EA40-88C4-9C58D628ED0A}"/>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2947952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A283A4-946E-1CAF-86A3-8F9D29CD113E}"/>
              </a:ext>
            </a:extLst>
          </p:cNvPr>
          <p:cNvSpPr>
            <a:spLocks noGrp="1"/>
          </p:cNvSpPr>
          <p:nvPr>
            <p:ph type="title"/>
          </p:nvPr>
        </p:nvSpPr>
        <p:spPr/>
        <p:txBody>
          <a:bodyPr/>
          <a:lstStyle/>
          <a:p>
            <a:r>
              <a:rPr lang="en-CA"/>
              <a:t>Housing Data 2022</a:t>
            </a:r>
            <a:endParaRPr lang="en-US"/>
          </a:p>
        </p:txBody>
      </p:sp>
      <p:sp>
        <p:nvSpPr>
          <p:cNvPr id="6" name="TextBox 5">
            <a:extLst>
              <a:ext uri="{FF2B5EF4-FFF2-40B4-BE49-F238E27FC236}">
                <a16:creationId xmlns:a16="http://schemas.microsoft.com/office/drawing/2014/main" id="{D825E25E-958E-3027-7CC0-F3C8F1F04B3E}"/>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pic>
        <p:nvPicPr>
          <p:cNvPr id="7" name="Picture 6">
            <a:extLst>
              <a:ext uri="{FF2B5EF4-FFF2-40B4-BE49-F238E27FC236}">
                <a16:creationId xmlns:a16="http://schemas.microsoft.com/office/drawing/2014/main" id="{A49BA517-E086-F29D-9F23-3332D8DE649D}"/>
              </a:ext>
            </a:extLst>
          </p:cNvPr>
          <p:cNvPicPr>
            <a:picLocks noChangeAspect="1"/>
          </p:cNvPicPr>
          <p:nvPr/>
        </p:nvPicPr>
        <p:blipFill>
          <a:blip r:embed="rId2"/>
          <a:stretch>
            <a:fillRect/>
          </a:stretch>
        </p:blipFill>
        <p:spPr>
          <a:xfrm>
            <a:off x="1894114" y="1757841"/>
            <a:ext cx="8584164" cy="4449237"/>
          </a:xfrm>
          <a:prstGeom prst="rect">
            <a:avLst/>
          </a:prstGeom>
        </p:spPr>
      </p:pic>
      <p:sp>
        <p:nvSpPr>
          <p:cNvPr id="8" name="Arrow: Right 7">
            <a:extLst>
              <a:ext uri="{FF2B5EF4-FFF2-40B4-BE49-F238E27FC236}">
                <a16:creationId xmlns:a16="http://schemas.microsoft.com/office/drawing/2014/main" id="{BC23390F-7E47-F547-F203-64CD4368954E}"/>
              </a:ext>
            </a:extLst>
          </p:cNvPr>
          <p:cNvSpPr/>
          <p:nvPr/>
        </p:nvSpPr>
        <p:spPr>
          <a:xfrm>
            <a:off x="1170387" y="3495813"/>
            <a:ext cx="793102" cy="541175"/>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126B5F5-7906-91D4-9F2F-42DCA30C4F3B}"/>
              </a:ext>
            </a:extLst>
          </p:cNvPr>
          <p:cNvSpPr/>
          <p:nvPr/>
        </p:nvSpPr>
        <p:spPr>
          <a:xfrm rot="10800000">
            <a:off x="8266922" y="2581802"/>
            <a:ext cx="578498" cy="503853"/>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54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3C6BFE-A9E3-48E1-8F25-52DBC5B55BB8}"/>
              </a:ext>
            </a:extLst>
          </p:cNvPr>
          <p:cNvPicPr>
            <a:picLocks noChangeAspect="1"/>
          </p:cNvPicPr>
          <p:nvPr/>
        </p:nvPicPr>
        <p:blipFill>
          <a:blip r:embed="rId2"/>
          <a:stretch>
            <a:fillRect/>
          </a:stretch>
        </p:blipFill>
        <p:spPr>
          <a:xfrm>
            <a:off x="375676" y="1329708"/>
            <a:ext cx="5715000" cy="5019675"/>
          </a:xfrm>
          <a:prstGeom prst="rect">
            <a:avLst/>
          </a:prstGeom>
          <a:effectLst/>
        </p:spPr>
      </p:pic>
      <p:sp>
        <p:nvSpPr>
          <p:cNvPr id="2" name="Title 1">
            <a:extLst>
              <a:ext uri="{FF2B5EF4-FFF2-40B4-BE49-F238E27FC236}">
                <a16:creationId xmlns:a16="http://schemas.microsoft.com/office/drawing/2014/main" id="{3343481E-8AFF-8272-C336-7A803992D49B}"/>
              </a:ext>
            </a:extLst>
          </p:cNvPr>
          <p:cNvSpPr>
            <a:spLocks noGrp="1"/>
          </p:cNvSpPr>
          <p:nvPr>
            <p:ph type="title"/>
          </p:nvPr>
        </p:nvSpPr>
        <p:spPr/>
        <p:txBody>
          <a:bodyPr/>
          <a:lstStyle/>
          <a:p>
            <a:r>
              <a:rPr lang="en-CA"/>
              <a:t>Housing Cost</a:t>
            </a:r>
            <a:endParaRPr lang="en-US"/>
          </a:p>
        </p:txBody>
      </p:sp>
      <p:pic>
        <p:nvPicPr>
          <p:cNvPr id="5" name="Picture 4">
            <a:extLst>
              <a:ext uri="{FF2B5EF4-FFF2-40B4-BE49-F238E27FC236}">
                <a16:creationId xmlns:a16="http://schemas.microsoft.com/office/drawing/2014/main" id="{393DEF70-1F1F-6483-DD9E-7200C10E9B52}"/>
              </a:ext>
            </a:extLst>
          </p:cNvPr>
          <p:cNvPicPr>
            <a:picLocks noChangeAspect="1"/>
          </p:cNvPicPr>
          <p:nvPr/>
        </p:nvPicPr>
        <p:blipFill rotWithShape="1">
          <a:blip r:embed="rId2">
            <a:lum bright="70000" contrast="-70000"/>
          </a:blip>
          <a:srcRect l="296" t="27229" r="-296"/>
          <a:stretch/>
        </p:blipFill>
        <p:spPr>
          <a:xfrm>
            <a:off x="386326" y="2696547"/>
            <a:ext cx="5715000" cy="3652836"/>
          </a:xfrm>
          <a:prstGeom prst="rect">
            <a:avLst/>
          </a:prstGeom>
          <a:noFill/>
          <a:effectLst/>
        </p:spPr>
      </p:pic>
      <p:sp>
        <p:nvSpPr>
          <p:cNvPr id="7" name="TextBox 6">
            <a:extLst>
              <a:ext uri="{FF2B5EF4-FFF2-40B4-BE49-F238E27FC236}">
                <a16:creationId xmlns:a16="http://schemas.microsoft.com/office/drawing/2014/main" id="{A773796C-A5EB-06DB-9C5D-149522A869DB}"/>
              </a:ext>
            </a:extLst>
          </p:cNvPr>
          <p:cNvSpPr txBox="1"/>
          <p:nvPr/>
        </p:nvSpPr>
        <p:spPr>
          <a:xfrm>
            <a:off x="1301210" y="3545631"/>
            <a:ext cx="3885231" cy="2308324"/>
          </a:xfrm>
          <a:prstGeom prst="rect">
            <a:avLst/>
          </a:prstGeom>
          <a:noFill/>
        </p:spPr>
        <p:txBody>
          <a:bodyPr wrap="none" rtlCol="0">
            <a:spAutoFit/>
          </a:bodyPr>
          <a:lstStyle/>
          <a:p>
            <a:r>
              <a:rPr lang="en-CA" sz="4800">
                <a:solidFill>
                  <a:schemeClr val="bg1"/>
                </a:solidFill>
              </a:rPr>
              <a:t>77% Increase</a:t>
            </a:r>
          </a:p>
          <a:p>
            <a:pPr algn="ctr"/>
            <a:r>
              <a:rPr lang="en-CA" sz="4800">
                <a:solidFill>
                  <a:schemeClr val="bg1"/>
                </a:solidFill>
              </a:rPr>
              <a:t>In Durham</a:t>
            </a:r>
          </a:p>
          <a:p>
            <a:pPr algn="ctr"/>
            <a:r>
              <a:rPr lang="en-CA" sz="4800">
                <a:solidFill>
                  <a:schemeClr val="bg1"/>
                </a:solidFill>
              </a:rPr>
              <a:t>2017-2022</a:t>
            </a:r>
            <a:endParaRPr lang="en-US" sz="4800">
              <a:solidFill>
                <a:schemeClr val="bg1"/>
              </a:solidFill>
            </a:endParaRPr>
          </a:p>
        </p:txBody>
      </p:sp>
      <p:sp>
        <p:nvSpPr>
          <p:cNvPr id="9" name="TextBox 8">
            <a:extLst>
              <a:ext uri="{FF2B5EF4-FFF2-40B4-BE49-F238E27FC236}">
                <a16:creationId xmlns:a16="http://schemas.microsoft.com/office/drawing/2014/main" id="{181D9622-01CE-EF72-0092-3DFA28501CA3}"/>
              </a:ext>
            </a:extLst>
          </p:cNvPr>
          <p:cNvSpPr txBox="1"/>
          <p:nvPr/>
        </p:nvSpPr>
        <p:spPr>
          <a:xfrm>
            <a:off x="6326844" y="1715052"/>
            <a:ext cx="5476724" cy="483209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CA" sz="28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The Average increase in Ontario was 74.2% from 2017-2022</a:t>
            </a:r>
          </a:p>
          <a:p>
            <a:pPr marL="342900" indent="-342900">
              <a:buFont typeface="Arial" panose="020B0604020202020204" pitchFamily="34" charset="0"/>
              <a:buChar char="•"/>
            </a:pPr>
            <a:r>
              <a:rPr lang="en-CA" sz="28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The greatest cost increases are in Brock (up 146%) and Uxbridge (up $777,300)</a:t>
            </a:r>
          </a:p>
          <a:p>
            <a:pPr marL="342900" indent="-342900">
              <a:buFont typeface="Arial" panose="020B0604020202020204" pitchFamily="34" charset="0"/>
              <a:buChar char="•"/>
            </a:pPr>
            <a:r>
              <a:rPr lang="en-CA" sz="28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Owning housing is out of reach for many people and even a moderate correction will still leave house costs beyond the reach of many</a:t>
            </a:r>
            <a:endParaRPr lang="en-CA" sz="2800">
              <a:ln>
                <a:solidFill>
                  <a:prstClr val="black">
                    <a:lumMod val="75000"/>
                    <a:lumOff val="25000"/>
                    <a:alpha val="10000"/>
                  </a:prstClr>
                </a:solidFill>
              </a:ln>
              <a:solidFill>
                <a:schemeClr val="tx2"/>
              </a:solidFill>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927719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67FB76-A944-3264-4547-977C3F7FA45B}"/>
              </a:ext>
            </a:extLst>
          </p:cNvPr>
          <p:cNvSpPr>
            <a:spLocks noGrp="1"/>
          </p:cNvSpPr>
          <p:nvPr>
            <p:ph type="title"/>
          </p:nvPr>
        </p:nvSpPr>
        <p:spPr>
          <a:xfrm>
            <a:off x="0" y="0"/>
            <a:ext cx="10353762" cy="1257300"/>
          </a:xfrm>
        </p:spPr>
        <p:txBody>
          <a:bodyPr>
            <a:normAutofit/>
          </a:bodyPr>
          <a:lstStyle/>
          <a:p>
            <a:pPr algn="l"/>
            <a:r>
              <a:rPr lang="en-CA" sz="5400"/>
              <a:t>Income Data</a:t>
            </a:r>
            <a:endParaRPr lang="en-US" sz="5400"/>
          </a:p>
        </p:txBody>
      </p:sp>
      <p:pic>
        <p:nvPicPr>
          <p:cNvPr id="8" name="Picture 7">
            <a:extLst>
              <a:ext uri="{FF2B5EF4-FFF2-40B4-BE49-F238E27FC236}">
                <a16:creationId xmlns:a16="http://schemas.microsoft.com/office/drawing/2014/main" id="{F7E648F1-2440-802F-8206-DC57A0AFF573}"/>
              </a:ext>
            </a:extLst>
          </p:cNvPr>
          <p:cNvPicPr>
            <a:picLocks noChangeAspect="1"/>
          </p:cNvPicPr>
          <p:nvPr/>
        </p:nvPicPr>
        <p:blipFill>
          <a:blip r:embed="rId2"/>
          <a:stretch>
            <a:fillRect/>
          </a:stretch>
        </p:blipFill>
        <p:spPr>
          <a:xfrm>
            <a:off x="571545" y="1309981"/>
            <a:ext cx="4986336" cy="2416655"/>
          </a:xfrm>
          <a:prstGeom prst="rect">
            <a:avLst/>
          </a:prstGeom>
        </p:spPr>
      </p:pic>
      <p:pic>
        <p:nvPicPr>
          <p:cNvPr id="9" name="Picture 8">
            <a:extLst>
              <a:ext uri="{FF2B5EF4-FFF2-40B4-BE49-F238E27FC236}">
                <a16:creationId xmlns:a16="http://schemas.microsoft.com/office/drawing/2014/main" id="{888BC2A2-52BD-5EF4-F5F8-856EDE5F04A8}"/>
              </a:ext>
            </a:extLst>
          </p:cNvPr>
          <p:cNvPicPr>
            <a:picLocks noChangeAspect="1"/>
          </p:cNvPicPr>
          <p:nvPr/>
        </p:nvPicPr>
        <p:blipFill>
          <a:blip r:embed="rId3"/>
          <a:stretch>
            <a:fillRect/>
          </a:stretch>
        </p:blipFill>
        <p:spPr>
          <a:xfrm>
            <a:off x="6591788" y="1312240"/>
            <a:ext cx="4851293" cy="2412135"/>
          </a:xfrm>
          <a:prstGeom prst="rect">
            <a:avLst/>
          </a:prstGeom>
        </p:spPr>
      </p:pic>
      <p:pic>
        <p:nvPicPr>
          <p:cNvPr id="12" name="Picture 11">
            <a:extLst>
              <a:ext uri="{FF2B5EF4-FFF2-40B4-BE49-F238E27FC236}">
                <a16:creationId xmlns:a16="http://schemas.microsoft.com/office/drawing/2014/main" id="{A4F3CE32-8DA1-BF37-D2DC-82862D72E1CB}"/>
              </a:ext>
            </a:extLst>
          </p:cNvPr>
          <p:cNvPicPr>
            <a:picLocks noChangeAspect="1"/>
          </p:cNvPicPr>
          <p:nvPr/>
        </p:nvPicPr>
        <p:blipFill>
          <a:blip r:embed="rId4"/>
          <a:stretch>
            <a:fillRect/>
          </a:stretch>
        </p:blipFill>
        <p:spPr>
          <a:xfrm>
            <a:off x="613878" y="3847049"/>
            <a:ext cx="4981466" cy="2504210"/>
          </a:xfrm>
          <a:prstGeom prst="rect">
            <a:avLst/>
          </a:prstGeom>
        </p:spPr>
      </p:pic>
      <p:pic>
        <p:nvPicPr>
          <p:cNvPr id="13" name="Picture 12">
            <a:extLst>
              <a:ext uri="{FF2B5EF4-FFF2-40B4-BE49-F238E27FC236}">
                <a16:creationId xmlns:a16="http://schemas.microsoft.com/office/drawing/2014/main" id="{9CC87D91-52D2-ABEB-33C4-EBF36BA0AB97}"/>
              </a:ext>
            </a:extLst>
          </p:cNvPr>
          <p:cNvPicPr>
            <a:picLocks noChangeAspect="1"/>
          </p:cNvPicPr>
          <p:nvPr/>
        </p:nvPicPr>
        <p:blipFill>
          <a:blip r:embed="rId5"/>
          <a:stretch>
            <a:fillRect/>
          </a:stretch>
        </p:blipFill>
        <p:spPr>
          <a:xfrm>
            <a:off x="6588191" y="3847645"/>
            <a:ext cx="4887928" cy="2461281"/>
          </a:xfrm>
          <a:prstGeom prst="rect">
            <a:avLst/>
          </a:prstGeom>
        </p:spPr>
      </p:pic>
      <p:sp>
        <p:nvSpPr>
          <p:cNvPr id="14" name="TextBox 13">
            <a:extLst>
              <a:ext uri="{FF2B5EF4-FFF2-40B4-BE49-F238E27FC236}">
                <a16:creationId xmlns:a16="http://schemas.microsoft.com/office/drawing/2014/main" id="{E1295649-93F4-2C4D-7150-F4F61EC9760E}"/>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2896159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625E3-60A4-C1D1-6006-3B6B6992463B}"/>
              </a:ext>
            </a:extLst>
          </p:cNvPr>
          <p:cNvSpPr>
            <a:spLocks noGrp="1"/>
          </p:cNvSpPr>
          <p:nvPr>
            <p:ph idx="1"/>
          </p:nvPr>
        </p:nvSpPr>
        <p:spPr/>
        <p:txBody>
          <a:bodyPr/>
          <a:lstStyle/>
          <a:p>
            <a:r>
              <a:rPr lang="en-CA"/>
              <a:t>The average and median incomes in Durham are higher than the provincial average for 2017 and 2022</a:t>
            </a:r>
          </a:p>
          <a:p>
            <a:r>
              <a:rPr lang="en-CA"/>
              <a:t>The number of persons with $10,000 income or less per year grew from 2017 to 2022 in Durham and particularly in Pickering, Oshawa and Whitby. This may have a correlation to the increasing number of post secondary students, or it may represent more documented poverty  </a:t>
            </a:r>
            <a:endParaRPr lang="en-US"/>
          </a:p>
        </p:txBody>
      </p:sp>
      <p:sp>
        <p:nvSpPr>
          <p:cNvPr id="4" name="Title 4">
            <a:extLst>
              <a:ext uri="{FF2B5EF4-FFF2-40B4-BE49-F238E27FC236}">
                <a16:creationId xmlns:a16="http://schemas.microsoft.com/office/drawing/2014/main" id="{54DEDCC1-5F51-D5BD-3C84-3C5CC935DB86}"/>
              </a:ext>
            </a:extLst>
          </p:cNvPr>
          <p:cNvSpPr txBox="1">
            <a:spLocks/>
          </p:cNvSpPr>
          <p:nvPr/>
        </p:nvSpPr>
        <p:spPr>
          <a:xfrm>
            <a:off x="0" y="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5400"/>
              <a:t>Income Data</a:t>
            </a:r>
            <a:endParaRPr lang="en-US" sz="5400"/>
          </a:p>
        </p:txBody>
      </p:sp>
    </p:spTree>
    <p:extLst>
      <p:ext uri="{BB962C8B-B14F-4D97-AF65-F5344CB8AC3E}">
        <p14:creationId xmlns:p14="http://schemas.microsoft.com/office/powerpoint/2010/main" val="2429835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normAutofit fontScale="85000" lnSpcReduction="20000"/>
          </a:bodyPr>
          <a:lstStyle/>
          <a:p>
            <a:r>
              <a:rPr lang="en-US"/>
              <a:t>Diversity Data</a:t>
            </a:r>
          </a:p>
        </p:txBody>
      </p:sp>
      <p:grpSp>
        <p:nvGrpSpPr>
          <p:cNvPr id="3" name="Group 2">
            <a:extLst>
              <a:ext uri="{FF2B5EF4-FFF2-40B4-BE49-F238E27FC236}">
                <a16:creationId xmlns:a16="http://schemas.microsoft.com/office/drawing/2014/main" id="{0E58BA34-BA80-4FF4-87C6-06FC37DF1F60}"/>
              </a:ext>
            </a:extLst>
          </p:cNvPr>
          <p:cNvGrpSpPr/>
          <p:nvPr/>
        </p:nvGrpSpPr>
        <p:grpSpPr>
          <a:xfrm>
            <a:off x="8294499" y="2139774"/>
            <a:ext cx="3089106" cy="1412331"/>
            <a:chOff x="720001" y="1114639"/>
            <a:chExt cx="3075715" cy="1412331"/>
          </a:xfrm>
        </p:grpSpPr>
        <p:sp>
          <p:nvSpPr>
            <p:cNvPr id="4" name="TextBox 3">
              <a:extLst>
                <a:ext uri="{FF2B5EF4-FFF2-40B4-BE49-F238E27FC236}">
                  <a16:creationId xmlns:a16="http://schemas.microsoft.com/office/drawing/2014/main" id="{6A132CE7-00F9-4368-AB64-D14287D2A227}"/>
                </a:ext>
              </a:extLst>
            </p:cNvPr>
            <p:cNvSpPr txBox="1"/>
            <p:nvPr/>
          </p:nvSpPr>
          <p:spPr>
            <a:xfrm>
              <a:off x="735805" y="1357419"/>
              <a:ext cx="3059911" cy="1169551"/>
            </a:xfrm>
            <a:prstGeom prst="rect">
              <a:avLst/>
            </a:prstGeom>
            <a:noFill/>
          </p:spPr>
          <p:txBody>
            <a:bodyPr wrap="square" rtlCol="0">
              <a:spAutoFit/>
            </a:bodyPr>
            <a:lstStyle/>
            <a:p>
              <a:r>
                <a:rPr lang="en-US" altLang="ko-KR" sz="1400">
                  <a:solidFill>
                    <a:schemeClr val="tx1">
                      <a:lumMod val="75000"/>
                      <a:lumOff val="25000"/>
                    </a:schemeClr>
                  </a:solidFill>
                  <a:cs typeface="Arial" pitchFamily="34" charset="0"/>
                </a:rPr>
                <a:t>30.5% of the population or 179,400 persons are a visible minority in Durham Region as of 2017. The number increased in 2022 to 194,700</a:t>
              </a:r>
              <a:endParaRPr lang="ko-KR" altLang="en-US" sz="1400">
                <a:solidFill>
                  <a:schemeClr val="tx1">
                    <a:lumMod val="75000"/>
                    <a:lumOff val="25000"/>
                  </a:schemeClr>
                </a:solidFill>
                <a:cs typeface="Arial" pitchFamily="34" charset="0"/>
              </a:endParaRPr>
            </a:p>
          </p:txBody>
        </p:sp>
        <p:sp>
          <p:nvSpPr>
            <p:cNvPr id="5" name="TextBox 4">
              <a:extLst>
                <a:ext uri="{FF2B5EF4-FFF2-40B4-BE49-F238E27FC236}">
                  <a16:creationId xmlns:a16="http://schemas.microsoft.com/office/drawing/2014/main" id="{0DD3D954-B980-400D-8D86-14385BFAE941}"/>
                </a:ext>
              </a:extLst>
            </p:cNvPr>
            <p:cNvSpPr txBox="1"/>
            <p:nvPr/>
          </p:nvSpPr>
          <p:spPr>
            <a:xfrm>
              <a:off x="720001" y="1114639"/>
              <a:ext cx="3059911" cy="307777"/>
            </a:xfrm>
            <a:prstGeom prst="rect">
              <a:avLst/>
            </a:prstGeom>
            <a:noFill/>
          </p:spPr>
          <p:txBody>
            <a:bodyPr wrap="square" rtlCol="0">
              <a:spAutoFit/>
            </a:bodyPr>
            <a:lstStyle/>
            <a:p>
              <a:r>
                <a:rPr lang="en-US" altLang="ko-KR" sz="1400" b="1">
                  <a:solidFill>
                    <a:schemeClr val="tx1">
                      <a:lumMod val="75000"/>
                      <a:lumOff val="25000"/>
                    </a:schemeClr>
                  </a:solidFill>
                  <a:cs typeface="Arial" pitchFamily="34" charset="0"/>
                </a:rPr>
                <a:t>In Durham</a:t>
              </a:r>
              <a:endParaRPr lang="ko-KR" altLang="en-US" sz="1400" b="1">
                <a:solidFill>
                  <a:schemeClr val="tx1">
                    <a:lumMod val="75000"/>
                    <a:lumOff val="25000"/>
                  </a:schemeClr>
                </a:solidFill>
                <a:cs typeface="Arial" pitchFamily="34" charset="0"/>
              </a:endParaRPr>
            </a:p>
          </p:txBody>
        </p:sp>
      </p:grpSp>
      <p:grpSp>
        <p:nvGrpSpPr>
          <p:cNvPr id="6" name="Group 5">
            <a:extLst>
              <a:ext uri="{FF2B5EF4-FFF2-40B4-BE49-F238E27FC236}">
                <a16:creationId xmlns:a16="http://schemas.microsoft.com/office/drawing/2014/main" id="{4E12C608-439C-4724-82D7-0CA9D332A22A}"/>
              </a:ext>
            </a:extLst>
          </p:cNvPr>
          <p:cNvGrpSpPr/>
          <p:nvPr/>
        </p:nvGrpSpPr>
        <p:grpSpPr>
          <a:xfrm>
            <a:off x="8318310" y="5240252"/>
            <a:ext cx="3073234" cy="949694"/>
            <a:chOff x="720000" y="2431958"/>
            <a:chExt cx="3059912" cy="949694"/>
          </a:xfrm>
        </p:grpSpPr>
        <p:sp>
          <p:nvSpPr>
            <p:cNvPr id="7" name="TextBox 6">
              <a:extLst>
                <a:ext uri="{FF2B5EF4-FFF2-40B4-BE49-F238E27FC236}">
                  <a16:creationId xmlns:a16="http://schemas.microsoft.com/office/drawing/2014/main" id="{4B09A267-4BAF-4E7D-B824-DF52DBB98093}"/>
                </a:ext>
              </a:extLst>
            </p:cNvPr>
            <p:cNvSpPr txBox="1"/>
            <p:nvPr/>
          </p:nvSpPr>
          <p:spPr>
            <a:xfrm>
              <a:off x="720000" y="2642988"/>
              <a:ext cx="3059911" cy="738664"/>
            </a:xfrm>
            <a:prstGeom prst="rect">
              <a:avLst/>
            </a:prstGeom>
            <a:noFill/>
          </p:spPr>
          <p:txBody>
            <a:bodyPr wrap="square" rtlCol="0">
              <a:spAutoFit/>
            </a:bodyPr>
            <a:lstStyle/>
            <a:p>
              <a:r>
                <a:rPr lang="en-US" altLang="ko-KR" sz="1400">
                  <a:solidFill>
                    <a:schemeClr val="tx1">
                      <a:lumMod val="75000"/>
                      <a:lumOff val="25000"/>
                    </a:schemeClr>
                  </a:solidFill>
                  <a:cs typeface="Arial" pitchFamily="34" charset="0"/>
                </a:rPr>
                <a:t>These three communities have the lowest number of visible minorities with 3%, 3.4% and 5.6% in 2017.</a:t>
              </a:r>
              <a:endParaRPr lang="ko-KR" altLang="en-US" sz="1400">
                <a:solidFill>
                  <a:schemeClr val="tx1">
                    <a:lumMod val="75000"/>
                    <a:lumOff val="25000"/>
                  </a:schemeClr>
                </a:solidFill>
                <a:cs typeface="Arial" pitchFamily="34" charset="0"/>
              </a:endParaRPr>
            </a:p>
          </p:txBody>
        </p:sp>
        <p:sp>
          <p:nvSpPr>
            <p:cNvPr id="8" name="TextBox 7">
              <a:extLst>
                <a:ext uri="{FF2B5EF4-FFF2-40B4-BE49-F238E27FC236}">
                  <a16:creationId xmlns:a16="http://schemas.microsoft.com/office/drawing/2014/main" id="{AA9BDDA9-CF7A-4993-AB97-5AE5E6DED04B}"/>
                </a:ext>
              </a:extLst>
            </p:cNvPr>
            <p:cNvSpPr txBox="1"/>
            <p:nvPr/>
          </p:nvSpPr>
          <p:spPr>
            <a:xfrm>
              <a:off x="720001" y="2431958"/>
              <a:ext cx="3059911" cy="307777"/>
            </a:xfrm>
            <a:prstGeom prst="rect">
              <a:avLst/>
            </a:prstGeom>
            <a:noFill/>
          </p:spPr>
          <p:txBody>
            <a:bodyPr wrap="square" rtlCol="0">
              <a:spAutoFit/>
            </a:bodyPr>
            <a:lstStyle/>
            <a:p>
              <a:r>
                <a:rPr lang="en-US" altLang="ko-KR" sz="1400" b="1">
                  <a:solidFill>
                    <a:schemeClr val="tx1">
                      <a:lumMod val="75000"/>
                      <a:lumOff val="25000"/>
                    </a:schemeClr>
                  </a:solidFill>
                  <a:cs typeface="Arial" pitchFamily="34" charset="0"/>
                </a:rPr>
                <a:t>Brock, Uxbridge and Scugog</a:t>
              </a:r>
              <a:endParaRPr lang="ko-KR" altLang="en-US" sz="1400" b="1">
                <a:solidFill>
                  <a:schemeClr val="tx1">
                    <a:lumMod val="75000"/>
                    <a:lumOff val="25000"/>
                  </a:schemeClr>
                </a:solidFill>
                <a:cs typeface="Arial" pitchFamily="34" charset="0"/>
              </a:endParaRPr>
            </a:p>
          </p:txBody>
        </p:sp>
      </p:grpSp>
      <p:grpSp>
        <p:nvGrpSpPr>
          <p:cNvPr id="9" name="Group 8">
            <a:extLst>
              <a:ext uri="{FF2B5EF4-FFF2-40B4-BE49-F238E27FC236}">
                <a16:creationId xmlns:a16="http://schemas.microsoft.com/office/drawing/2014/main" id="{F58CA167-BF1A-45AA-9B30-2B961730F51A}"/>
              </a:ext>
            </a:extLst>
          </p:cNvPr>
          <p:cNvGrpSpPr/>
          <p:nvPr/>
        </p:nvGrpSpPr>
        <p:grpSpPr>
          <a:xfrm>
            <a:off x="8302435" y="3808344"/>
            <a:ext cx="3089107" cy="1165137"/>
            <a:chOff x="704195" y="2431958"/>
            <a:chExt cx="3075716" cy="1165137"/>
          </a:xfrm>
        </p:grpSpPr>
        <p:sp>
          <p:nvSpPr>
            <p:cNvPr id="10" name="TextBox 9">
              <a:extLst>
                <a:ext uri="{FF2B5EF4-FFF2-40B4-BE49-F238E27FC236}">
                  <a16:creationId xmlns:a16="http://schemas.microsoft.com/office/drawing/2014/main" id="{9F4CB695-395B-42BB-AF86-35C3D095BC24}"/>
                </a:ext>
              </a:extLst>
            </p:cNvPr>
            <p:cNvSpPr txBox="1"/>
            <p:nvPr/>
          </p:nvSpPr>
          <p:spPr>
            <a:xfrm>
              <a:off x="720000" y="2642988"/>
              <a:ext cx="3059911" cy="954107"/>
            </a:xfrm>
            <a:prstGeom prst="rect">
              <a:avLst/>
            </a:prstGeom>
            <a:noFill/>
          </p:spPr>
          <p:txBody>
            <a:bodyPr wrap="square" rtlCol="0">
              <a:spAutoFit/>
            </a:bodyPr>
            <a:lstStyle/>
            <a:p>
              <a:r>
                <a:rPr lang="en-US" altLang="ko-KR" sz="1400">
                  <a:solidFill>
                    <a:schemeClr val="tx1">
                      <a:lumMod val="75000"/>
                      <a:lumOff val="25000"/>
                    </a:schemeClr>
                  </a:solidFill>
                  <a:cs typeface="Arial" pitchFamily="34" charset="0"/>
                </a:rPr>
                <a:t>Visible minorities make up 56.9% of the residents in 2017 and 57.2% in 2022, the highest percentage in the Region</a:t>
              </a:r>
              <a:endParaRPr lang="ko-KR" altLang="en-US" sz="140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038F8577-AF34-4AA1-81CF-F8E17F35E226}"/>
                </a:ext>
              </a:extLst>
            </p:cNvPr>
            <p:cNvSpPr txBox="1"/>
            <p:nvPr/>
          </p:nvSpPr>
          <p:spPr>
            <a:xfrm>
              <a:off x="704195" y="2431958"/>
              <a:ext cx="3059911" cy="307777"/>
            </a:xfrm>
            <a:prstGeom prst="rect">
              <a:avLst/>
            </a:prstGeom>
            <a:noFill/>
          </p:spPr>
          <p:txBody>
            <a:bodyPr wrap="square" rtlCol="0">
              <a:spAutoFit/>
            </a:bodyPr>
            <a:lstStyle/>
            <a:p>
              <a:r>
                <a:rPr lang="en-US" altLang="ko-KR" sz="1400" b="1">
                  <a:solidFill>
                    <a:schemeClr val="tx1">
                      <a:lumMod val="75000"/>
                      <a:lumOff val="25000"/>
                    </a:schemeClr>
                  </a:solidFill>
                  <a:cs typeface="Arial" pitchFamily="34" charset="0"/>
                </a:rPr>
                <a:t>Town of Ajax</a:t>
              </a:r>
              <a:endParaRPr lang="ko-KR" altLang="en-US" sz="1400" b="1">
                <a:solidFill>
                  <a:schemeClr val="tx1">
                    <a:lumMod val="75000"/>
                    <a:lumOff val="25000"/>
                  </a:schemeClr>
                </a:solidFill>
                <a:cs typeface="Arial" pitchFamily="34" charset="0"/>
              </a:endParaRPr>
            </a:p>
          </p:txBody>
        </p:sp>
      </p:grpSp>
      <p:grpSp>
        <p:nvGrpSpPr>
          <p:cNvPr id="15" name="Group 14">
            <a:extLst>
              <a:ext uri="{FF2B5EF4-FFF2-40B4-BE49-F238E27FC236}">
                <a16:creationId xmlns:a16="http://schemas.microsoft.com/office/drawing/2014/main" id="{D5E375B0-0E9F-49B1-9E7F-B700354C9D0B}"/>
              </a:ext>
            </a:extLst>
          </p:cNvPr>
          <p:cNvGrpSpPr/>
          <p:nvPr/>
        </p:nvGrpSpPr>
        <p:grpSpPr>
          <a:xfrm>
            <a:off x="839118" y="2930855"/>
            <a:ext cx="3073234" cy="1596025"/>
            <a:chOff x="720000" y="1114639"/>
            <a:chExt cx="3059912" cy="1596025"/>
          </a:xfrm>
        </p:grpSpPr>
        <p:sp>
          <p:nvSpPr>
            <p:cNvPr id="16" name="TextBox 15">
              <a:extLst>
                <a:ext uri="{FF2B5EF4-FFF2-40B4-BE49-F238E27FC236}">
                  <a16:creationId xmlns:a16="http://schemas.microsoft.com/office/drawing/2014/main" id="{72768324-A956-47E3-882F-49F08E10DBC5}"/>
                </a:ext>
              </a:extLst>
            </p:cNvPr>
            <p:cNvSpPr txBox="1"/>
            <p:nvPr/>
          </p:nvSpPr>
          <p:spPr>
            <a:xfrm>
              <a:off x="720000" y="1325669"/>
              <a:ext cx="3059911" cy="1384995"/>
            </a:xfrm>
            <a:prstGeom prst="rect">
              <a:avLst/>
            </a:prstGeom>
            <a:noFill/>
          </p:spPr>
          <p:txBody>
            <a:bodyPr wrap="square" rtlCol="0">
              <a:spAutoFit/>
            </a:bodyPr>
            <a:lstStyle/>
            <a:p>
              <a:pPr algn="r"/>
              <a:r>
                <a:rPr lang="en-US" altLang="ko-KR" sz="1400">
                  <a:solidFill>
                    <a:schemeClr val="tx1">
                      <a:lumMod val="75000"/>
                      <a:lumOff val="25000"/>
                    </a:schemeClr>
                  </a:solidFill>
                  <a:cs typeface="Arial" pitchFamily="34" charset="0"/>
                </a:rPr>
                <a:t>29.4% of the province identified as being a visible minority in 2017 (4,187,030), and the rate decreased in 2022 to 29.2% although the absolute number of visible minorities grew to 4,387,123 persons</a:t>
              </a:r>
              <a:endParaRPr lang="ko-KR" altLang="en-US" sz="140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5FEAF744-463C-49CC-ACD0-A9BEDDFBA15D}"/>
                </a:ext>
              </a:extLst>
            </p:cNvPr>
            <p:cNvSpPr txBox="1"/>
            <p:nvPr/>
          </p:nvSpPr>
          <p:spPr>
            <a:xfrm>
              <a:off x="720001" y="1114639"/>
              <a:ext cx="3059911" cy="307777"/>
            </a:xfrm>
            <a:prstGeom prst="rect">
              <a:avLst/>
            </a:prstGeom>
            <a:noFill/>
          </p:spPr>
          <p:txBody>
            <a:bodyPr wrap="square" rtlCol="0">
              <a:spAutoFit/>
            </a:bodyPr>
            <a:lstStyle/>
            <a:p>
              <a:pPr algn="r"/>
              <a:r>
                <a:rPr lang="en-US" altLang="ko-KR" sz="1400" b="1">
                  <a:solidFill>
                    <a:schemeClr val="tx1">
                      <a:lumMod val="75000"/>
                      <a:lumOff val="25000"/>
                    </a:schemeClr>
                  </a:solidFill>
                  <a:cs typeface="Arial" pitchFamily="34" charset="0"/>
                </a:rPr>
                <a:t>Ontario Data</a:t>
              </a:r>
              <a:endParaRPr lang="ko-KR" altLang="en-US" sz="1400" b="1">
                <a:solidFill>
                  <a:schemeClr val="tx1">
                    <a:lumMod val="75000"/>
                    <a:lumOff val="25000"/>
                  </a:schemeClr>
                </a:solidFill>
                <a:cs typeface="Arial" pitchFamily="34" charset="0"/>
              </a:endParaRPr>
            </a:p>
          </p:txBody>
        </p:sp>
      </p:grpSp>
      <p:grpSp>
        <p:nvGrpSpPr>
          <p:cNvPr id="18" name="Group 17">
            <a:extLst>
              <a:ext uri="{FF2B5EF4-FFF2-40B4-BE49-F238E27FC236}">
                <a16:creationId xmlns:a16="http://schemas.microsoft.com/office/drawing/2014/main" id="{2AB69FB9-E1C5-4636-A58C-0C8BE5728421}"/>
              </a:ext>
            </a:extLst>
          </p:cNvPr>
          <p:cNvGrpSpPr/>
          <p:nvPr/>
        </p:nvGrpSpPr>
        <p:grpSpPr>
          <a:xfrm>
            <a:off x="751807" y="4819565"/>
            <a:ext cx="3184357" cy="1603962"/>
            <a:chOff x="633066" y="2011271"/>
            <a:chExt cx="3170554" cy="1741009"/>
          </a:xfrm>
        </p:grpSpPr>
        <p:sp>
          <p:nvSpPr>
            <p:cNvPr id="19" name="TextBox 18">
              <a:extLst>
                <a:ext uri="{FF2B5EF4-FFF2-40B4-BE49-F238E27FC236}">
                  <a16:creationId xmlns:a16="http://schemas.microsoft.com/office/drawing/2014/main" id="{194D51EF-720B-4306-BCF3-5B5D956F88BE}"/>
                </a:ext>
              </a:extLst>
            </p:cNvPr>
            <p:cNvSpPr txBox="1"/>
            <p:nvPr/>
          </p:nvSpPr>
          <p:spPr>
            <a:xfrm>
              <a:off x="743709" y="2367285"/>
              <a:ext cx="3059911" cy="1384995"/>
            </a:xfrm>
            <a:prstGeom prst="rect">
              <a:avLst/>
            </a:prstGeom>
            <a:noFill/>
          </p:spPr>
          <p:txBody>
            <a:bodyPr wrap="square" rtlCol="0">
              <a:spAutoFit/>
            </a:bodyPr>
            <a:lstStyle/>
            <a:p>
              <a:pPr algn="r"/>
              <a:r>
                <a:rPr lang="en-US" altLang="ko-KR" sz="1400">
                  <a:solidFill>
                    <a:schemeClr val="tx1">
                      <a:lumMod val="75000"/>
                      <a:lumOff val="25000"/>
                    </a:schemeClr>
                  </a:solidFill>
                  <a:cs typeface="Arial" pitchFamily="34" charset="0"/>
                </a:rPr>
                <a:t>Within Durham 194,700 persons identify as being from a visible minority. The largest groups by population are those who identify as South Asian 63,500 and Black 56,425 persons </a:t>
              </a:r>
              <a:endParaRPr lang="ko-KR" altLang="en-US" sz="140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CB5C0AB6-5D22-42DD-9364-8B88F2721D8A}"/>
                </a:ext>
              </a:extLst>
            </p:cNvPr>
            <p:cNvSpPr txBox="1"/>
            <p:nvPr/>
          </p:nvSpPr>
          <p:spPr>
            <a:xfrm>
              <a:off x="633066" y="2011271"/>
              <a:ext cx="3059911" cy="307777"/>
            </a:xfrm>
            <a:prstGeom prst="rect">
              <a:avLst/>
            </a:prstGeom>
            <a:noFill/>
          </p:spPr>
          <p:txBody>
            <a:bodyPr wrap="square" rtlCol="0">
              <a:spAutoFit/>
            </a:bodyPr>
            <a:lstStyle/>
            <a:p>
              <a:pPr algn="r"/>
              <a:r>
                <a:rPr lang="en-US" altLang="ko-KR" sz="1400" b="1">
                  <a:solidFill>
                    <a:schemeClr val="tx1">
                      <a:lumMod val="75000"/>
                      <a:lumOff val="25000"/>
                    </a:schemeClr>
                  </a:solidFill>
                  <a:cs typeface="Arial" pitchFamily="34" charset="0"/>
                </a:rPr>
                <a:t>Identification</a:t>
              </a:r>
              <a:endParaRPr lang="ko-KR" altLang="en-US" sz="1400" b="1">
                <a:solidFill>
                  <a:schemeClr val="tx1">
                    <a:lumMod val="75000"/>
                    <a:lumOff val="25000"/>
                  </a:schemeClr>
                </a:solidFill>
                <a:cs typeface="Arial" pitchFamily="34" charset="0"/>
              </a:endParaRPr>
            </a:p>
          </p:txBody>
        </p:sp>
      </p:grpSp>
      <p:grpSp>
        <p:nvGrpSpPr>
          <p:cNvPr id="24" name="Group 23">
            <a:extLst>
              <a:ext uri="{FF2B5EF4-FFF2-40B4-BE49-F238E27FC236}">
                <a16:creationId xmlns:a16="http://schemas.microsoft.com/office/drawing/2014/main" id="{E5417EE6-B0B6-4AEC-BDC7-DA13F0178FE3}"/>
              </a:ext>
            </a:extLst>
          </p:cNvPr>
          <p:cNvGrpSpPr/>
          <p:nvPr/>
        </p:nvGrpSpPr>
        <p:grpSpPr>
          <a:xfrm>
            <a:off x="4847281" y="1788620"/>
            <a:ext cx="2497445" cy="4330594"/>
            <a:chOff x="3036633" y="1011843"/>
            <a:chExt cx="2382718" cy="4131657"/>
          </a:xfrm>
        </p:grpSpPr>
        <p:sp>
          <p:nvSpPr>
            <p:cNvPr id="30" name="Block Arc 29">
              <a:extLst>
                <a:ext uri="{FF2B5EF4-FFF2-40B4-BE49-F238E27FC236}">
                  <a16:creationId xmlns:a16="http://schemas.microsoft.com/office/drawing/2014/main" id="{B2201EE7-3FF3-4E07-9822-3F1485996F7E}"/>
                </a:ext>
              </a:extLst>
            </p:cNvPr>
            <p:cNvSpPr/>
            <p:nvPr/>
          </p:nvSpPr>
          <p:spPr>
            <a:xfrm rot="10800000">
              <a:off x="3036634" y="2760783"/>
              <a:ext cx="2382717" cy="2382717"/>
            </a:xfrm>
            <a:prstGeom prst="blockArc">
              <a:avLst>
                <a:gd name="adj1" fmla="val 3289488"/>
                <a:gd name="adj2" fmla="val 71301"/>
                <a:gd name="adj3" fmla="val 181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a:solidFill>
                  <a:schemeClr val="tx1"/>
                </a:solidFill>
              </a:endParaRPr>
            </a:p>
          </p:txBody>
        </p:sp>
        <p:sp>
          <p:nvSpPr>
            <p:cNvPr id="31" name="Rounded Rectangle 26">
              <a:extLst>
                <a:ext uri="{FF2B5EF4-FFF2-40B4-BE49-F238E27FC236}">
                  <a16:creationId xmlns:a16="http://schemas.microsoft.com/office/drawing/2014/main" id="{E458396C-408D-410F-B4DF-1B6B66750EB3}"/>
                </a:ext>
              </a:extLst>
            </p:cNvPr>
            <p:cNvSpPr/>
            <p:nvPr/>
          </p:nvSpPr>
          <p:spPr>
            <a:xfrm>
              <a:off x="4987351" y="1673016"/>
              <a:ext cx="432000" cy="25549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a:p>
          </p:txBody>
        </p:sp>
        <p:sp>
          <p:nvSpPr>
            <p:cNvPr id="32" name="Rounded Rectangle 27">
              <a:extLst>
                <a:ext uri="{FF2B5EF4-FFF2-40B4-BE49-F238E27FC236}">
                  <a16:creationId xmlns:a16="http://schemas.microsoft.com/office/drawing/2014/main" id="{0461858B-1F47-4738-9DA8-D65DFC4F94DA}"/>
                </a:ext>
              </a:extLst>
            </p:cNvPr>
            <p:cNvSpPr/>
            <p:nvPr/>
          </p:nvSpPr>
          <p:spPr>
            <a:xfrm>
              <a:off x="4499670" y="1312976"/>
              <a:ext cx="432000" cy="2010017"/>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a:p>
          </p:txBody>
        </p:sp>
        <p:sp>
          <p:nvSpPr>
            <p:cNvPr id="33" name="Rounded Rectangle 28">
              <a:extLst>
                <a:ext uri="{FF2B5EF4-FFF2-40B4-BE49-F238E27FC236}">
                  <a16:creationId xmlns:a16="http://schemas.microsoft.com/office/drawing/2014/main" id="{B6E6FACC-166E-40B1-98CF-17CE56878ECC}"/>
                </a:ext>
              </a:extLst>
            </p:cNvPr>
            <p:cNvSpPr/>
            <p:nvPr/>
          </p:nvSpPr>
          <p:spPr>
            <a:xfrm>
              <a:off x="4011991" y="1011843"/>
              <a:ext cx="432000" cy="2194470"/>
            </a:xfrm>
            <a:prstGeom prst="roundRect">
              <a:avLst>
                <a:gd name="adj" fmla="val 50000"/>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a:p>
          </p:txBody>
        </p:sp>
        <p:sp>
          <p:nvSpPr>
            <p:cNvPr id="34" name="Rounded Rectangle 29">
              <a:extLst>
                <a:ext uri="{FF2B5EF4-FFF2-40B4-BE49-F238E27FC236}">
                  <a16:creationId xmlns:a16="http://schemas.microsoft.com/office/drawing/2014/main" id="{6EE5A362-BF6E-4FBD-80F2-4747C08FD583}"/>
                </a:ext>
              </a:extLst>
            </p:cNvPr>
            <p:cNvSpPr/>
            <p:nvPr/>
          </p:nvSpPr>
          <p:spPr>
            <a:xfrm>
              <a:off x="3524312" y="1312976"/>
              <a:ext cx="432000" cy="2026685"/>
            </a:xfrm>
            <a:prstGeom prst="roundRect">
              <a:avLst>
                <a:gd name="adj" fmla="val 50000"/>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a:p>
          </p:txBody>
        </p:sp>
        <p:sp>
          <p:nvSpPr>
            <p:cNvPr id="35" name="Rounded Rectangle 30">
              <a:extLst>
                <a:ext uri="{FF2B5EF4-FFF2-40B4-BE49-F238E27FC236}">
                  <a16:creationId xmlns:a16="http://schemas.microsoft.com/office/drawing/2014/main" id="{FC442B14-AFEE-49E9-B52B-3BDE34A5D45C}"/>
                </a:ext>
              </a:extLst>
            </p:cNvPr>
            <p:cNvSpPr/>
            <p:nvPr/>
          </p:nvSpPr>
          <p:spPr>
            <a:xfrm>
              <a:off x="3036633" y="2465104"/>
              <a:ext cx="432000" cy="176283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a:p>
          </p:txBody>
        </p:sp>
      </p:grpSp>
      <p:sp>
        <p:nvSpPr>
          <p:cNvPr id="39" name="Round Same Side Corner Rectangle 7">
            <a:extLst>
              <a:ext uri="{FF2B5EF4-FFF2-40B4-BE49-F238E27FC236}">
                <a16:creationId xmlns:a16="http://schemas.microsoft.com/office/drawing/2014/main" id="{43CFDEF9-174C-4A1A-B83A-53C9EE571E7A}"/>
              </a:ext>
            </a:extLst>
          </p:cNvPr>
          <p:cNvSpPr>
            <a:spLocks noChangeAspect="1"/>
          </p:cNvSpPr>
          <p:nvPr/>
        </p:nvSpPr>
        <p:spPr>
          <a:xfrm rot="10800000">
            <a:off x="4134687" y="5507684"/>
            <a:ext cx="306759" cy="322498"/>
          </a:xfrm>
          <a:custGeom>
            <a:avLst/>
            <a:gdLst/>
            <a:ahLst/>
            <a:cxnLst/>
            <a:rect l="l" t="t" r="r" b="b"/>
            <a:pathLst>
              <a:path w="3749229" h="3941586">
                <a:moveTo>
                  <a:pt x="1841173" y="2251014"/>
                </a:moveTo>
                <a:cubicBezTo>
                  <a:pt x="1901032" y="2251014"/>
                  <a:pt x="1949557" y="2202489"/>
                  <a:pt x="1949557" y="2142630"/>
                </a:cubicBezTo>
                <a:cubicBezTo>
                  <a:pt x="1949557" y="2082771"/>
                  <a:pt x="1901032" y="2034246"/>
                  <a:pt x="1841173" y="2034246"/>
                </a:cubicBezTo>
                <a:cubicBezTo>
                  <a:pt x="1781314" y="2034246"/>
                  <a:pt x="1732789" y="2082771"/>
                  <a:pt x="1732789" y="2142630"/>
                </a:cubicBezTo>
                <a:cubicBezTo>
                  <a:pt x="1732789" y="2202489"/>
                  <a:pt x="1781314" y="2251014"/>
                  <a:pt x="1841173" y="2251014"/>
                </a:cubicBezTo>
                <a:close/>
                <a:moveTo>
                  <a:pt x="2197713" y="2395667"/>
                </a:moveTo>
                <a:lnTo>
                  <a:pt x="1492210" y="2296503"/>
                </a:lnTo>
                <a:lnTo>
                  <a:pt x="1492210" y="2109382"/>
                </a:lnTo>
                <a:cubicBezTo>
                  <a:pt x="1492210" y="2024878"/>
                  <a:pt x="1583949" y="1956178"/>
                  <a:pt x="1697980" y="1955114"/>
                </a:cubicBezTo>
                <a:lnTo>
                  <a:pt x="1697980" y="1800200"/>
                </a:lnTo>
                <a:lnTo>
                  <a:pt x="1431133" y="1800200"/>
                </a:lnTo>
                <a:lnTo>
                  <a:pt x="1431133" y="1461593"/>
                </a:lnTo>
                <a:lnTo>
                  <a:pt x="643489" y="471679"/>
                </a:lnTo>
                <a:lnTo>
                  <a:pt x="785968" y="352125"/>
                </a:lnTo>
                <a:lnTo>
                  <a:pt x="1699128" y="1384562"/>
                </a:lnTo>
                <a:lnTo>
                  <a:pt x="1735187" y="0"/>
                </a:lnTo>
                <a:lnTo>
                  <a:pt x="1921179" y="0"/>
                </a:lnTo>
                <a:lnTo>
                  <a:pt x="1958328" y="1426402"/>
                </a:lnTo>
                <a:lnTo>
                  <a:pt x="1976872" y="1426402"/>
                </a:lnTo>
                <a:lnTo>
                  <a:pt x="1972364" y="1422619"/>
                </a:lnTo>
                <a:lnTo>
                  <a:pt x="2919184" y="352125"/>
                </a:lnTo>
                <a:lnTo>
                  <a:pt x="3061662" y="471679"/>
                </a:lnTo>
                <a:lnTo>
                  <a:pt x="2239212" y="1505339"/>
                </a:lnTo>
                <a:lnTo>
                  <a:pt x="2239212" y="1800200"/>
                </a:lnTo>
                <a:lnTo>
                  <a:pt x="1972364" y="1800200"/>
                </a:lnTo>
                <a:lnTo>
                  <a:pt x="1972364" y="1954485"/>
                </a:lnTo>
                <a:lnTo>
                  <a:pt x="1987720" y="1954485"/>
                </a:lnTo>
                <a:cubicBezTo>
                  <a:pt x="2103696" y="1954485"/>
                  <a:pt x="2197713" y="2023835"/>
                  <a:pt x="2197713" y="2109382"/>
                </a:cubicBezTo>
                <a:close/>
                <a:moveTo>
                  <a:pt x="112363" y="2735659"/>
                </a:moveTo>
                <a:cubicBezTo>
                  <a:pt x="100580" y="2737300"/>
                  <a:pt x="88281" y="2736658"/>
                  <a:pt x="76067" y="2733385"/>
                </a:cubicBezTo>
                <a:lnTo>
                  <a:pt x="67901" y="2731197"/>
                </a:lnTo>
                <a:cubicBezTo>
                  <a:pt x="19046" y="2718106"/>
                  <a:pt x="-9948" y="2667888"/>
                  <a:pt x="3143" y="2619032"/>
                </a:cubicBezTo>
                <a:lnTo>
                  <a:pt x="136132" y="2122709"/>
                </a:lnTo>
                <a:cubicBezTo>
                  <a:pt x="149223" y="2073853"/>
                  <a:pt x="199442" y="2044859"/>
                  <a:pt x="248297" y="2057950"/>
                </a:cubicBezTo>
                <a:lnTo>
                  <a:pt x="256463" y="2060138"/>
                </a:lnTo>
                <a:cubicBezTo>
                  <a:pt x="305319" y="2073229"/>
                  <a:pt x="334312" y="2123447"/>
                  <a:pt x="321221" y="2172303"/>
                </a:cubicBezTo>
                <a:lnTo>
                  <a:pt x="188232" y="2668627"/>
                </a:lnTo>
                <a:cubicBezTo>
                  <a:pt x="178414" y="2705268"/>
                  <a:pt x="147712" y="2730738"/>
                  <a:pt x="112363" y="2735659"/>
                </a:cubicBezTo>
                <a:close/>
                <a:moveTo>
                  <a:pt x="816379" y="2803284"/>
                </a:moveTo>
                <a:lnTo>
                  <a:pt x="296148" y="2663889"/>
                </a:lnTo>
                <a:lnTo>
                  <a:pt x="412311" y="2230363"/>
                </a:lnTo>
                <a:lnTo>
                  <a:pt x="932542" y="2369758"/>
                </a:lnTo>
                <a:close/>
                <a:moveTo>
                  <a:pt x="2025342" y="3266622"/>
                </a:moveTo>
                <a:lnTo>
                  <a:pt x="881030" y="2960004"/>
                </a:lnTo>
                <a:lnTo>
                  <a:pt x="1066890" y="2266362"/>
                </a:lnTo>
                <a:lnTo>
                  <a:pt x="2211202" y="2572980"/>
                </a:lnTo>
                <a:close/>
                <a:moveTo>
                  <a:pt x="2928285" y="3694425"/>
                </a:moveTo>
                <a:lnTo>
                  <a:pt x="2109557" y="3475047"/>
                </a:lnTo>
                <a:lnTo>
                  <a:pt x="2388347" y="2434586"/>
                </a:lnTo>
                <a:lnTo>
                  <a:pt x="3207076" y="2653963"/>
                </a:lnTo>
                <a:close/>
                <a:moveTo>
                  <a:pt x="3361202" y="3940500"/>
                </a:moveTo>
                <a:cubicBezTo>
                  <a:pt x="3346463" y="3942552"/>
                  <a:pt x="3331077" y="3941748"/>
                  <a:pt x="3315798" y="3937654"/>
                </a:cubicBezTo>
                <a:lnTo>
                  <a:pt x="3103596" y="3880795"/>
                </a:lnTo>
                <a:cubicBezTo>
                  <a:pt x="3042479" y="3864419"/>
                  <a:pt x="3006210" y="3801598"/>
                  <a:pt x="3022586" y="3740481"/>
                </a:cubicBezTo>
                <a:lnTo>
                  <a:pt x="3311771" y="2661227"/>
                </a:lnTo>
                <a:cubicBezTo>
                  <a:pt x="3328148" y="2600110"/>
                  <a:pt x="3390968" y="2563840"/>
                  <a:pt x="3452085" y="2580216"/>
                </a:cubicBezTo>
                <a:lnTo>
                  <a:pt x="3664287" y="2637076"/>
                </a:lnTo>
                <a:cubicBezTo>
                  <a:pt x="3725404" y="2653452"/>
                  <a:pt x="3761673" y="2716273"/>
                  <a:pt x="3745297" y="2777390"/>
                </a:cubicBezTo>
                <a:lnTo>
                  <a:pt x="3456112" y="3856644"/>
                </a:lnTo>
                <a:cubicBezTo>
                  <a:pt x="3443830" y="3902482"/>
                  <a:pt x="3405423" y="3934343"/>
                  <a:pt x="3361202" y="39405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grpSp>
        <p:nvGrpSpPr>
          <p:cNvPr id="48" name="Group 47">
            <a:extLst>
              <a:ext uri="{FF2B5EF4-FFF2-40B4-BE49-F238E27FC236}">
                <a16:creationId xmlns:a16="http://schemas.microsoft.com/office/drawing/2014/main" id="{6CEF5DF9-93C0-437C-BBA5-5B1669B2A45C}"/>
              </a:ext>
            </a:extLst>
          </p:cNvPr>
          <p:cNvGrpSpPr/>
          <p:nvPr/>
        </p:nvGrpSpPr>
        <p:grpSpPr>
          <a:xfrm>
            <a:off x="839119" y="1702833"/>
            <a:ext cx="3073234" cy="949694"/>
            <a:chOff x="720000" y="1114639"/>
            <a:chExt cx="3059912" cy="949694"/>
          </a:xfrm>
        </p:grpSpPr>
        <p:sp>
          <p:nvSpPr>
            <p:cNvPr id="49" name="TextBox 48">
              <a:extLst>
                <a:ext uri="{FF2B5EF4-FFF2-40B4-BE49-F238E27FC236}">
                  <a16:creationId xmlns:a16="http://schemas.microsoft.com/office/drawing/2014/main" id="{844BF35D-9943-4187-03E0-868F529F6453}"/>
                </a:ext>
              </a:extLst>
            </p:cNvPr>
            <p:cNvSpPr txBox="1"/>
            <p:nvPr/>
          </p:nvSpPr>
          <p:spPr>
            <a:xfrm>
              <a:off x="720000" y="1325669"/>
              <a:ext cx="3059911" cy="738664"/>
            </a:xfrm>
            <a:prstGeom prst="rect">
              <a:avLst/>
            </a:prstGeom>
            <a:noFill/>
          </p:spPr>
          <p:txBody>
            <a:bodyPr wrap="square" rtlCol="0">
              <a:spAutoFit/>
            </a:bodyPr>
            <a:lstStyle/>
            <a:p>
              <a:pPr algn="r"/>
              <a:r>
                <a:rPr lang="en-US" altLang="ko-KR" sz="1400">
                  <a:solidFill>
                    <a:schemeClr val="tx1">
                      <a:lumMod val="75000"/>
                      <a:lumOff val="25000"/>
                    </a:schemeClr>
                  </a:solidFill>
                  <a:cs typeface="Arial" pitchFamily="34" charset="0"/>
                </a:rPr>
                <a:t>70.6% of the province identified as not being a visible minority in 2017 (10,069,750), </a:t>
              </a:r>
              <a:endParaRPr lang="ko-KR" altLang="en-US" sz="1400">
                <a:solidFill>
                  <a:schemeClr val="tx1">
                    <a:lumMod val="75000"/>
                    <a:lumOff val="25000"/>
                  </a:schemeClr>
                </a:solidFill>
                <a:cs typeface="Arial" pitchFamily="34" charset="0"/>
              </a:endParaRPr>
            </a:p>
          </p:txBody>
        </p:sp>
        <p:sp>
          <p:nvSpPr>
            <p:cNvPr id="50" name="TextBox 49">
              <a:extLst>
                <a:ext uri="{FF2B5EF4-FFF2-40B4-BE49-F238E27FC236}">
                  <a16:creationId xmlns:a16="http://schemas.microsoft.com/office/drawing/2014/main" id="{91ACF33B-B1BC-88EA-F2FA-BB3753FF7B36}"/>
                </a:ext>
              </a:extLst>
            </p:cNvPr>
            <p:cNvSpPr txBox="1"/>
            <p:nvPr/>
          </p:nvSpPr>
          <p:spPr>
            <a:xfrm>
              <a:off x="720001" y="1114639"/>
              <a:ext cx="3059911" cy="307777"/>
            </a:xfrm>
            <a:prstGeom prst="rect">
              <a:avLst/>
            </a:prstGeom>
            <a:noFill/>
          </p:spPr>
          <p:txBody>
            <a:bodyPr wrap="square" rtlCol="0">
              <a:spAutoFit/>
            </a:bodyPr>
            <a:lstStyle/>
            <a:p>
              <a:pPr algn="r"/>
              <a:r>
                <a:rPr lang="en-US" altLang="ko-KR" sz="1400" b="1">
                  <a:solidFill>
                    <a:schemeClr val="tx1">
                      <a:lumMod val="75000"/>
                      <a:lumOff val="25000"/>
                    </a:schemeClr>
                  </a:solidFill>
                  <a:cs typeface="Arial" pitchFamily="34" charset="0"/>
                </a:rPr>
                <a:t>Ontario Data</a:t>
              </a:r>
              <a:endParaRPr lang="ko-KR" altLang="en-US" sz="1400" b="1">
                <a:solidFill>
                  <a:schemeClr val="tx1">
                    <a:lumMod val="75000"/>
                    <a:lumOff val="25000"/>
                  </a:schemeClr>
                </a:solidFill>
                <a:cs typeface="Arial" pitchFamily="34" charset="0"/>
              </a:endParaRPr>
            </a:p>
          </p:txBody>
        </p:sp>
      </p:grpSp>
      <p:sp>
        <p:nvSpPr>
          <p:cNvPr id="51" name="TextBox 50">
            <a:extLst>
              <a:ext uri="{FF2B5EF4-FFF2-40B4-BE49-F238E27FC236}">
                <a16:creationId xmlns:a16="http://schemas.microsoft.com/office/drawing/2014/main" id="{BE837A89-0A9B-218E-4165-C6CB0A70B8E5}"/>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2889746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1BCBAB-553D-6A67-880A-7F67BB6ACFCE}"/>
              </a:ext>
            </a:extLst>
          </p:cNvPr>
          <p:cNvSpPr>
            <a:spLocks noGrp="1"/>
          </p:cNvSpPr>
          <p:nvPr>
            <p:ph type="body" sz="quarter" idx="10"/>
          </p:nvPr>
        </p:nvSpPr>
        <p:spPr/>
        <p:txBody>
          <a:bodyPr>
            <a:normAutofit fontScale="85000" lnSpcReduction="20000"/>
          </a:bodyPr>
          <a:lstStyle/>
          <a:p>
            <a:r>
              <a:rPr lang="en-CA"/>
              <a:t>Visible Minorities in Durham and Ontario</a:t>
            </a:r>
            <a:endParaRPr lang="en-US"/>
          </a:p>
        </p:txBody>
      </p:sp>
      <p:pic>
        <p:nvPicPr>
          <p:cNvPr id="6" name="Picture 5">
            <a:extLst>
              <a:ext uri="{FF2B5EF4-FFF2-40B4-BE49-F238E27FC236}">
                <a16:creationId xmlns:a16="http://schemas.microsoft.com/office/drawing/2014/main" id="{9222D5C2-00FA-5A20-2C5A-A97D2FFBA49B}"/>
              </a:ext>
            </a:extLst>
          </p:cNvPr>
          <p:cNvPicPr>
            <a:picLocks noChangeAspect="1"/>
          </p:cNvPicPr>
          <p:nvPr/>
        </p:nvPicPr>
        <p:blipFill>
          <a:blip r:embed="rId2"/>
          <a:stretch>
            <a:fillRect/>
          </a:stretch>
        </p:blipFill>
        <p:spPr>
          <a:xfrm>
            <a:off x="2628712" y="1271462"/>
            <a:ext cx="6486706" cy="4072481"/>
          </a:xfrm>
          <a:prstGeom prst="rect">
            <a:avLst/>
          </a:prstGeom>
        </p:spPr>
      </p:pic>
      <p:sp>
        <p:nvSpPr>
          <p:cNvPr id="14" name="TextBox 13">
            <a:extLst>
              <a:ext uri="{FF2B5EF4-FFF2-40B4-BE49-F238E27FC236}">
                <a16:creationId xmlns:a16="http://schemas.microsoft.com/office/drawing/2014/main" id="{FA03797D-2E6E-FF72-A20C-DEFB99E53B10}"/>
              </a:ext>
            </a:extLst>
          </p:cNvPr>
          <p:cNvSpPr txBox="1"/>
          <p:nvPr/>
        </p:nvSpPr>
        <p:spPr>
          <a:xfrm>
            <a:off x="1070299" y="5862944"/>
            <a:ext cx="10312659" cy="523220"/>
          </a:xfrm>
          <a:prstGeom prst="rect">
            <a:avLst/>
          </a:prstGeom>
          <a:noFill/>
        </p:spPr>
        <p:txBody>
          <a:bodyPr wrap="square">
            <a:spAutoFit/>
          </a:bodyPr>
          <a:lstStyle/>
          <a:p>
            <a:r>
              <a:rPr lang="en-US" sz="1400" b="0" i="0" u="none" strike="noStrike">
                <a:effectLst/>
                <a:latin typeface="Calibri" panose="020F0502020204030204" pitchFamily="34" charset="0"/>
              </a:rPr>
              <a:t>Visible minority for the population in private households.  Visible minorities are persons, other than Aboriginal peoples, who are non-Caucasian in race or non-white in colour.</a:t>
            </a:r>
            <a:r>
              <a:rPr lang="en-US" sz="1400"/>
              <a:t> </a:t>
            </a:r>
          </a:p>
        </p:txBody>
      </p:sp>
      <p:sp>
        <p:nvSpPr>
          <p:cNvPr id="15" name="TextBox 14">
            <a:extLst>
              <a:ext uri="{FF2B5EF4-FFF2-40B4-BE49-F238E27FC236}">
                <a16:creationId xmlns:a16="http://schemas.microsoft.com/office/drawing/2014/main" id="{6E1EC3D6-4E8A-768F-5E5E-1E50D8FF76D0}"/>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1404936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2ED800-7C6B-5E8D-8037-D07673D85C4E}"/>
              </a:ext>
            </a:extLst>
          </p:cNvPr>
          <p:cNvPicPr>
            <a:picLocks noChangeAspect="1"/>
          </p:cNvPicPr>
          <p:nvPr/>
        </p:nvPicPr>
        <p:blipFill>
          <a:blip r:embed="rId2"/>
          <a:stretch>
            <a:fillRect/>
          </a:stretch>
        </p:blipFill>
        <p:spPr>
          <a:xfrm>
            <a:off x="346832" y="972201"/>
            <a:ext cx="5577416" cy="2605616"/>
          </a:xfrm>
          <a:prstGeom prst="rect">
            <a:avLst/>
          </a:prstGeom>
        </p:spPr>
      </p:pic>
      <p:pic>
        <p:nvPicPr>
          <p:cNvPr id="4" name="Picture 3">
            <a:extLst>
              <a:ext uri="{FF2B5EF4-FFF2-40B4-BE49-F238E27FC236}">
                <a16:creationId xmlns:a16="http://schemas.microsoft.com/office/drawing/2014/main" id="{46F8DE03-AE08-AFEF-7F0F-19022423063A}"/>
              </a:ext>
            </a:extLst>
          </p:cNvPr>
          <p:cNvPicPr>
            <a:picLocks noChangeAspect="1"/>
          </p:cNvPicPr>
          <p:nvPr/>
        </p:nvPicPr>
        <p:blipFill>
          <a:blip r:embed="rId3"/>
          <a:stretch>
            <a:fillRect/>
          </a:stretch>
        </p:blipFill>
        <p:spPr>
          <a:xfrm>
            <a:off x="346831" y="3661934"/>
            <a:ext cx="5577417" cy="2657951"/>
          </a:xfrm>
          <a:prstGeom prst="rect">
            <a:avLst/>
          </a:prstGeom>
        </p:spPr>
      </p:pic>
      <p:pic>
        <p:nvPicPr>
          <p:cNvPr id="5" name="Picture 4">
            <a:extLst>
              <a:ext uri="{FF2B5EF4-FFF2-40B4-BE49-F238E27FC236}">
                <a16:creationId xmlns:a16="http://schemas.microsoft.com/office/drawing/2014/main" id="{D930ECDC-FFF9-672C-9797-976E7CCEE845}"/>
              </a:ext>
            </a:extLst>
          </p:cNvPr>
          <p:cNvPicPr>
            <a:picLocks noChangeAspect="1"/>
          </p:cNvPicPr>
          <p:nvPr/>
        </p:nvPicPr>
        <p:blipFill>
          <a:blip r:embed="rId4"/>
          <a:stretch>
            <a:fillRect/>
          </a:stretch>
        </p:blipFill>
        <p:spPr>
          <a:xfrm>
            <a:off x="6265178" y="972200"/>
            <a:ext cx="5242342" cy="2612297"/>
          </a:xfrm>
          <a:prstGeom prst="rect">
            <a:avLst/>
          </a:prstGeom>
        </p:spPr>
      </p:pic>
      <p:pic>
        <p:nvPicPr>
          <p:cNvPr id="8" name="Picture 7">
            <a:extLst>
              <a:ext uri="{FF2B5EF4-FFF2-40B4-BE49-F238E27FC236}">
                <a16:creationId xmlns:a16="http://schemas.microsoft.com/office/drawing/2014/main" id="{43EF3B36-4AA2-B9F8-082B-9E599EE9746C}"/>
              </a:ext>
            </a:extLst>
          </p:cNvPr>
          <p:cNvPicPr>
            <a:picLocks noChangeAspect="1"/>
          </p:cNvPicPr>
          <p:nvPr/>
        </p:nvPicPr>
        <p:blipFill>
          <a:blip r:embed="rId5"/>
          <a:stretch>
            <a:fillRect/>
          </a:stretch>
        </p:blipFill>
        <p:spPr>
          <a:xfrm>
            <a:off x="6265178" y="3805167"/>
            <a:ext cx="5164822" cy="2573286"/>
          </a:xfrm>
          <a:prstGeom prst="rect">
            <a:avLst/>
          </a:prstGeom>
        </p:spPr>
      </p:pic>
      <p:sp>
        <p:nvSpPr>
          <p:cNvPr id="9" name="TextBox 8">
            <a:extLst>
              <a:ext uri="{FF2B5EF4-FFF2-40B4-BE49-F238E27FC236}">
                <a16:creationId xmlns:a16="http://schemas.microsoft.com/office/drawing/2014/main" id="{E365F1D5-33D1-23AF-B56A-A826950AFAF1}"/>
              </a:ext>
            </a:extLst>
          </p:cNvPr>
          <p:cNvSpPr txBox="1"/>
          <p:nvPr/>
        </p:nvSpPr>
        <p:spPr>
          <a:xfrm>
            <a:off x="0" y="297452"/>
            <a:ext cx="6542304" cy="584775"/>
          </a:xfrm>
          <a:prstGeom prst="rect">
            <a:avLst/>
          </a:prstGeom>
          <a:effectLst>
            <a:outerShdw blurRad="25400" dir="17880000">
              <a:srgbClr val="000000">
                <a:alpha val="46000"/>
              </a:srgbClr>
            </a:outerShdw>
          </a:effectLst>
        </p:spPr>
        <p:txBody>
          <a:bodyPr vert="horz" lIns="91440" tIns="45720" rIns="91440" bIns="45720" rtlCol="0" anchor="ctr">
            <a:normAutofit fontScale="55000" lnSpcReduction="20000"/>
          </a:bodyPr>
          <a:lstStyle>
            <a:lvl1pPr defTabSz="457200">
              <a:lnSpc>
                <a:spcPct val="90000"/>
              </a:lnSpc>
              <a:spcBef>
                <a:spcPct val="0"/>
              </a:spcBef>
              <a:buNone/>
              <a:defRPr sz="5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CA"/>
              <a:t>Citizenship Data for 2017 and 2022</a:t>
            </a:r>
            <a:endParaRPr lang="en-US"/>
          </a:p>
        </p:txBody>
      </p:sp>
      <p:sp>
        <p:nvSpPr>
          <p:cNvPr id="10" name="TextBox 9">
            <a:extLst>
              <a:ext uri="{FF2B5EF4-FFF2-40B4-BE49-F238E27FC236}">
                <a16:creationId xmlns:a16="http://schemas.microsoft.com/office/drawing/2014/main" id="{1CFDBCD8-7CB9-428D-7DA7-D5A272F5BAC0}"/>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3162875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ECE1-9CB9-48F2-80FC-ED4D1323717D}"/>
              </a:ext>
            </a:extLst>
          </p:cNvPr>
          <p:cNvSpPr>
            <a:spLocks noGrp="1"/>
          </p:cNvSpPr>
          <p:nvPr>
            <p:ph type="title"/>
          </p:nvPr>
        </p:nvSpPr>
        <p:spPr/>
        <p:txBody>
          <a:bodyPr>
            <a:normAutofit/>
          </a:bodyPr>
          <a:lstStyle/>
          <a:p>
            <a:r>
              <a:rPr lang="en-US" sz="5400">
                <a:latin typeface="Arial"/>
                <a:cs typeface="Arial"/>
              </a:rPr>
              <a:t>              </a:t>
            </a:r>
            <a:r>
              <a:rPr lang="en-US">
                <a:latin typeface="Arial"/>
                <a:cs typeface="Arial"/>
              </a:rPr>
              <a:t>Opening Prayer</a:t>
            </a:r>
            <a:endParaRPr lang="en-US"/>
          </a:p>
        </p:txBody>
      </p:sp>
      <p:sp>
        <p:nvSpPr>
          <p:cNvPr id="3" name="Content Placeholder 2">
            <a:extLst>
              <a:ext uri="{FF2B5EF4-FFF2-40B4-BE49-F238E27FC236}">
                <a16:creationId xmlns:a16="http://schemas.microsoft.com/office/drawing/2014/main" id="{503CE7C6-0AA6-4824-B62E-72F60C07AED8}"/>
              </a:ext>
            </a:extLst>
          </p:cNvPr>
          <p:cNvSpPr>
            <a:spLocks noGrp="1"/>
          </p:cNvSpPr>
          <p:nvPr>
            <p:ph idx="1"/>
          </p:nvPr>
        </p:nvSpPr>
        <p:spPr>
          <a:xfrm>
            <a:off x="838199" y="1690690"/>
            <a:ext cx="10213975" cy="5167309"/>
          </a:xfrm>
        </p:spPr>
        <p:txBody>
          <a:bodyPr vert="horz" lIns="91440" tIns="45720" rIns="91440" bIns="45720" rtlCol="0" anchor="t">
            <a:noAutofit/>
          </a:bodyPr>
          <a:lstStyle/>
          <a:p>
            <a:pPr marL="0" indent="0">
              <a:spcBef>
                <a:spcPts val="0"/>
              </a:spcBef>
              <a:buNone/>
            </a:pPr>
            <a:r>
              <a:rPr lang="en-US" sz="2400" i="1">
                <a:latin typeface="Arial"/>
                <a:cs typeface="Arial"/>
              </a:rPr>
              <a:t>O Jesus, </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Through the Immaculate Heart of Mary, I offer you my prayers, works, joys</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 and sufferings of this day for all of the intentions of your Sacred Heart, in</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 union with the holy sacrifice of the Mass throughout the world,</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 in thanksgiving for your </a:t>
            </a:r>
            <a:r>
              <a:rPr lang="en-US" sz="2400" i="1" err="1">
                <a:latin typeface="Arial"/>
                <a:cs typeface="Arial"/>
              </a:rPr>
              <a:t>favours</a:t>
            </a:r>
            <a:r>
              <a:rPr lang="en-US" sz="2400" i="1">
                <a:latin typeface="Arial"/>
                <a:cs typeface="Arial"/>
              </a:rPr>
              <a:t>, in reparation for my sins, for the</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 intentions of all my relatives and friends, and in particular for the</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 intentions of the Holy Father. </a:t>
            </a:r>
            <a:endParaRPr lang="en-US" sz="2400"/>
          </a:p>
          <a:p>
            <a:pPr marL="0" indent="0">
              <a:spcBef>
                <a:spcPts val="0"/>
              </a:spcBef>
              <a:buNone/>
            </a:pPr>
            <a:endParaRPr lang="en-US" sz="2400" i="1">
              <a:latin typeface="Arial"/>
              <a:cs typeface="Arial"/>
            </a:endParaRPr>
          </a:p>
          <a:p>
            <a:pPr marL="0" indent="0">
              <a:spcBef>
                <a:spcPts val="0"/>
              </a:spcBef>
              <a:buNone/>
            </a:pPr>
            <a:r>
              <a:rPr lang="en-US" sz="2400" i="1">
                <a:latin typeface="Arial"/>
                <a:cs typeface="Arial"/>
              </a:rPr>
              <a:t>Amen</a:t>
            </a:r>
            <a:endParaRPr lang="en-US" sz="2400"/>
          </a:p>
        </p:txBody>
      </p:sp>
    </p:spTree>
    <p:extLst>
      <p:ext uri="{BB962C8B-B14F-4D97-AF65-F5344CB8AC3E}">
        <p14:creationId xmlns:p14="http://schemas.microsoft.com/office/powerpoint/2010/main" val="176277484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8F68F-964A-A537-BA0F-13B0DD7DA3B4}"/>
              </a:ext>
            </a:extLst>
          </p:cNvPr>
          <p:cNvPicPr>
            <a:picLocks noChangeAspect="1"/>
          </p:cNvPicPr>
          <p:nvPr/>
        </p:nvPicPr>
        <p:blipFill>
          <a:blip r:embed="rId2"/>
          <a:stretch>
            <a:fillRect/>
          </a:stretch>
        </p:blipFill>
        <p:spPr>
          <a:xfrm>
            <a:off x="2991737" y="1083993"/>
            <a:ext cx="5614508" cy="4561027"/>
          </a:xfrm>
          <a:prstGeom prst="rect">
            <a:avLst/>
          </a:prstGeom>
        </p:spPr>
      </p:pic>
      <p:sp>
        <p:nvSpPr>
          <p:cNvPr id="5" name="TextBox 4">
            <a:extLst>
              <a:ext uri="{FF2B5EF4-FFF2-40B4-BE49-F238E27FC236}">
                <a16:creationId xmlns:a16="http://schemas.microsoft.com/office/drawing/2014/main" id="{371A7E9E-05C8-E81D-FE5E-35B220D12345}"/>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sp>
        <p:nvSpPr>
          <p:cNvPr id="6" name="TextBox 5">
            <a:extLst>
              <a:ext uri="{FF2B5EF4-FFF2-40B4-BE49-F238E27FC236}">
                <a16:creationId xmlns:a16="http://schemas.microsoft.com/office/drawing/2014/main" id="{209EDB23-49C7-FD77-F8DD-1F8D2E601771}"/>
              </a:ext>
            </a:extLst>
          </p:cNvPr>
          <p:cNvSpPr txBox="1"/>
          <p:nvPr/>
        </p:nvSpPr>
        <p:spPr>
          <a:xfrm>
            <a:off x="3423865" y="354563"/>
            <a:ext cx="4936865" cy="729430"/>
          </a:xfrm>
          <a:prstGeom prst="rect">
            <a:avLst/>
          </a:prstGeom>
          <a:noFill/>
        </p:spPr>
        <p:txBody>
          <a:bodyPr wrap="none" rtlCol="0">
            <a:spAutoFit/>
          </a:bodyPr>
          <a:lstStyle/>
          <a:p>
            <a:pPr algn="ctr" defTabSz="457200">
              <a:lnSpc>
                <a:spcPct val="90000"/>
              </a:lnSpc>
              <a:spcBef>
                <a:spcPct val="20000"/>
              </a:spcBef>
              <a:spcAft>
                <a:spcPts val="600"/>
              </a:spcAft>
              <a:buClr>
                <a:schemeClr val="tx2"/>
              </a:buClr>
              <a:buSzPct val="70000"/>
            </a:pPr>
            <a:r>
              <a:rPr lang="en-CA" sz="4600">
                <a:ln>
                  <a:solidFill>
                    <a:schemeClr val="bg1">
                      <a:lumMod val="75000"/>
                      <a:lumOff val="25000"/>
                      <a:alpha val="10000"/>
                    </a:schemeClr>
                  </a:solidFill>
                </a:ln>
                <a:solidFill>
                  <a:schemeClr val="tx1">
                    <a:lumMod val="85000"/>
                    <a:lumOff val="15000"/>
                  </a:schemeClr>
                </a:solidFill>
                <a:effectLst>
                  <a:outerShdw blurRad="9525" dist="25400" dir="14640000" algn="tl" rotWithShape="0">
                    <a:schemeClr val="bg1">
                      <a:alpha val="30000"/>
                    </a:schemeClr>
                  </a:outerShdw>
                </a:effectLst>
                <a:latin typeface="+mj-lt"/>
                <a:cs typeface="Arial" pitchFamily="34" charset="0"/>
              </a:rPr>
              <a:t>Indigenous Identity</a:t>
            </a:r>
            <a:endParaRPr lang="en-US" sz="4600">
              <a:ln>
                <a:solidFill>
                  <a:schemeClr val="bg1">
                    <a:lumMod val="75000"/>
                    <a:lumOff val="25000"/>
                    <a:alpha val="10000"/>
                  </a:schemeClr>
                </a:solidFill>
              </a:ln>
              <a:solidFill>
                <a:schemeClr val="tx1">
                  <a:lumMod val="85000"/>
                  <a:lumOff val="15000"/>
                </a:schemeClr>
              </a:solidFill>
              <a:effectLst>
                <a:outerShdw blurRad="9525" dist="25400" dir="14640000" algn="tl" rotWithShape="0">
                  <a:schemeClr val="bg1">
                    <a:alpha val="30000"/>
                  </a:schemeClr>
                </a:outerShdw>
              </a:effectLst>
              <a:latin typeface="+mj-lt"/>
              <a:cs typeface="Arial" pitchFamily="34" charset="0"/>
            </a:endParaRPr>
          </a:p>
        </p:txBody>
      </p:sp>
      <p:sp>
        <p:nvSpPr>
          <p:cNvPr id="8" name="TextBox 7">
            <a:extLst>
              <a:ext uri="{FF2B5EF4-FFF2-40B4-BE49-F238E27FC236}">
                <a16:creationId xmlns:a16="http://schemas.microsoft.com/office/drawing/2014/main" id="{466E7734-4FFA-20ED-8E81-129E14390AAC}"/>
              </a:ext>
            </a:extLst>
          </p:cNvPr>
          <p:cNvSpPr txBox="1"/>
          <p:nvPr/>
        </p:nvSpPr>
        <p:spPr>
          <a:xfrm>
            <a:off x="2102783" y="5774007"/>
            <a:ext cx="7579028" cy="646331"/>
          </a:xfrm>
          <a:prstGeom prst="rect">
            <a:avLst/>
          </a:prstGeom>
          <a:noFill/>
        </p:spPr>
        <p:txBody>
          <a:bodyPr wrap="square">
            <a:spAutoFit/>
          </a:bodyPr>
          <a:lstStyle/>
          <a:p>
            <a:r>
              <a:rPr lang="en-US" sz="1800" b="0" i="0" u="none" strike="noStrike">
                <a:effectLst/>
                <a:latin typeface="Calibri" panose="020F0502020204030204" pitchFamily="34" charset="0"/>
              </a:rPr>
              <a:t>Indigenous identity refers to those persons who reported identifying with at least one Indigenous group, i.e. First Nations, Métis or Inuit</a:t>
            </a:r>
            <a:endParaRPr lang="en-US"/>
          </a:p>
        </p:txBody>
      </p:sp>
    </p:spTree>
    <p:extLst>
      <p:ext uri="{BB962C8B-B14F-4D97-AF65-F5344CB8AC3E}">
        <p14:creationId xmlns:p14="http://schemas.microsoft.com/office/powerpoint/2010/main" val="41606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A88A-4688-B7A2-E189-A23F58C6E7CB}"/>
              </a:ext>
            </a:extLst>
          </p:cNvPr>
          <p:cNvSpPr>
            <a:spLocks noGrp="1"/>
          </p:cNvSpPr>
          <p:nvPr>
            <p:ph type="title"/>
          </p:nvPr>
        </p:nvSpPr>
        <p:spPr/>
        <p:txBody>
          <a:bodyPr/>
          <a:lstStyle/>
          <a:p>
            <a:r>
              <a:rPr lang="en-CA"/>
              <a:t>Growth and Citizenship</a:t>
            </a:r>
            <a:endParaRPr lang="en-US"/>
          </a:p>
        </p:txBody>
      </p:sp>
      <p:sp>
        <p:nvSpPr>
          <p:cNvPr id="3" name="Content Placeholder 2">
            <a:extLst>
              <a:ext uri="{FF2B5EF4-FFF2-40B4-BE49-F238E27FC236}">
                <a16:creationId xmlns:a16="http://schemas.microsoft.com/office/drawing/2014/main" id="{72B81AC2-19CC-FD6D-C171-2345E8827540}"/>
              </a:ext>
            </a:extLst>
          </p:cNvPr>
          <p:cNvSpPr>
            <a:spLocks noGrp="1"/>
          </p:cNvSpPr>
          <p:nvPr>
            <p:ph idx="1"/>
          </p:nvPr>
        </p:nvSpPr>
        <p:spPr/>
        <p:txBody>
          <a:bodyPr/>
          <a:lstStyle/>
          <a:p>
            <a:r>
              <a:rPr lang="en-CA"/>
              <a:t>The Region experienced population growth from 2017 to 2022</a:t>
            </a:r>
          </a:p>
          <a:p>
            <a:r>
              <a:rPr lang="en-CA"/>
              <a:t>The growth rate in Durham was greater than the average for the balance of Ontario</a:t>
            </a:r>
          </a:p>
          <a:p>
            <a:r>
              <a:rPr lang="en-CA"/>
              <a:t>The greatest growth rate increases were in Oshawa 9.65% and Whitby 7.42%</a:t>
            </a:r>
          </a:p>
          <a:p>
            <a:r>
              <a:rPr lang="en-CA"/>
              <a:t>The growth of non-citizens for Durham 9.89% was much higher than the provincial average and highest in the City of Oshawa at 22.23%  </a:t>
            </a:r>
            <a:endParaRPr lang="en-US"/>
          </a:p>
        </p:txBody>
      </p:sp>
    </p:spTree>
    <p:extLst>
      <p:ext uri="{BB962C8B-B14F-4D97-AF65-F5344CB8AC3E}">
        <p14:creationId xmlns:p14="http://schemas.microsoft.com/office/powerpoint/2010/main" val="3280706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0D49-0EE5-7D6E-88A0-F8D2DA006818}"/>
              </a:ext>
            </a:extLst>
          </p:cNvPr>
          <p:cNvSpPr>
            <a:spLocks noGrp="1"/>
          </p:cNvSpPr>
          <p:nvPr>
            <p:ph type="title"/>
          </p:nvPr>
        </p:nvSpPr>
        <p:spPr/>
        <p:txBody>
          <a:bodyPr/>
          <a:lstStyle/>
          <a:p>
            <a:r>
              <a:rPr lang="en-CA"/>
              <a:t>Education Data</a:t>
            </a:r>
            <a:endParaRPr lang="en-US"/>
          </a:p>
        </p:txBody>
      </p:sp>
      <p:pic>
        <p:nvPicPr>
          <p:cNvPr id="5" name="Picture 4">
            <a:extLst>
              <a:ext uri="{FF2B5EF4-FFF2-40B4-BE49-F238E27FC236}">
                <a16:creationId xmlns:a16="http://schemas.microsoft.com/office/drawing/2014/main" id="{54CCD4CE-FA8D-8EB2-BA25-8AEB634CE299}"/>
              </a:ext>
            </a:extLst>
          </p:cNvPr>
          <p:cNvPicPr>
            <a:picLocks noChangeAspect="1"/>
          </p:cNvPicPr>
          <p:nvPr/>
        </p:nvPicPr>
        <p:blipFill>
          <a:blip r:embed="rId2"/>
          <a:stretch>
            <a:fillRect/>
          </a:stretch>
        </p:blipFill>
        <p:spPr>
          <a:xfrm>
            <a:off x="2292539" y="1633328"/>
            <a:ext cx="7596274" cy="4615072"/>
          </a:xfrm>
          <a:prstGeom prst="rect">
            <a:avLst/>
          </a:prstGeom>
        </p:spPr>
      </p:pic>
      <p:sp>
        <p:nvSpPr>
          <p:cNvPr id="6" name="TextBox 5">
            <a:extLst>
              <a:ext uri="{FF2B5EF4-FFF2-40B4-BE49-F238E27FC236}">
                <a16:creationId xmlns:a16="http://schemas.microsoft.com/office/drawing/2014/main" id="{AFFA0836-97B4-57C4-10D7-6F8B10F36F8F}"/>
              </a:ext>
            </a:extLst>
          </p:cNvPr>
          <p:cNvSpPr txBox="1"/>
          <p:nvPr/>
        </p:nvSpPr>
        <p:spPr>
          <a:xfrm>
            <a:off x="0" y="6501035"/>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3979960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76350-CAED-4909-8387-47236E2082F0}"/>
              </a:ext>
            </a:extLst>
          </p:cNvPr>
          <p:cNvSpPr>
            <a:spLocks noGrp="1"/>
          </p:cNvSpPr>
          <p:nvPr>
            <p:ph type="title"/>
          </p:nvPr>
        </p:nvSpPr>
        <p:spPr>
          <a:xfrm>
            <a:off x="913795" y="609600"/>
            <a:ext cx="10353762" cy="682305"/>
          </a:xfrm>
        </p:spPr>
        <p:txBody>
          <a:bodyPr>
            <a:normAutofit fontScale="90000"/>
          </a:bodyPr>
          <a:lstStyle/>
          <a:p>
            <a:r>
              <a:rPr lang="en-CA"/>
              <a:t>Education Data</a:t>
            </a:r>
            <a:endParaRPr lang="en-US"/>
          </a:p>
        </p:txBody>
      </p:sp>
      <p:pic>
        <p:nvPicPr>
          <p:cNvPr id="4" name="Picture 3">
            <a:extLst>
              <a:ext uri="{FF2B5EF4-FFF2-40B4-BE49-F238E27FC236}">
                <a16:creationId xmlns:a16="http://schemas.microsoft.com/office/drawing/2014/main" id="{E21C0E71-60A3-4B3C-72CA-E4F557518CD0}"/>
              </a:ext>
            </a:extLst>
          </p:cNvPr>
          <p:cNvPicPr>
            <a:picLocks noChangeAspect="1"/>
          </p:cNvPicPr>
          <p:nvPr/>
        </p:nvPicPr>
        <p:blipFill>
          <a:blip r:embed="rId2"/>
          <a:stretch>
            <a:fillRect/>
          </a:stretch>
        </p:blipFill>
        <p:spPr>
          <a:xfrm>
            <a:off x="1934958" y="1384184"/>
            <a:ext cx="8182913" cy="5279299"/>
          </a:xfrm>
          <a:prstGeom prst="rect">
            <a:avLst/>
          </a:prstGeom>
        </p:spPr>
      </p:pic>
      <p:sp>
        <p:nvSpPr>
          <p:cNvPr id="5" name="TextBox 4">
            <a:extLst>
              <a:ext uri="{FF2B5EF4-FFF2-40B4-BE49-F238E27FC236}">
                <a16:creationId xmlns:a16="http://schemas.microsoft.com/office/drawing/2014/main" id="{52BB4900-9765-C1BA-F4F2-F2EAB7BF019A}"/>
              </a:ext>
            </a:extLst>
          </p:cNvPr>
          <p:cNvSpPr txBox="1"/>
          <p:nvPr/>
        </p:nvSpPr>
        <p:spPr>
          <a:xfrm>
            <a:off x="0" y="6501035"/>
            <a:ext cx="1850507" cy="369332"/>
          </a:xfrm>
          <a:prstGeom prst="rect">
            <a:avLst/>
          </a:prstGeom>
          <a:noFill/>
        </p:spPr>
        <p:txBody>
          <a:bodyPr wrap="none" rtlCol="0">
            <a:spAutoFit/>
          </a:bodyPr>
          <a:lstStyle/>
          <a:p>
            <a:r>
              <a:rPr lang="en-CA"/>
              <a:t>Source Manifold</a:t>
            </a:r>
            <a:endParaRPr lang="en-US"/>
          </a:p>
        </p:txBody>
      </p:sp>
    </p:spTree>
    <p:extLst>
      <p:ext uri="{BB962C8B-B14F-4D97-AF65-F5344CB8AC3E}">
        <p14:creationId xmlns:p14="http://schemas.microsoft.com/office/powerpoint/2010/main" val="2925707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F3E1-E540-0A23-1140-A8F298CE28F1}"/>
              </a:ext>
            </a:extLst>
          </p:cNvPr>
          <p:cNvSpPr>
            <a:spLocks noGrp="1"/>
          </p:cNvSpPr>
          <p:nvPr>
            <p:ph type="title"/>
          </p:nvPr>
        </p:nvSpPr>
        <p:spPr/>
        <p:txBody>
          <a:bodyPr/>
          <a:lstStyle/>
          <a:p>
            <a:r>
              <a:rPr lang="en-CA"/>
              <a:t>Education Data</a:t>
            </a:r>
            <a:endParaRPr lang="en-US"/>
          </a:p>
        </p:txBody>
      </p:sp>
      <p:sp>
        <p:nvSpPr>
          <p:cNvPr id="3" name="Content Placeholder 2">
            <a:extLst>
              <a:ext uri="{FF2B5EF4-FFF2-40B4-BE49-F238E27FC236}">
                <a16:creationId xmlns:a16="http://schemas.microsoft.com/office/drawing/2014/main" id="{41AADF24-9C44-5152-5AF2-64F7D59200BC}"/>
              </a:ext>
            </a:extLst>
          </p:cNvPr>
          <p:cNvSpPr>
            <a:spLocks noGrp="1"/>
          </p:cNvSpPr>
          <p:nvPr>
            <p:ph idx="1"/>
          </p:nvPr>
        </p:nvSpPr>
        <p:spPr/>
        <p:txBody>
          <a:bodyPr/>
          <a:lstStyle/>
          <a:p>
            <a:r>
              <a:rPr lang="en-CA"/>
              <a:t>Provincially &gt;55% of persons 15 and older have post a secondary certificate, degree or diploma in 2022</a:t>
            </a:r>
          </a:p>
          <a:p>
            <a:r>
              <a:rPr lang="en-CA"/>
              <a:t>In Durham the total is slightly lower at 54% with the highest rate in Whitby 58.3% and the lowest is in Brock Twp 46.4%</a:t>
            </a:r>
          </a:p>
          <a:p>
            <a:r>
              <a:rPr lang="en-US"/>
              <a:t>Provincially 17.3% have not received a High School diploma or certificate. Durham has a lower rate at 16% in 2022</a:t>
            </a:r>
          </a:p>
          <a:p>
            <a:r>
              <a:rPr lang="en-US"/>
              <a:t>The lowest rate is found in Whitby and Pickering with 13.6% not receiving a High school certificate or diploma </a:t>
            </a:r>
          </a:p>
        </p:txBody>
      </p:sp>
    </p:spTree>
    <p:extLst>
      <p:ext uri="{BB962C8B-B14F-4D97-AF65-F5344CB8AC3E}">
        <p14:creationId xmlns:p14="http://schemas.microsoft.com/office/powerpoint/2010/main" val="1827500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4299BD-B2A2-491F-EC11-0E1A108EA357}"/>
              </a:ext>
            </a:extLst>
          </p:cNvPr>
          <p:cNvSpPr>
            <a:spLocks noGrp="1"/>
          </p:cNvSpPr>
          <p:nvPr>
            <p:ph type="title"/>
          </p:nvPr>
        </p:nvSpPr>
        <p:spPr>
          <a:xfrm>
            <a:off x="919118" y="211590"/>
            <a:ext cx="10353762" cy="1257300"/>
          </a:xfrm>
        </p:spPr>
        <p:txBody>
          <a:bodyPr/>
          <a:lstStyle/>
          <a:p>
            <a:r>
              <a:rPr lang="en-CA"/>
              <a:t>Catholicity</a:t>
            </a:r>
            <a:endParaRPr lang="en-US"/>
          </a:p>
        </p:txBody>
      </p:sp>
      <p:sp>
        <p:nvSpPr>
          <p:cNvPr id="7" name="TextBox 6">
            <a:extLst>
              <a:ext uri="{FF2B5EF4-FFF2-40B4-BE49-F238E27FC236}">
                <a16:creationId xmlns:a16="http://schemas.microsoft.com/office/drawing/2014/main" id="{D2F7F0AA-8D3B-C105-DFE5-8E47A3337A52}"/>
              </a:ext>
            </a:extLst>
          </p:cNvPr>
          <p:cNvSpPr txBox="1"/>
          <p:nvPr/>
        </p:nvSpPr>
        <p:spPr>
          <a:xfrm>
            <a:off x="627095" y="5867793"/>
            <a:ext cx="10937809" cy="523220"/>
          </a:xfrm>
          <a:prstGeom prst="rect">
            <a:avLst/>
          </a:prstGeom>
          <a:noFill/>
        </p:spPr>
        <p:txBody>
          <a:bodyPr wrap="square">
            <a:spAutoFit/>
          </a:bodyPr>
          <a:lstStyle/>
          <a:p>
            <a:r>
              <a:rPr lang="en-US" sz="1400" b="0" i="0" u="none" strike="noStrike">
                <a:effectLst/>
                <a:latin typeface="Calibri" panose="020F0502020204030204" pitchFamily="34" charset="0"/>
              </a:rPr>
              <a:t>Religion refers to the person's self-identification as having a connection or affiliation with any religious denomination, group, body, sect, or other religiously defined community or system of belief. Religion is not limited to formal membership in a religious organization or group. </a:t>
            </a:r>
            <a:endParaRPr lang="en-US" sz="1400"/>
          </a:p>
        </p:txBody>
      </p:sp>
      <p:sp>
        <p:nvSpPr>
          <p:cNvPr id="8" name="TextBox 7">
            <a:extLst>
              <a:ext uri="{FF2B5EF4-FFF2-40B4-BE49-F238E27FC236}">
                <a16:creationId xmlns:a16="http://schemas.microsoft.com/office/drawing/2014/main" id="{FCDC223F-63D8-57E6-898F-0B7559ACC87E}"/>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pic>
        <p:nvPicPr>
          <p:cNvPr id="2" name="Picture 1">
            <a:extLst>
              <a:ext uri="{FF2B5EF4-FFF2-40B4-BE49-F238E27FC236}">
                <a16:creationId xmlns:a16="http://schemas.microsoft.com/office/drawing/2014/main" id="{DD984D01-B0C5-EF87-EFC4-6B7A4F35F859}"/>
              </a:ext>
            </a:extLst>
          </p:cNvPr>
          <p:cNvPicPr>
            <a:picLocks noChangeAspect="1"/>
          </p:cNvPicPr>
          <p:nvPr/>
        </p:nvPicPr>
        <p:blipFill>
          <a:blip r:embed="rId2"/>
          <a:stretch>
            <a:fillRect/>
          </a:stretch>
        </p:blipFill>
        <p:spPr>
          <a:xfrm>
            <a:off x="2402418" y="1210105"/>
            <a:ext cx="7387164" cy="4617812"/>
          </a:xfrm>
          <a:prstGeom prst="rect">
            <a:avLst/>
          </a:prstGeom>
        </p:spPr>
      </p:pic>
    </p:spTree>
    <p:extLst>
      <p:ext uri="{BB962C8B-B14F-4D97-AF65-F5344CB8AC3E}">
        <p14:creationId xmlns:p14="http://schemas.microsoft.com/office/powerpoint/2010/main" val="1745791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E1AB9E27-F7D6-B2B2-C220-572C7806029E}"/>
              </a:ext>
            </a:extLst>
          </p:cNvPr>
          <p:cNvSpPr txBox="1">
            <a:spLocks/>
          </p:cNvSpPr>
          <p:nvPr/>
        </p:nvSpPr>
        <p:spPr>
          <a:xfrm>
            <a:off x="919119" y="466987"/>
            <a:ext cx="10353762" cy="1257300"/>
          </a:xfrm>
          <a:prstGeom prst="rect">
            <a:avLst/>
          </a:prstGeom>
        </p:spPr>
        <p:txBody>
          <a:bodyPr/>
          <a:lst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a:t>Catholicity</a:t>
            </a:r>
            <a:endParaRPr lang="en-US"/>
          </a:p>
        </p:txBody>
      </p:sp>
      <p:sp>
        <p:nvSpPr>
          <p:cNvPr id="5" name="TextBox 4">
            <a:extLst>
              <a:ext uri="{FF2B5EF4-FFF2-40B4-BE49-F238E27FC236}">
                <a16:creationId xmlns:a16="http://schemas.microsoft.com/office/drawing/2014/main" id="{D0F355F7-60F6-9AA6-5ABD-7B9D3355A554}"/>
              </a:ext>
            </a:extLst>
          </p:cNvPr>
          <p:cNvSpPr txBox="1"/>
          <p:nvPr/>
        </p:nvSpPr>
        <p:spPr>
          <a:xfrm>
            <a:off x="43607" y="6488668"/>
            <a:ext cx="1850507" cy="369332"/>
          </a:xfrm>
          <a:prstGeom prst="rect">
            <a:avLst/>
          </a:prstGeom>
          <a:noFill/>
        </p:spPr>
        <p:txBody>
          <a:bodyPr wrap="none" rtlCol="0">
            <a:spAutoFit/>
          </a:bodyPr>
          <a:lstStyle/>
          <a:p>
            <a:r>
              <a:rPr lang="en-CA"/>
              <a:t>Source Manifold</a:t>
            </a:r>
            <a:endParaRPr lang="en-US"/>
          </a:p>
        </p:txBody>
      </p:sp>
      <p:pic>
        <p:nvPicPr>
          <p:cNvPr id="3" name="Picture 2">
            <a:extLst>
              <a:ext uri="{FF2B5EF4-FFF2-40B4-BE49-F238E27FC236}">
                <a16:creationId xmlns:a16="http://schemas.microsoft.com/office/drawing/2014/main" id="{E9067A49-40E1-9558-8AC6-2972CD9A0B12}"/>
              </a:ext>
            </a:extLst>
          </p:cNvPr>
          <p:cNvPicPr>
            <a:picLocks noChangeAspect="1"/>
          </p:cNvPicPr>
          <p:nvPr/>
        </p:nvPicPr>
        <p:blipFill>
          <a:blip r:embed="rId2"/>
          <a:stretch>
            <a:fillRect/>
          </a:stretch>
        </p:blipFill>
        <p:spPr>
          <a:xfrm>
            <a:off x="1846340" y="1430254"/>
            <a:ext cx="8499320" cy="4960759"/>
          </a:xfrm>
          <a:prstGeom prst="rect">
            <a:avLst/>
          </a:prstGeom>
        </p:spPr>
      </p:pic>
    </p:spTree>
    <p:extLst>
      <p:ext uri="{BB962C8B-B14F-4D97-AF65-F5344CB8AC3E}">
        <p14:creationId xmlns:p14="http://schemas.microsoft.com/office/powerpoint/2010/main" val="3349761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2C779A-1BA8-15D5-08F3-4EDCA05E0CD6}"/>
              </a:ext>
            </a:extLst>
          </p:cNvPr>
          <p:cNvSpPr>
            <a:spLocks noGrp="1"/>
          </p:cNvSpPr>
          <p:nvPr>
            <p:ph type="title"/>
          </p:nvPr>
        </p:nvSpPr>
        <p:spPr/>
        <p:txBody>
          <a:bodyPr/>
          <a:lstStyle/>
          <a:p>
            <a:r>
              <a:rPr lang="en-CA"/>
              <a:t>Catholicity Data</a:t>
            </a:r>
            <a:endParaRPr lang="en-US"/>
          </a:p>
        </p:txBody>
      </p:sp>
      <p:sp>
        <p:nvSpPr>
          <p:cNvPr id="6" name="Content Placeholder 5">
            <a:extLst>
              <a:ext uri="{FF2B5EF4-FFF2-40B4-BE49-F238E27FC236}">
                <a16:creationId xmlns:a16="http://schemas.microsoft.com/office/drawing/2014/main" id="{4C8AE9EA-554F-49BD-0D85-9AD46AAE1098}"/>
              </a:ext>
            </a:extLst>
          </p:cNvPr>
          <p:cNvSpPr>
            <a:spLocks noGrp="1"/>
          </p:cNvSpPr>
          <p:nvPr>
            <p:ph idx="1"/>
          </p:nvPr>
        </p:nvSpPr>
        <p:spPr>
          <a:xfrm>
            <a:off x="913795" y="1866900"/>
            <a:ext cx="10353762" cy="3924299"/>
          </a:xfrm>
        </p:spPr>
        <p:txBody>
          <a:bodyPr>
            <a:normAutofit fontScale="92500"/>
          </a:bodyPr>
          <a:lstStyle/>
          <a:p>
            <a:r>
              <a:rPr lang="en-CA"/>
              <a:t>The overall % of persons identifying as Catholic is 29% in Durham Region which is slightly smaller than the provincial average</a:t>
            </a:r>
          </a:p>
          <a:p>
            <a:r>
              <a:rPr lang="en-CA"/>
              <a:t>Durham has its highest proportion of Catholic residents in Whitby and Pickering</a:t>
            </a:r>
          </a:p>
          <a:p>
            <a:r>
              <a:rPr lang="en-CA"/>
              <a:t>The lowest proportions are in the northern three communities (Scugog, Brock, Uxbridge</a:t>
            </a:r>
          </a:p>
          <a:p>
            <a:r>
              <a:rPr lang="en-CA"/>
              <a:t>The greatest increase in the proportion of Catholic residents from 2017-2022  is in Oshawa</a:t>
            </a:r>
          </a:p>
          <a:p>
            <a:r>
              <a:rPr lang="en-CA"/>
              <a:t>The greatest reduction was in the Mississauga's of Scugog Island followed by the Township of Scugog </a:t>
            </a:r>
            <a:endParaRPr lang="en-US"/>
          </a:p>
          <a:p>
            <a:endParaRPr lang="en-US"/>
          </a:p>
        </p:txBody>
      </p:sp>
    </p:spTree>
    <p:extLst>
      <p:ext uri="{BB962C8B-B14F-4D97-AF65-F5344CB8AC3E}">
        <p14:creationId xmlns:p14="http://schemas.microsoft.com/office/powerpoint/2010/main" val="417780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1EB8-E972-6E2E-F6F1-01BB0BC3C961}"/>
              </a:ext>
            </a:extLst>
          </p:cNvPr>
          <p:cNvSpPr>
            <a:spLocks noGrp="1"/>
          </p:cNvSpPr>
          <p:nvPr>
            <p:ph type="title"/>
          </p:nvPr>
        </p:nvSpPr>
        <p:spPr>
          <a:xfrm>
            <a:off x="880489" y="477570"/>
            <a:ext cx="10515600" cy="2852737"/>
          </a:xfrm>
        </p:spPr>
        <p:txBody>
          <a:bodyPr/>
          <a:lstStyle/>
          <a:p>
            <a:r>
              <a:rPr lang="en-US">
                <a:latin typeface="Arial"/>
                <a:cs typeface="Arial"/>
              </a:rPr>
              <a:t>MISSION, VISION, VALUES</a:t>
            </a:r>
            <a:endParaRPr lang="en-US"/>
          </a:p>
        </p:txBody>
      </p:sp>
      <p:sp>
        <p:nvSpPr>
          <p:cNvPr id="3" name="Text Placeholder 2">
            <a:extLst>
              <a:ext uri="{FF2B5EF4-FFF2-40B4-BE49-F238E27FC236}">
                <a16:creationId xmlns:a16="http://schemas.microsoft.com/office/drawing/2014/main" id="{74519D2C-9340-1F60-AE67-66720EAD303B}"/>
              </a:ext>
            </a:extLst>
          </p:cNvPr>
          <p:cNvSpPr>
            <a:spLocks noGrp="1"/>
          </p:cNvSpPr>
          <p:nvPr>
            <p:ph type="body" idx="1"/>
          </p:nvPr>
        </p:nvSpPr>
        <p:spPr>
          <a:xfrm>
            <a:off x="839957" y="3365401"/>
            <a:ext cx="10515600" cy="1500187"/>
          </a:xfrm>
        </p:spPr>
        <p:txBody>
          <a:bodyPr vert="horz" lIns="91440" tIns="45720" rIns="91440" bIns="45720" rtlCol="0" anchor="t">
            <a:normAutofit/>
          </a:bodyPr>
          <a:lstStyle/>
          <a:p>
            <a:r>
              <a:rPr lang="en-US">
                <a:latin typeface="Arial"/>
                <a:cs typeface="Arial"/>
              </a:rPr>
              <a:t>How do we evaluate and reaffirm our Board's Mission, Vision and Values as part of the process?</a:t>
            </a:r>
            <a:endParaRPr lang="en-US"/>
          </a:p>
        </p:txBody>
      </p:sp>
    </p:spTree>
    <p:extLst>
      <p:ext uri="{BB962C8B-B14F-4D97-AF65-F5344CB8AC3E}">
        <p14:creationId xmlns:p14="http://schemas.microsoft.com/office/powerpoint/2010/main" val="192031065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244D-5005-BEA0-7DF5-32A8C52CB04E}"/>
              </a:ext>
            </a:extLst>
          </p:cNvPr>
          <p:cNvSpPr>
            <a:spLocks noGrp="1"/>
          </p:cNvSpPr>
          <p:nvPr>
            <p:ph type="title"/>
          </p:nvPr>
        </p:nvSpPr>
        <p:spPr>
          <a:xfrm>
            <a:off x="838200" y="190085"/>
            <a:ext cx="10515600" cy="1325563"/>
          </a:xfrm>
        </p:spPr>
        <p:txBody>
          <a:bodyPr/>
          <a:lstStyle/>
          <a:p>
            <a:r>
              <a:rPr lang="en-US"/>
              <a:t>Mission</a:t>
            </a:r>
          </a:p>
        </p:txBody>
      </p:sp>
      <p:pic>
        <p:nvPicPr>
          <p:cNvPr id="5" name="Content Placeholder 4">
            <a:extLst>
              <a:ext uri="{FF2B5EF4-FFF2-40B4-BE49-F238E27FC236}">
                <a16:creationId xmlns:a16="http://schemas.microsoft.com/office/drawing/2014/main" id="{FD0286F0-4315-7347-D42C-9E23E9834EA2}"/>
              </a:ext>
            </a:extLst>
          </p:cNvPr>
          <p:cNvPicPr>
            <a:picLocks noGrp="1" noChangeAspect="1"/>
          </p:cNvPicPr>
          <p:nvPr>
            <p:ph idx="1"/>
          </p:nvPr>
        </p:nvPicPr>
        <p:blipFill>
          <a:blip r:embed="rId2"/>
          <a:stretch>
            <a:fillRect/>
          </a:stretch>
        </p:blipFill>
        <p:spPr>
          <a:xfrm>
            <a:off x="1649171" y="1146048"/>
            <a:ext cx="8893658" cy="5521867"/>
          </a:xfrm>
        </p:spPr>
      </p:pic>
    </p:spTree>
    <p:extLst>
      <p:ext uri="{BB962C8B-B14F-4D97-AF65-F5344CB8AC3E}">
        <p14:creationId xmlns:p14="http://schemas.microsoft.com/office/powerpoint/2010/main" val="49405075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0417-60D2-B640-AE01-4190610D3A48}"/>
              </a:ext>
            </a:extLst>
          </p:cNvPr>
          <p:cNvSpPr>
            <a:spLocks noGrp="1"/>
          </p:cNvSpPr>
          <p:nvPr>
            <p:ph type="title"/>
          </p:nvPr>
        </p:nvSpPr>
        <p:spPr/>
        <p:txBody>
          <a:bodyPr/>
          <a:lstStyle/>
          <a:p>
            <a:r>
              <a:rPr lang="en-US"/>
              <a:t>MYSP Committee Workshop</a:t>
            </a:r>
          </a:p>
        </p:txBody>
      </p:sp>
      <p:sp>
        <p:nvSpPr>
          <p:cNvPr id="3" name="Content Placeholder 2">
            <a:extLst>
              <a:ext uri="{FF2B5EF4-FFF2-40B4-BE49-F238E27FC236}">
                <a16:creationId xmlns:a16="http://schemas.microsoft.com/office/drawing/2014/main" id="{F6808C4D-9745-BD48-A54F-0916874E84B6}"/>
              </a:ext>
            </a:extLst>
          </p:cNvPr>
          <p:cNvSpPr>
            <a:spLocks noGrp="1"/>
          </p:cNvSpPr>
          <p:nvPr>
            <p:ph idx="1"/>
          </p:nvPr>
        </p:nvSpPr>
        <p:spPr>
          <a:xfrm>
            <a:off x="838200" y="1566041"/>
            <a:ext cx="10515600" cy="4610922"/>
          </a:xfrm>
        </p:spPr>
        <p:txBody>
          <a:bodyPr vert="horz" lIns="91440" tIns="45720" rIns="91440" bIns="45720" rtlCol="0" anchor="t">
            <a:normAutofit lnSpcReduction="10000"/>
          </a:bodyPr>
          <a:lstStyle/>
          <a:p>
            <a:pPr marL="0" indent="0">
              <a:buNone/>
            </a:pPr>
            <a:r>
              <a:rPr lang="en-US">
                <a:latin typeface="Arial"/>
                <a:cs typeface="Arial"/>
              </a:rPr>
              <a:t>5:00pm – 6:45pm</a:t>
            </a:r>
          </a:p>
          <a:p>
            <a:pPr marL="0" indent="0">
              <a:buNone/>
            </a:pPr>
            <a:r>
              <a:rPr lang="en-US">
                <a:latin typeface="Arial"/>
                <a:cs typeface="Arial"/>
              </a:rPr>
              <a:t>Pope Francis Center</a:t>
            </a:r>
            <a:endParaRPr lang="en-US"/>
          </a:p>
          <a:p>
            <a:pPr marL="0" indent="0">
              <a:buNone/>
            </a:pPr>
            <a:endParaRPr lang="en-US"/>
          </a:p>
          <a:p>
            <a:pPr marL="0" indent="0">
              <a:buNone/>
            </a:pPr>
            <a:r>
              <a:rPr lang="en-US" b="1"/>
              <a:t>Content For This Evening</a:t>
            </a:r>
          </a:p>
          <a:p>
            <a:pPr marL="685165" lvl="1" indent="-227965"/>
            <a:r>
              <a:rPr lang="en-US">
                <a:latin typeface="Arial"/>
                <a:cs typeface="Arial"/>
              </a:rPr>
              <a:t>Welcome</a:t>
            </a:r>
          </a:p>
          <a:p>
            <a:pPr marL="685165" lvl="1" indent="-227965"/>
            <a:r>
              <a:rPr lang="en-US">
                <a:latin typeface="Arial"/>
                <a:cs typeface="Arial"/>
              </a:rPr>
              <a:t>Land Acknowledgement</a:t>
            </a:r>
          </a:p>
          <a:p>
            <a:pPr marL="685165" lvl="1" indent="-227965"/>
            <a:r>
              <a:rPr lang="en-US">
                <a:latin typeface="Arial"/>
                <a:cs typeface="Arial"/>
              </a:rPr>
              <a:t>Opening Prayer</a:t>
            </a:r>
          </a:p>
          <a:p>
            <a:pPr marL="685165" lvl="1" indent="-227965"/>
            <a:r>
              <a:rPr lang="en-US">
                <a:latin typeface="Arial"/>
                <a:cs typeface="Arial"/>
              </a:rPr>
              <a:t>Review of Timelines and Progress to Date</a:t>
            </a:r>
          </a:p>
          <a:p>
            <a:pPr marL="685165" lvl="1" indent="-227965"/>
            <a:r>
              <a:rPr lang="en-US">
                <a:latin typeface="Arial"/>
                <a:cs typeface="Arial"/>
              </a:rPr>
              <a:t>Regional Data Scan</a:t>
            </a:r>
          </a:p>
          <a:p>
            <a:pPr marL="685165" lvl="1" indent="-227965"/>
            <a:r>
              <a:rPr lang="en-US">
                <a:latin typeface="Arial"/>
                <a:cs typeface="Arial"/>
              </a:rPr>
              <a:t>Mission and Vision</a:t>
            </a:r>
            <a:endParaRPr lang="en-US"/>
          </a:p>
          <a:p>
            <a:pPr marL="685165" lvl="1" indent="-227965"/>
            <a:r>
              <a:rPr lang="en-US">
                <a:latin typeface="Arial"/>
                <a:cs typeface="Arial"/>
              </a:rPr>
              <a:t>Next Steps</a:t>
            </a:r>
          </a:p>
          <a:p>
            <a:pPr marL="457200" lvl="1" indent="0">
              <a:buNone/>
            </a:pPr>
            <a:endParaRPr lang="en-US">
              <a:latin typeface="Arial"/>
              <a:cs typeface="Arial"/>
            </a:endParaRPr>
          </a:p>
        </p:txBody>
      </p:sp>
    </p:spTree>
    <p:extLst>
      <p:ext uri="{BB962C8B-B14F-4D97-AF65-F5344CB8AC3E}">
        <p14:creationId xmlns:p14="http://schemas.microsoft.com/office/powerpoint/2010/main" val="210208651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075D-3F58-CB58-3FCE-CDA46E52E6EA}"/>
              </a:ext>
            </a:extLst>
          </p:cNvPr>
          <p:cNvSpPr>
            <a:spLocks noGrp="1"/>
          </p:cNvSpPr>
          <p:nvPr>
            <p:ph type="title"/>
          </p:nvPr>
        </p:nvSpPr>
        <p:spPr>
          <a:xfrm>
            <a:off x="728472" y="194439"/>
            <a:ext cx="10515600" cy="1325563"/>
          </a:xfrm>
        </p:spPr>
        <p:txBody>
          <a:bodyPr/>
          <a:lstStyle/>
          <a:p>
            <a:r>
              <a:rPr lang="en-US" dirty="0">
                <a:latin typeface="Arial"/>
                <a:cs typeface="Arial"/>
              </a:rPr>
              <a:t>Draft Mission Statements </a:t>
            </a:r>
            <a:endParaRPr lang="en-US" dirty="0"/>
          </a:p>
        </p:txBody>
      </p:sp>
      <p:sp>
        <p:nvSpPr>
          <p:cNvPr id="3" name="Content Placeholder 2">
            <a:extLst>
              <a:ext uri="{FF2B5EF4-FFF2-40B4-BE49-F238E27FC236}">
                <a16:creationId xmlns:a16="http://schemas.microsoft.com/office/drawing/2014/main" id="{979D21BA-DE63-AAD4-B23C-F83A84DC4CB0}"/>
              </a:ext>
            </a:extLst>
          </p:cNvPr>
          <p:cNvSpPr>
            <a:spLocks noGrp="1"/>
          </p:cNvSpPr>
          <p:nvPr>
            <p:ph idx="1"/>
          </p:nvPr>
        </p:nvSpPr>
        <p:spPr>
          <a:xfrm>
            <a:off x="643128" y="1340371"/>
            <a:ext cx="10515600" cy="4987092"/>
          </a:xfrm>
        </p:spPr>
        <p:txBody>
          <a:bodyPr vert="horz" lIns="91440" tIns="45720" rIns="91440" bIns="45720" rtlCol="0" anchor="t">
            <a:normAutofit lnSpcReduction="10000"/>
          </a:bodyPr>
          <a:lstStyle/>
          <a:p>
            <a:pPr marL="0" indent="0">
              <a:buNone/>
            </a:pPr>
            <a:r>
              <a:rPr lang="en-CA" dirty="0">
                <a:latin typeface="Arial"/>
                <a:cs typeface="Arial"/>
              </a:rPr>
              <a:t>Three draft statement have been shared.</a:t>
            </a:r>
            <a:endParaRPr lang="en-CA" dirty="0"/>
          </a:p>
          <a:p>
            <a:pPr marL="0" indent="0">
              <a:buNone/>
            </a:pPr>
            <a:endParaRPr lang="en-CA" dirty="0">
              <a:latin typeface="Arial"/>
              <a:cs typeface="Arial"/>
            </a:endParaRPr>
          </a:p>
          <a:p>
            <a:pPr marL="0" indent="0">
              <a:buNone/>
            </a:pPr>
            <a:r>
              <a:rPr lang="en-CA" dirty="0">
                <a:latin typeface="Arial"/>
                <a:cs typeface="Arial"/>
              </a:rPr>
              <a:t>Please consider the following:</a:t>
            </a:r>
          </a:p>
          <a:p>
            <a:pPr marL="1142365" lvl="2" indent="-227965"/>
            <a:r>
              <a:rPr lang="en-CA" sz="2800" dirty="0">
                <a:latin typeface="Arial"/>
                <a:cs typeface="Arial"/>
              </a:rPr>
              <a:t>Is it clear and concise?</a:t>
            </a:r>
          </a:p>
          <a:p>
            <a:pPr marL="1142365" lvl="2" indent="-227965"/>
            <a:r>
              <a:rPr lang="en-CA" sz="2800" dirty="0">
                <a:latin typeface="Arial"/>
                <a:cs typeface="Arial"/>
              </a:rPr>
              <a:t>Does it identify our ultimate purpose?</a:t>
            </a:r>
          </a:p>
          <a:p>
            <a:pPr marL="1142365" lvl="2" indent="-227965"/>
            <a:r>
              <a:rPr lang="en-CA" sz="2800" dirty="0">
                <a:latin typeface="Arial"/>
                <a:cs typeface="Arial"/>
              </a:rPr>
              <a:t>Is it inspiring?</a:t>
            </a:r>
          </a:p>
          <a:p>
            <a:pPr marL="1142365" lvl="2" indent="-227965"/>
            <a:r>
              <a:rPr lang="en-CA" sz="2800" dirty="0">
                <a:latin typeface="Arial"/>
                <a:cs typeface="Arial"/>
              </a:rPr>
              <a:t>Does it clearly define who we serve and what we do?</a:t>
            </a:r>
          </a:p>
          <a:p>
            <a:pPr marL="457200" lvl="1" indent="0">
              <a:buNone/>
            </a:pPr>
            <a:endParaRPr lang="en-CA" sz="3200" dirty="0">
              <a:latin typeface="Arial"/>
              <a:cs typeface="Arial"/>
            </a:endParaRPr>
          </a:p>
          <a:p>
            <a:pPr marL="0" indent="0">
              <a:buNone/>
            </a:pPr>
            <a:r>
              <a:rPr lang="en-CA" dirty="0">
                <a:latin typeface="Arial"/>
                <a:cs typeface="Arial"/>
              </a:rPr>
              <a:t>For Each Statement</a:t>
            </a:r>
          </a:p>
          <a:p>
            <a:pPr marL="1142365" lvl="2" indent="-227965"/>
            <a:r>
              <a:rPr lang="en-CA" sz="2800" dirty="0">
                <a:solidFill>
                  <a:srgbClr val="00B050"/>
                </a:solidFill>
                <a:latin typeface="Arial"/>
                <a:cs typeface="Arial"/>
              </a:rPr>
              <a:t>What is Good?</a:t>
            </a:r>
          </a:p>
          <a:p>
            <a:pPr marL="1142365" lvl="2" indent="-227965"/>
            <a:r>
              <a:rPr lang="en-CA" sz="2800" dirty="0">
                <a:solidFill>
                  <a:srgbClr val="E06416"/>
                </a:solidFill>
                <a:latin typeface="Arial"/>
                <a:cs typeface="Arial"/>
              </a:rPr>
              <a:t>What is Missing?</a:t>
            </a:r>
          </a:p>
          <a:p>
            <a:pPr marL="1599565" lvl="3" indent="-227965"/>
            <a:endParaRPr lang="en-CA" sz="2600" dirty="0">
              <a:latin typeface="Arial"/>
              <a:cs typeface="Arial"/>
            </a:endParaRPr>
          </a:p>
        </p:txBody>
      </p:sp>
    </p:spTree>
    <p:extLst>
      <p:ext uri="{BB962C8B-B14F-4D97-AF65-F5344CB8AC3E}">
        <p14:creationId xmlns:p14="http://schemas.microsoft.com/office/powerpoint/2010/main" val="144424405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3B61-F7FE-0B7E-F7A4-78F02B5EE6B6}"/>
              </a:ext>
            </a:extLst>
          </p:cNvPr>
          <p:cNvSpPr>
            <a:spLocks noGrp="1"/>
          </p:cNvSpPr>
          <p:nvPr>
            <p:ph type="ctrTitle"/>
          </p:nvPr>
        </p:nvSpPr>
        <p:spPr/>
        <p:txBody>
          <a:bodyPr/>
          <a:lstStyle/>
          <a:p>
            <a:r>
              <a:rPr lang="en-US">
                <a:latin typeface="Arial"/>
                <a:cs typeface="Arial"/>
              </a:rPr>
              <a:t>Strategic Priorities</a:t>
            </a:r>
            <a:endParaRPr lang="en-US"/>
          </a:p>
        </p:txBody>
      </p:sp>
    </p:spTree>
    <p:extLst>
      <p:ext uri="{BB962C8B-B14F-4D97-AF65-F5344CB8AC3E}">
        <p14:creationId xmlns:p14="http://schemas.microsoft.com/office/powerpoint/2010/main" val="154092403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A55F-DE15-B893-8B58-43CE54238AE4}"/>
              </a:ext>
            </a:extLst>
          </p:cNvPr>
          <p:cNvSpPr>
            <a:spLocks noGrp="1"/>
          </p:cNvSpPr>
          <p:nvPr>
            <p:ph type="title"/>
          </p:nvPr>
        </p:nvSpPr>
        <p:spPr>
          <a:xfrm>
            <a:off x="1045464" y="0"/>
            <a:ext cx="10515600" cy="1325563"/>
          </a:xfrm>
        </p:spPr>
        <p:txBody>
          <a:bodyPr/>
          <a:lstStyle/>
          <a:p>
            <a:r>
              <a:rPr lang="en-US"/>
              <a:t>Strategic Priorities – All</a:t>
            </a:r>
          </a:p>
        </p:txBody>
      </p:sp>
      <p:pic>
        <p:nvPicPr>
          <p:cNvPr id="5" name="Content Placeholder 4">
            <a:extLst>
              <a:ext uri="{FF2B5EF4-FFF2-40B4-BE49-F238E27FC236}">
                <a16:creationId xmlns:a16="http://schemas.microsoft.com/office/drawing/2014/main" id="{13AED445-7F09-C33A-8217-FB5ADB33377E}"/>
              </a:ext>
            </a:extLst>
          </p:cNvPr>
          <p:cNvPicPr>
            <a:picLocks noGrp="1" noChangeAspect="1"/>
          </p:cNvPicPr>
          <p:nvPr>
            <p:ph idx="1"/>
          </p:nvPr>
        </p:nvPicPr>
        <p:blipFill>
          <a:blip r:embed="rId2"/>
          <a:stretch>
            <a:fillRect/>
          </a:stretch>
        </p:blipFill>
        <p:spPr>
          <a:xfrm>
            <a:off x="1267968" y="1001508"/>
            <a:ext cx="9131808" cy="5669729"/>
          </a:xfrm>
        </p:spPr>
      </p:pic>
    </p:spTree>
    <p:extLst>
      <p:ext uri="{BB962C8B-B14F-4D97-AF65-F5344CB8AC3E}">
        <p14:creationId xmlns:p14="http://schemas.microsoft.com/office/powerpoint/2010/main" val="159914277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C141-ED03-80E0-DA8B-18E11126794E}"/>
              </a:ext>
            </a:extLst>
          </p:cNvPr>
          <p:cNvSpPr>
            <a:spLocks noGrp="1"/>
          </p:cNvSpPr>
          <p:nvPr>
            <p:ph type="title"/>
          </p:nvPr>
        </p:nvSpPr>
        <p:spPr>
          <a:xfrm>
            <a:off x="984504" y="0"/>
            <a:ext cx="10515600" cy="1325563"/>
          </a:xfrm>
        </p:spPr>
        <p:txBody>
          <a:bodyPr/>
          <a:lstStyle/>
          <a:p>
            <a:r>
              <a:rPr lang="en-US"/>
              <a:t>Strategic Priorities -Staff</a:t>
            </a:r>
          </a:p>
        </p:txBody>
      </p:sp>
      <p:pic>
        <p:nvPicPr>
          <p:cNvPr id="5" name="Content Placeholder 4">
            <a:extLst>
              <a:ext uri="{FF2B5EF4-FFF2-40B4-BE49-F238E27FC236}">
                <a16:creationId xmlns:a16="http://schemas.microsoft.com/office/drawing/2014/main" id="{F394D5A9-C4D1-93D8-3CFD-D9A63EFBE86E}"/>
              </a:ext>
            </a:extLst>
          </p:cNvPr>
          <p:cNvPicPr>
            <a:picLocks noGrp="1" noChangeAspect="1"/>
          </p:cNvPicPr>
          <p:nvPr>
            <p:ph idx="1"/>
          </p:nvPr>
        </p:nvPicPr>
        <p:blipFill>
          <a:blip r:embed="rId2"/>
          <a:stretch>
            <a:fillRect/>
          </a:stretch>
        </p:blipFill>
        <p:spPr>
          <a:xfrm>
            <a:off x="984504" y="921030"/>
            <a:ext cx="9382567" cy="5825418"/>
          </a:xfrm>
        </p:spPr>
      </p:pic>
    </p:spTree>
    <p:extLst>
      <p:ext uri="{BB962C8B-B14F-4D97-AF65-F5344CB8AC3E}">
        <p14:creationId xmlns:p14="http://schemas.microsoft.com/office/powerpoint/2010/main" val="1673752220"/>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EABC-0A3C-3A7F-22B6-33642DD794CE}"/>
              </a:ext>
            </a:extLst>
          </p:cNvPr>
          <p:cNvSpPr>
            <a:spLocks noGrp="1"/>
          </p:cNvSpPr>
          <p:nvPr>
            <p:ph type="title"/>
          </p:nvPr>
        </p:nvSpPr>
        <p:spPr>
          <a:xfrm>
            <a:off x="950976" y="1"/>
            <a:ext cx="10402824" cy="1255776"/>
          </a:xfrm>
        </p:spPr>
        <p:txBody>
          <a:bodyPr/>
          <a:lstStyle/>
          <a:p>
            <a:r>
              <a:rPr lang="en-US"/>
              <a:t>Strategic Priorities - Parents/Guardians</a:t>
            </a:r>
          </a:p>
        </p:txBody>
      </p:sp>
      <p:pic>
        <p:nvPicPr>
          <p:cNvPr id="5" name="Content Placeholder 4">
            <a:extLst>
              <a:ext uri="{FF2B5EF4-FFF2-40B4-BE49-F238E27FC236}">
                <a16:creationId xmlns:a16="http://schemas.microsoft.com/office/drawing/2014/main" id="{663780C7-5F37-A819-C32E-B0448F1A2C40}"/>
              </a:ext>
            </a:extLst>
          </p:cNvPr>
          <p:cNvPicPr>
            <a:picLocks noGrp="1" noChangeAspect="1"/>
          </p:cNvPicPr>
          <p:nvPr>
            <p:ph idx="1"/>
          </p:nvPr>
        </p:nvPicPr>
        <p:blipFill>
          <a:blip r:embed="rId2"/>
          <a:stretch>
            <a:fillRect/>
          </a:stretch>
        </p:blipFill>
        <p:spPr>
          <a:xfrm>
            <a:off x="1290207" y="890389"/>
            <a:ext cx="9611585" cy="5967611"/>
          </a:xfrm>
        </p:spPr>
      </p:pic>
    </p:spTree>
    <p:extLst>
      <p:ext uri="{BB962C8B-B14F-4D97-AF65-F5344CB8AC3E}">
        <p14:creationId xmlns:p14="http://schemas.microsoft.com/office/powerpoint/2010/main" val="267463802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F8656-C953-DE74-0C39-36C1D4661C16}"/>
              </a:ext>
            </a:extLst>
          </p:cNvPr>
          <p:cNvSpPr>
            <a:spLocks noGrp="1"/>
          </p:cNvSpPr>
          <p:nvPr>
            <p:ph type="title"/>
          </p:nvPr>
        </p:nvSpPr>
        <p:spPr>
          <a:xfrm>
            <a:off x="947928" y="-134745"/>
            <a:ext cx="10515600" cy="1325563"/>
          </a:xfrm>
        </p:spPr>
        <p:txBody>
          <a:bodyPr/>
          <a:lstStyle/>
          <a:p>
            <a:r>
              <a:rPr lang="en-US"/>
              <a:t>Strategic Priorities - Students</a:t>
            </a:r>
          </a:p>
        </p:txBody>
      </p:sp>
      <p:pic>
        <p:nvPicPr>
          <p:cNvPr id="5" name="Content Placeholder 4">
            <a:extLst>
              <a:ext uri="{FF2B5EF4-FFF2-40B4-BE49-F238E27FC236}">
                <a16:creationId xmlns:a16="http://schemas.microsoft.com/office/drawing/2014/main" id="{342F5BC5-E9BF-4086-F05C-EA642B3BAD61}"/>
              </a:ext>
            </a:extLst>
          </p:cNvPr>
          <p:cNvPicPr>
            <a:picLocks noGrp="1" noChangeAspect="1"/>
          </p:cNvPicPr>
          <p:nvPr>
            <p:ph idx="1"/>
          </p:nvPr>
        </p:nvPicPr>
        <p:blipFill>
          <a:blip r:embed="rId2"/>
          <a:stretch>
            <a:fillRect/>
          </a:stretch>
        </p:blipFill>
        <p:spPr>
          <a:xfrm>
            <a:off x="1194816" y="766606"/>
            <a:ext cx="9509760" cy="5904390"/>
          </a:xfrm>
        </p:spPr>
      </p:pic>
    </p:spTree>
    <p:extLst>
      <p:ext uri="{BB962C8B-B14F-4D97-AF65-F5344CB8AC3E}">
        <p14:creationId xmlns:p14="http://schemas.microsoft.com/office/powerpoint/2010/main" val="416743209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C7EF-463F-98AF-D1EF-4770E372D0D4}"/>
              </a:ext>
            </a:extLst>
          </p:cNvPr>
          <p:cNvSpPr>
            <a:spLocks noGrp="1"/>
          </p:cNvSpPr>
          <p:nvPr>
            <p:ph type="title"/>
          </p:nvPr>
        </p:nvSpPr>
        <p:spPr/>
        <p:txBody>
          <a:bodyPr/>
          <a:lstStyle/>
          <a:p>
            <a:r>
              <a:rPr lang="en-US" dirty="0">
                <a:latin typeface="Arial"/>
                <a:cs typeface="Arial"/>
              </a:rPr>
              <a:t>Mission statement by group</a:t>
            </a:r>
            <a:endParaRPr lang="en-US" dirty="0"/>
          </a:p>
        </p:txBody>
      </p:sp>
      <p:pic>
        <p:nvPicPr>
          <p:cNvPr id="7" name="Picture 7" descr="Text&#10;&#10;Description automatically generated">
            <a:extLst>
              <a:ext uri="{FF2B5EF4-FFF2-40B4-BE49-F238E27FC236}">
                <a16:creationId xmlns:a16="http://schemas.microsoft.com/office/drawing/2014/main" id="{C186407C-E471-A396-04EE-96F8CC4748B1}"/>
              </a:ext>
            </a:extLst>
          </p:cNvPr>
          <p:cNvPicPr>
            <a:picLocks noChangeAspect="1"/>
          </p:cNvPicPr>
          <p:nvPr/>
        </p:nvPicPr>
        <p:blipFill>
          <a:blip r:embed="rId2"/>
          <a:stretch>
            <a:fillRect/>
          </a:stretch>
        </p:blipFill>
        <p:spPr>
          <a:xfrm>
            <a:off x="-57150" y="1594485"/>
            <a:ext cx="4129087" cy="2335529"/>
          </a:xfrm>
          <a:prstGeom prst="rect">
            <a:avLst/>
          </a:prstGeom>
        </p:spPr>
      </p:pic>
      <p:pic>
        <p:nvPicPr>
          <p:cNvPr id="4" name="Picture 4" descr="Text&#10;&#10;Description automatically generated">
            <a:extLst>
              <a:ext uri="{FF2B5EF4-FFF2-40B4-BE49-F238E27FC236}">
                <a16:creationId xmlns:a16="http://schemas.microsoft.com/office/drawing/2014/main" id="{6408E70A-41CE-656C-F09D-F14A2E880BBB}"/>
              </a:ext>
            </a:extLst>
          </p:cNvPr>
          <p:cNvPicPr>
            <a:picLocks noGrp="1" noChangeAspect="1"/>
          </p:cNvPicPr>
          <p:nvPr>
            <p:ph idx="1"/>
          </p:nvPr>
        </p:nvPicPr>
        <p:blipFill>
          <a:blip r:embed="rId3"/>
          <a:stretch>
            <a:fillRect/>
          </a:stretch>
        </p:blipFill>
        <p:spPr>
          <a:xfrm>
            <a:off x="3746761" y="1554162"/>
            <a:ext cx="4450828" cy="2546350"/>
          </a:xfrm>
        </p:spPr>
      </p:pic>
      <p:pic>
        <p:nvPicPr>
          <p:cNvPr id="6" name="Picture 6" descr="Text&#10;&#10;Description automatically generated">
            <a:extLst>
              <a:ext uri="{FF2B5EF4-FFF2-40B4-BE49-F238E27FC236}">
                <a16:creationId xmlns:a16="http://schemas.microsoft.com/office/drawing/2014/main" id="{263DFC9F-B995-083D-5ADC-5DA733B78C68}"/>
              </a:ext>
            </a:extLst>
          </p:cNvPr>
          <p:cNvPicPr>
            <a:picLocks noChangeAspect="1"/>
          </p:cNvPicPr>
          <p:nvPr/>
        </p:nvPicPr>
        <p:blipFill>
          <a:blip r:embed="rId4"/>
          <a:stretch>
            <a:fillRect/>
          </a:stretch>
        </p:blipFill>
        <p:spPr>
          <a:xfrm>
            <a:off x="7824788" y="1631999"/>
            <a:ext cx="4443412" cy="2398614"/>
          </a:xfrm>
          <a:prstGeom prst="rect">
            <a:avLst/>
          </a:prstGeom>
        </p:spPr>
      </p:pic>
      <p:sp>
        <p:nvSpPr>
          <p:cNvPr id="8" name="TextBox 7">
            <a:extLst>
              <a:ext uri="{FF2B5EF4-FFF2-40B4-BE49-F238E27FC236}">
                <a16:creationId xmlns:a16="http://schemas.microsoft.com/office/drawing/2014/main" id="{0BD42143-75FA-5782-CC1B-AD1140DB42E5}"/>
              </a:ext>
            </a:extLst>
          </p:cNvPr>
          <p:cNvSpPr txBox="1"/>
          <p:nvPr/>
        </p:nvSpPr>
        <p:spPr>
          <a:xfrm>
            <a:off x="376238" y="43291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STAFF</a:t>
            </a:r>
            <a:endParaRPr lang="en-US"/>
          </a:p>
        </p:txBody>
      </p:sp>
      <p:sp>
        <p:nvSpPr>
          <p:cNvPr id="9" name="TextBox 8">
            <a:extLst>
              <a:ext uri="{FF2B5EF4-FFF2-40B4-BE49-F238E27FC236}">
                <a16:creationId xmlns:a16="http://schemas.microsoft.com/office/drawing/2014/main" id="{F35D2F3C-A3A4-6CB8-49C6-D5C20216AA30}"/>
              </a:ext>
            </a:extLst>
          </p:cNvPr>
          <p:cNvSpPr txBox="1"/>
          <p:nvPr/>
        </p:nvSpPr>
        <p:spPr>
          <a:xfrm>
            <a:off x="4724400" y="43291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Calibri"/>
              </a:rPr>
              <a:t>PARENTS/GUARDIANS</a:t>
            </a:r>
          </a:p>
        </p:txBody>
      </p:sp>
      <p:sp>
        <p:nvSpPr>
          <p:cNvPr id="10" name="TextBox 9">
            <a:extLst>
              <a:ext uri="{FF2B5EF4-FFF2-40B4-BE49-F238E27FC236}">
                <a16:creationId xmlns:a16="http://schemas.microsoft.com/office/drawing/2014/main" id="{C4C65E1E-0B72-0A78-75B6-D3D31ADF654C}"/>
              </a:ext>
            </a:extLst>
          </p:cNvPr>
          <p:cNvSpPr txBox="1"/>
          <p:nvPr/>
        </p:nvSpPr>
        <p:spPr>
          <a:xfrm>
            <a:off x="8958262" y="42814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STUDENTS</a:t>
            </a:r>
          </a:p>
        </p:txBody>
      </p:sp>
    </p:spTree>
    <p:extLst>
      <p:ext uri="{BB962C8B-B14F-4D97-AF65-F5344CB8AC3E}">
        <p14:creationId xmlns:p14="http://schemas.microsoft.com/office/powerpoint/2010/main" val="379690196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8640-47A3-A402-0B49-AEF17204FD48}"/>
              </a:ext>
            </a:extLst>
          </p:cNvPr>
          <p:cNvSpPr>
            <a:spLocks noGrp="1"/>
          </p:cNvSpPr>
          <p:nvPr>
            <p:ph type="title"/>
          </p:nvPr>
        </p:nvSpPr>
        <p:spPr/>
        <p:txBody>
          <a:bodyPr/>
          <a:lstStyle/>
          <a:p>
            <a:r>
              <a:rPr lang="en-US"/>
              <a:t>Emerging Areas of Focus</a:t>
            </a:r>
          </a:p>
        </p:txBody>
      </p:sp>
      <p:sp>
        <p:nvSpPr>
          <p:cNvPr id="3" name="Content Placeholder 2">
            <a:extLst>
              <a:ext uri="{FF2B5EF4-FFF2-40B4-BE49-F238E27FC236}">
                <a16:creationId xmlns:a16="http://schemas.microsoft.com/office/drawing/2014/main" id="{5FC4335B-A497-4B3E-D02A-760E9C28AE77}"/>
              </a:ext>
            </a:extLst>
          </p:cNvPr>
          <p:cNvSpPr>
            <a:spLocks noGrp="1"/>
          </p:cNvSpPr>
          <p:nvPr>
            <p:ph idx="1"/>
          </p:nvPr>
        </p:nvSpPr>
        <p:spPr>
          <a:xfrm>
            <a:off x="838200" y="1705798"/>
            <a:ext cx="10515600" cy="4787075"/>
          </a:xfrm>
        </p:spPr>
        <p:txBody>
          <a:bodyPr vert="horz" lIns="91440" tIns="45720" rIns="91440" bIns="45720" rtlCol="0" anchor="t">
            <a:normAutofit/>
          </a:bodyPr>
          <a:lstStyle/>
          <a:p>
            <a:pPr marL="514350" indent="-514350">
              <a:buFont typeface="+mj-lt"/>
              <a:buAutoNum type="arabicPeriod"/>
            </a:pPr>
            <a:r>
              <a:rPr lang="en-US" dirty="0">
                <a:latin typeface="Arial"/>
                <a:cs typeface="Arial"/>
              </a:rPr>
              <a:t>Faith Formation and Leadership – grounded in Catholic Social Teachings</a:t>
            </a:r>
          </a:p>
          <a:p>
            <a:pPr marL="514350" indent="-514350">
              <a:buFont typeface="+mj-lt"/>
              <a:buAutoNum type="arabicPeriod"/>
            </a:pPr>
            <a:r>
              <a:rPr lang="en-US" dirty="0">
                <a:latin typeface="Arial"/>
                <a:cs typeface="Arial"/>
              </a:rPr>
              <a:t>Indigenous Education</a:t>
            </a:r>
          </a:p>
          <a:p>
            <a:pPr marL="514350" indent="-514350">
              <a:buFont typeface="+mj-lt"/>
              <a:buAutoNum type="arabicPeriod"/>
            </a:pPr>
            <a:r>
              <a:rPr lang="en-US" dirty="0">
                <a:latin typeface="Arial"/>
                <a:cs typeface="Arial"/>
              </a:rPr>
              <a:t>Equity – Culturally Relevant and Responsive Practice and Pedagogy; Special Education; 2SLGBTQ+; </a:t>
            </a:r>
            <a:r>
              <a:rPr lang="en-US" dirty="0" err="1">
                <a:latin typeface="Arial"/>
                <a:cs typeface="Arial"/>
              </a:rPr>
              <a:t>Destreaming</a:t>
            </a:r>
            <a:r>
              <a:rPr lang="en-US" dirty="0">
                <a:latin typeface="Arial"/>
                <a:cs typeface="Arial"/>
              </a:rPr>
              <a:t>; Science of Reading; Representation; Resources</a:t>
            </a:r>
          </a:p>
          <a:p>
            <a:pPr marL="514350" indent="-514350">
              <a:buFont typeface="+mj-lt"/>
              <a:buAutoNum type="arabicPeriod"/>
            </a:pPr>
            <a:r>
              <a:rPr lang="en-US" dirty="0">
                <a:latin typeface="Arial"/>
                <a:cs typeface="Arial"/>
              </a:rPr>
              <a:t>Experiential Learning - community connected, on the land, authentic</a:t>
            </a:r>
          </a:p>
          <a:p>
            <a:pPr marL="514350" indent="-514350">
              <a:buFont typeface="+mj-lt"/>
              <a:buAutoNum type="arabicPeriod"/>
            </a:pPr>
            <a:r>
              <a:rPr lang="en-US" dirty="0">
                <a:latin typeface="Arial"/>
                <a:cs typeface="Arial"/>
              </a:rPr>
              <a:t>Professional Learning and Leadership Development</a:t>
            </a:r>
          </a:p>
          <a:p>
            <a:pPr marL="514350" indent="-514350">
              <a:buFont typeface="+mj-lt"/>
              <a:buAutoNum type="arabicPeriod"/>
            </a:pPr>
            <a:r>
              <a:rPr lang="en-US" dirty="0">
                <a:latin typeface="Arial"/>
                <a:cs typeface="Arial"/>
              </a:rPr>
              <a:t>Stewardship for Creation</a:t>
            </a:r>
          </a:p>
          <a:p>
            <a:pPr marL="0" indent="0">
              <a:buNone/>
            </a:pPr>
            <a:endParaRPr lang="en-US"/>
          </a:p>
          <a:p>
            <a:pPr marL="514350" indent="-514350">
              <a:buFont typeface="+mj-lt"/>
              <a:buAutoNum type="arabicPeriod"/>
            </a:pPr>
            <a:endParaRPr lang="en-US"/>
          </a:p>
          <a:p>
            <a:pPr marL="514350" indent="-514350">
              <a:buFont typeface="+mj-lt"/>
              <a:buAutoNum type="arabicPeriod"/>
            </a:pPr>
            <a:endParaRPr lang="en-US"/>
          </a:p>
          <a:p>
            <a:pPr marL="0" indent="0">
              <a:buNone/>
            </a:pPr>
            <a:endParaRPr lang="en-US"/>
          </a:p>
        </p:txBody>
      </p:sp>
    </p:spTree>
    <p:extLst>
      <p:ext uri="{BB962C8B-B14F-4D97-AF65-F5344CB8AC3E}">
        <p14:creationId xmlns:p14="http://schemas.microsoft.com/office/powerpoint/2010/main" val="381149850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B2BE-2DCC-215A-5660-56CE56E37FF4}"/>
              </a:ext>
            </a:extLst>
          </p:cNvPr>
          <p:cNvSpPr>
            <a:spLocks noGrp="1"/>
          </p:cNvSpPr>
          <p:nvPr>
            <p:ph type="title"/>
          </p:nvPr>
        </p:nvSpPr>
        <p:spPr/>
        <p:txBody>
          <a:bodyPr/>
          <a:lstStyle/>
          <a:p>
            <a:r>
              <a:rPr lang="en-US">
                <a:latin typeface="Arial"/>
                <a:cs typeface="Arial"/>
              </a:rPr>
              <a:t>Strategic Priorities vs Strategic Goals</a:t>
            </a:r>
            <a:endParaRPr lang="en-US"/>
          </a:p>
        </p:txBody>
      </p:sp>
      <p:sp>
        <p:nvSpPr>
          <p:cNvPr id="3" name="Content Placeholder 2">
            <a:extLst>
              <a:ext uri="{FF2B5EF4-FFF2-40B4-BE49-F238E27FC236}">
                <a16:creationId xmlns:a16="http://schemas.microsoft.com/office/drawing/2014/main" id="{6AEC596C-9DC6-79BA-B560-5DE474D7C683}"/>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A </a:t>
            </a:r>
            <a:r>
              <a:rPr lang="en-US" b="1">
                <a:latin typeface="Arial"/>
                <a:cs typeface="Arial"/>
              </a:rPr>
              <a:t>strategic priority</a:t>
            </a:r>
            <a:r>
              <a:rPr lang="en-US">
                <a:latin typeface="Arial"/>
                <a:cs typeface="Arial"/>
              </a:rPr>
              <a:t> is an area of high importance that an organization establishes in order to realize its vision.   A strategic priority provides a framework for organizing, defining and communicating strategic goals.</a:t>
            </a:r>
            <a:endParaRPr lang="en-US"/>
          </a:p>
          <a:p>
            <a:pPr marL="0" indent="0">
              <a:buNone/>
            </a:pPr>
            <a:endParaRPr lang="en-US">
              <a:latin typeface="Arial"/>
              <a:cs typeface="Arial"/>
            </a:endParaRPr>
          </a:p>
          <a:p>
            <a:pPr marL="0" indent="0">
              <a:buNone/>
            </a:pPr>
            <a:r>
              <a:rPr lang="en-US" b="1">
                <a:latin typeface="Arial"/>
                <a:cs typeface="Arial"/>
              </a:rPr>
              <a:t>Strategic goals</a:t>
            </a:r>
            <a:r>
              <a:rPr lang="en-US">
                <a:latin typeface="Arial"/>
                <a:cs typeface="Arial"/>
              </a:rPr>
              <a:t> are what an organization will achieve over the course of its strategic plan. Strategic goals are achieved through the initiatives that an organization implements.</a:t>
            </a:r>
          </a:p>
        </p:txBody>
      </p:sp>
    </p:spTree>
    <p:extLst>
      <p:ext uri="{BB962C8B-B14F-4D97-AF65-F5344CB8AC3E}">
        <p14:creationId xmlns:p14="http://schemas.microsoft.com/office/powerpoint/2010/main" val="228374695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BD57-85B2-C32F-9A63-72BFB651A479}"/>
              </a:ext>
            </a:extLst>
          </p:cNvPr>
          <p:cNvSpPr>
            <a:spLocks noGrp="1"/>
          </p:cNvSpPr>
          <p:nvPr>
            <p:ph type="title"/>
          </p:nvPr>
        </p:nvSpPr>
        <p:spPr/>
        <p:txBody>
          <a:bodyPr/>
          <a:lstStyle/>
          <a:p>
            <a:r>
              <a:rPr lang="en-US"/>
              <a:t>Emerging Ideas </a:t>
            </a:r>
          </a:p>
        </p:txBody>
      </p:sp>
      <p:sp>
        <p:nvSpPr>
          <p:cNvPr id="3" name="Content Placeholder 2">
            <a:extLst>
              <a:ext uri="{FF2B5EF4-FFF2-40B4-BE49-F238E27FC236}">
                <a16:creationId xmlns:a16="http://schemas.microsoft.com/office/drawing/2014/main" id="{2B8C3DBC-EC12-E884-8985-EE4A2C29A1FB}"/>
              </a:ext>
            </a:extLst>
          </p:cNvPr>
          <p:cNvSpPr>
            <a:spLocks noGrp="1"/>
          </p:cNvSpPr>
          <p:nvPr>
            <p:ph idx="1"/>
          </p:nvPr>
        </p:nvSpPr>
        <p:spPr>
          <a:xfrm>
            <a:off x="838200" y="1475232"/>
            <a:ext cx="10515600" cy="4701731"/>
          </a:xfrm>
        </p:spPr>
        <p:txBody>
          <a:bodyPr>
            <a:normAutofit/>
          </a:bodyPr>
          <a:lstStyle/>
          <a:p>
            <a:pPr marL="0" indent="0">
              <a:buNone/>
            </a:pPr>
            <a:r>
              <a:rPr lang="en-US" sz="3200"/>
              <a:t>Strategic priorities for the future need to:</a:t>
            </a:r>
          </a:p>
          <a:p>
            <a:pPr marL="0" indent="0">
              <a:buNone/>
            </a:pPr>
            <a:endParaRPr lang="en-US" sz="3200"/>
          </a:p>
          <a:p>
            <a:r>
              <a:rPr lang="en-US" sz="3200"/>
              <a:t>Represent intentional action;</a:t>
            </a:r>
          </a:p>
          <a:p>
            <a:r>
              <a:rPr lang="en-US" sz="3200"/>
              <a:t>Provide a framework for responsive change;</a:t>
            </a:r>
          </a:p>
          <a:p>
            <a:r>
              <a:rPr lang="en-US" sz="3200"/>
              <a:t>Outline a commitment to a fundamental shift in the way we approach our work in order to achieve better, more equitable outcomes; and</a:t>
            </a:r>
          </a:p>
          <a:p>
            <a:r>
              <a:rPr lang="en-US" sz="3200"/>
              <a:t>Be applicable at all levels of the organization.</a:t>
            </a:r>
          </a:p>
        </p:txBody>
      </p:sp>
    </p:spTree>
    <p:extLst>
      <p:ext uri="{BB962C8B-B14F-4D97-AF65-F5344CB8AC3E}">
        <p14:creationId xmlns:p14="http://schemas.microsoft.com/office/powerpoint/2010/main" val="332807535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B12A-F225-404F-A0AA-73781D620354}"/>
              </a:ext>
            </a:extLst>
          </p:cNvPr>
          <p:cNvSpPr>
            <a:spLocks noGrp="1"/>
          </p:cNvSpPr>
          <p:nvPr>
            <p:ph type="title"/>
          </p:nvPr>
        </p:nvSpPr>
        <p:spPr>
          <a:xfrm>
            <a:off x="932793" y="0"/>
            <a:ext cx="10515600" cy="1325563"/>
          </a:xfrm>
        </p:spPr>
        <p:txBody>
          <a:bodyPr/>
          <a:lstStyle/>
          <a:p>
            <a:r>
              <a:rPr lang="en-US"/>
              <a:t>Members</a:t>
            </a:r>
          </a:p>
        </p:txBody>
      </p:sp>
      <p:sp>
        <p:nvSpPr>
          <p:cNvPr id="3" name="Content Placeholder 2">
            <a:extLst>
              <a:ext uri="{FF2B5EF4-FFF2-40B4-BE49-F238E27FC236}">
                <a16:creationId xmlns:a16="http://schemas.microsoft.com/office/drawing/2014/main" id="{80C380A2-FCE9-BE40-BDD2-82C1C3F8FEE9}"/>
              </a:ext>
            </a:extLst>
          </p:cNvPr>
          <p:cNvSpPr>
            <a:spLocks noGrp="1"/>
          </p:cNvSpPr>
          <p:nvPr>
            <p:ph idx="1"/>
          </p:nvPr>
        </p:nvSpPr>
        <p:spPr>
          <a:xfrm>
            <a:off x="838200" y="1072056"/>
            <a:ext cx="4995041" cy="5580992"/>
          </a:xfrm>
        </p:spPr>
        <p:txBody>
          <a:bodyPr vert="horz" lIns="91440" tIns="45720" rIns="91440" bIns="45720" rtlCol="0" anchor="t">
            <a:normAutofit fontScale="25000" lnSpcReduction="20000"/>
          </a:bodyPr>
          <a:lstStyle/>
          <a:p>
            <a:pPr marL="0" indent="0" fontAlgn="base">
              <a:buNone/>
            </a:pPr>
            <a:r>
              <a:rPr lang="en-CA" sz="6400" b="1">
                <a:latin typeface="Arial"/>
                <a:cs typeface="Arial"/>
              </a:rPr>
              <a:t>Co-Chairs:</a:t>
            </a:r>
          </a:p>
          <a:p>
            <a:pPr marL="0" indent="0" fontAlgn="base">
              <a:buNone/>
            </a:pPr>
            <a:r>
              <a:rPr lang="en-CA" sz="5600">
                <a:latin typeface="Arial"/>
                <a:cs typeface="Arial"/>
              </a:rPr>
              <a:t>Morgan Ste. Marie, Chair of the Board</a:t>
            </a:r>
          </a:p>
          <a:p>
            <a:pPr marL="0" indent="0" fontAlgn="base">
              <a:buNone/>
            </a:pPr>
            <a:r>
              <a:rPr lang="en-CA" sz="5600">
                <a:latin typeface="Arial"/>
                <a:cs typeface="Arial"/>
              </a:rPr>
              <a:t>Tracy Barill, Director of Education </a:t>
            </a:r>
          </a:p>
          <a:p>
            <a:pPr marL="0" indent="0" fontAlgn="base">
              <a:buNone/>
            </a:pPr>
            <a:endParaRPr lang="en-CA" sz="3200"/>
          </a:p>
          <a:p>
            <a:pPr marL="0" indent="0" fontAlgn="base">
              <a:buNone/>
            </a:pPr>
            <a:r>
              <a:rPr lang="en-CA" sz="6400" b="1">
                <a:latin typeface="Arial"/>
                <a:cs typeface="Arial"/>
              </a:rPr>
              <a:t>MYSP Facilitator:</a:t>
            </a:r>
          </a:p>
          <a:p>
            <a:pPr marL="0" indent="0" fontAlgn="base">
              <a:buNone/>
            </a:pPr>
            <a:r>
              <a:rPr lang="en-CA" sz="5600">
                <a:latin typeface="Arial"/>
                <a:cs typeface="Arial"/>
              </a:rPr>
              <a:t>Lewis </a:t>
            </a:r>
            <a:r>
              <a:rPr lang="en-CA" sz="5600" err="1">
                <a:latin typeface="Arial"/>
                <a:cs typeface="Arial"/>
              </a:rPr>
              <a:t>Morgulis</a:t>
            </a:r>
            <a:r>
              <a:rPr lang="en-CA" sz="5600">
                <a:latin typeface="Arial"/>
                <a:cs typeface="Arial"/>
              </a:rPr>
              <a:t>, L&amp;C Planning Consultants</a:t>
            </a:r>
            <a:endParaRPr lang="en-CA" sz="5600"/>
          </a:p>
          <a:p>
            <a:pPr marL="0" indent="0" fontAlgn="base">
              <a:buNone/>
            </a:pPr>
            <a:endParaRPr lang="en-CA" sz="3200"/>
          </a:p>
          <a:p>
            <a:pPr marL="0" indent="0" fontAlgn="base">
              <a:buNone/>
            </a:pPr>
            <a:r>
              <a:rPr lang="en-CA" sz="6400" b="1">
                <a:latin typeface="Arial"/>
                <a:cs typeface="Arial"/>
              </a:rPr>
              <a:t>Communications:</a:t>
            </a:r>
          </a:p>
          <a:p>
            <a:pPr marL="0" indent="0" fontAlgn="base">
              <a:buNone/>
            </a:pPr>
            <a:r>
              <a:rPr lang="en-CA" sz="5600">
                <a:latin typeface="Arial"/>
                <a:cs typeface="Arial"/>
              </a:rPr>
              <a:t>Amanda Roffey, </a:t>
            </a:r>
            <a:r>
              <a:rPr lang="en-CA" sz="5600" err="1">
                <a:latin typeface="Arial"/>
                <a:cs typeface="Arial"/>
              </a:rPr>
              <a:t>Faeron</a:t>
            </a:r>
            <a:r>
              <a:rPr lang="en-CA" sz="5600">
                <a:latin typeface="Arial"/>
                <a:cs typeface="Arial"/>
              </a:rPr>
              <a:t> Pileggi, Emily McCall</a:t>
            </a:r>
            <a:br>
              <a:rPr lang="en-CA" sz="5600"/>
            </a:br>
            <a:endParaRPr lang="en-CA" sz="5600"/>
          </a:p>
          <a:p>
            <a:pPr marL="0" indent="0" fontAlgn="base">
              <a:buNone/>
            </a:pPr>
            <a:r>
              <a:rPr lang="en-CA" sz="6400">
                <a:latin typeface="Arial"/>
                <a:cs typeface="Arial"/>
              </a:rPr>
              <a:t>T</a:t>
            </a:r>
            <a:r>
              <a:rPr lang="en-CA" sz="6400" b="1">
                <a:latin typeface="Arial"/>
                <a:cs typeface="Arial"/>
              </a:rPr>
              <a:t>rustees, Clergy and Senior Admin:</a:t>
            </a:r>
          </a:p>
          <a:p>
            <a:pPr marL="0" indent="0" fontAlgn="base">
              <a:buNone/>
            </a:pPr>
            <a:r>
              <a:rPr lang="en-CA" sz="5600">
                <a:latin typeface="Arial"/>
                <a:cs typeface="Arial"/>
              </a:rPr>
              <a:t>John Rinella, Vice Chair of the Board </a:t>
            </a:r>
          </a:p>
          <a:p>
            <a:pPr marL="0" indent="0" fontAlgn="base">
              <a:buNone/>
            </a:pPr>
            <a:r>
              <a:rPr lang="en-CA" sz="5600">
                <a:latin typeface="Arial"/>
                <a:cs typeface="Arial"/>
              </a:rPr>
              <a:t>Monique Forster, Trustee </a:t>
            </a:r>
          </a:p>
          <a:p>
            <a:pPr marL="0" indent="0" fontAlgn="base">
              <a:buNone/>
            </a:pPr>
            <a:r>
              <a:rPr lang="en-CA" sz="5600">
                <a:latin typeface="Arial"/>
                <a:cs typeface="Arial"/>
              </a:rPr>
              <a:t>Janice Oldman, Trustee </a:t>
            </a:r>
          </a:p>
          <a:p>
            <a:pPr marL="0" indent="0" fontAlgn="base">
              <a:buNone/>
            </a:pPr>
            <a:r>
              <a:rPr lang="en-CA" sz="5600">
                <a:latin typeface="Arial"/>
                <a:cs typeface="Arial"/>
              </a:rPr>
              <a:t>Mikhail </a:t>
            </a:r>
            <a:r>
              <a:rPr lang="en-CA" sz="5600" err="1">
                <a:latin typeface="Arial"/>
                <a:cs typeface="Arial"/>
              </a:rPr>
              <a:t>Yurkoski</a:t>
            </a:r>
            <a:r>
              <a:rPr lang="en-CA" sz="5600">
                <a:latin typeface="Arial"/>
                <a:cs typeface="Arial"/>
              </a:rPr>
              <a:t>, Trustee </a:t>
            </a:r>
          </a:p>
          <a:p>
            <a:pPr marL="0" indent="0" fontAlgn="base">
              <a:buNone/>
            </a:pPr>
            <a:r>
              <a:rPr lang="en-CA" sz="5600">
                <a:latin typeface="Arial"/>
                <a:cs typeface="Arial"/>
              </a:rPr>
              <a:t>Declan Amaral, Student Trustee </a:t>
            </a:r>
          </a:p>
          <a:p>
            <a:pPr marL="0" indent="0" fontAlgn="base">
              <a:buNone/>
            </a:pPr>
            <a:r>
              <a:rPr lang="en-CA" sz="5600">
                <a:latin typeface="Arial"/>
                <a:cs typeface="Arial"/>
              </a:rPr>
              <a:t>Sophie </a:t>
            </a:r>
            <a:r>
              <a:rPr lang="en-CA" sz="5600" err="1">
                <a:latin typeface="Arial"/>
                <a:cs typeface="Arial"/>
              </a:rPr>
              <a:t>Nwaoha</a:t>
            </a:r>
            <a:r>
              <a:rPr lang="en-CA" sz="5600">
                <a:latin typeface="Arial"/>
                <a:cs typeface="Arial"/>
              </a:rPr>
              <a:t>, Student Trustee </a:t>
            </a:r>
          </a:p>
          <a:p>
            <a:pPr marL="0" indent="0" fontAlgn="base">
              <a:buNone/>
            </a:pPr>
            <a:r>
              <a:rPr lang="en-CA" sz="5600">
                <a:latin typeface="Arial"/>
                <a:cs typeface="Arial"/>
              </a:rPr>
              <a:t>Fr. Keith Callaghan, Archdiocese of Toronto </a:t>
            </a:r>
          </a:p>
          <a:p>
            <a:pPr marL="0" indent="0">
              <a:buNone/>
            </a:pPr>
            <a:r>
              <a:rPr lang="en-CA" sz="5600">
                <a:latin typeface="Arial"/>
                <a:cs typeface="Arial"/>
              </a:rPr>
              <a:t>Kayode Akomolafe, Human Rights and Equity Advisor</a:t>
            </a:r>
          </a:p>
          <a:p>
            <a:pPr marL="0" indent="0" fontAlgn="base">
              <a:buNone/>
            </a:pPr>
            <a:r>
              <a:rPr lang="en-CA" sz="5600">
                <a:latin typeface="Arial"/>
                <a:cs typeface="Arial"/>
              </a:rPr>
              <a:t>Mariah O’Reilly, Superintendent of Education, Academic </a:t>
            </a:r>
          </a:p>
          <a:p>
            <a:pPr marL="0" indent="0" fontAlgn="base">
              <a:buNone/>
            </a:pPr>
            <a:r>
              <a:rPr lang="en-CA" sz="5600">
                <a:latin typeface="Arial"/>
                <a:cs typeface="Arial"/>
              </a:rPr>
              <a:t>Scott Grieve, Superintendent, Corporate </a:t>
            </a:r>
          </a:p>
          <a:p>
            <a:pPr marL="227965" indent="-227965"/>
            <a:endParaRPr lang="en-US"/>
          </a:p>
        </p:txBody>
      </p:sp>
      <p:sp>
        <p:nvSpPr>
          <p:cNvPr id="4" name="TextBox 3">
            <a:extLst>
              <a:ext uri="{FF2B5EF4-FFF2-40B4-BE49-F238E27FC236}">
                <a16:creationId xmlns:a16="http://schemas.microsoft.com/office/drawing/2014/main" id="{554DA4C7-B4F1-1E43-8632-29EF883D0554}"/>
              </a:ext>
            </a:extLst>
          </p:cNvPr>
          <p:cNvSpPr txBox="1"/>
          <p:nvPr/>
        </p:nvSpPr>
        <p:spPr>
          <a:xfrm>
            <a:off x="6195029" y="264299"/>
            <a:ext cx="4866290" cy="6432530"/>
          </a:xfrm>
          <a:prstGeom prst="rect">
            <a:avLst/>
          </a:prstGeom>
          <a:noFill/>
        </p:spPr>
        <p:txBody>
          <a:bodyPr wrap="square" lIns="91440" tIns="45720" rIns="91440" bIns="45720" rtlCol="0" anchor="t">
            <a:spAutoFit/>
          </a:bodyPr>
          <a:lstStyle/>
          <a:p>
            <a:pPr fontAlgn="base"/>
            <a:r>
              <a:rPr lang="en-CA" sz="1900" b="1" dirty="0"/>
              <a:t>Data and Research Officer</a:t>
            </a:r>
            <a:endParaRPr lang="en-CA" sz="1900" b="1" dirty="0">
              <a:cs typeface="Calibri"/>
            </a:endParaRPr>
          </a:p>
          <a:p>
            <a:pPr fontAlgn="base"/>
            <a:r>
              <a:rPr lang="en-CA" sz="1900" dirty="0"/>
              <a:t>Richard </a:t>
            </a:r>
            <a:r>
              <a:rPr lang="en-CA" sz="1900" dirty="0" err="1"/>
              <a:t>DeCaires</a:t>
            </a:r>
            <a:endParaRPr lang="en-CA" sz="1900" dirty="0" err="1">
              <a:cs typeface="Calibri"/>
            </a:endParaRPr>
          </a:p>
          <a:p>
            <a:pPr fontAlgn="base"/>
            <a:endParaRPr lang="en-CA" sz="1900"/>
          </a:p>
          <a:p>
            <a:pPr fontAlgn="base"/>
            <a:r>
              <a:rPr lang="en-CA" sz="1900" b="1" dirty="0"/>
              <a:t>Partner and Community Representatives:</a:t>
            </a:r>
            <a:endParaRPr lang="en-CA" sz="1900" dirty="0"/>
          </a:p>
          <a:p>
            <a:pPr fontAlgn="base"/>
            <a:r>
              <a:rPr lang="en-CA" sz="1600" dirty="0"/>
              <a:t>Erin Troost, APSSP </a:t>
            </a:r>
            <a:endParaRPr lang="en-CA" sz="1600" dirty="0">
              <a:cs typeface="Calibri"/>
            </a:endParaRPr>
          </a:p>
          <a:p>
            <a:pPr fontAlgn="base"/>
            <a:r>
              <a:rPr lang="en-CA" sz="1600" dirty="0"/>
              <a:t>David </a:t>
            </a:r>
            <a:r>
              <a:rPr lang="en-CA" sz="1600" dirty="0" err="1"/>
              <a:t>Dubowits</a:t>
            </a:r>
            <a:r>
              <a:rPr lang="en-CA" sz="1600" dirty="0"/>
              <a:t>, Chaplains </a:t>
            </a:r>
            <a:endParaRPr lang="en-CA" sz="1600" dirty="0">
              <a:cs typeface="Calibri"/>
            </a:endParaRPr>
          </a:p>
          <a:p>
            <a:pPr fontAlgn="base"/>
            <a:r>
              <a:rPr lang="en-CA" sz="1600" dirty="0"/>
              <a:t>Melissa Vickery, CPCO Elementary </a:t>
            </a:r>
            <a:endParaRPr lang="en-CA" sz="1600" dirty="0">
              <a:cs typeface="Calibri"/>
            </a:endParaRPr>
          </a:p>
          <a:p>
            <a:pPr fontAlgn="base"/>
            <a:r>
              <a:rPr lang="en-CA" sz="1600" dirty="0"/>
              <a:t>Paula </a:t>
            </a:r>
            <a:r>
              <a:rPr lang="en-CA" sz="1600" dirty="0" err="1"/>
              <a:t>Sorhaitz</a:t>
            </a:r>
            <a:r>
              <a:rPr lang="en-CA" sz="1600" dirty="0"/>
              <a:t>, CPCO Secondary </a:t>
            </a:r>
            <a:endParaRPr lang="en-CA" sz="1600" dirty="0">
              <a:cs typeface="Calibri"/>
            </a:endParaRPr>
          </a:p>
          <a:p>
            <a:pPr fontAlgn="base"/>
            <a:r>
              <a:rPr lang="en-CA" sz="1600" dirty="0"/>
              <a:t>John Quarrie, CUPE Custodial/Maintenance</a:t>
            </a:r>
            <a:endParaRPr lang="en-CA" sz="1600" dirty="0">
              <a:cs typeface="Calibri"/>
            </a:endParaRPr>
          </a:p>
          <a:p>
            <a:pPr fontAlgn="base"/>
            <a:r>
              <a:rPr lang="en-CA" sz="1600" dirty="0"/>
              <a:t>Maureen Cope, CUPE Educational Assistants</a:t>
            </a:r>
            <a:endParaRPr lang="en-CA" sz="1600" dirty="0">
              <a:cs typeface="Calibri"/>
            </a:endParaRPr>
          </a:p>
          <a:p>
            <a:pPr fontAlgn="base"/>
            <a:r>
              <a:rPr lang="en-CA" sz="1600" dirty="0"/>
              <a:t>Sajida Aaron, CUPE LINC/ESL</a:t>
            </a:r>
            <a:endParaRPr lang="en-CA" sz="1600" dirty="0">
              <a:cs typeface="Calibri"/>
            </a:endParaRPr>
          </a:p>
          <a:p>
            <a:pPr fontAlgn="base"/>
            <a:r>
              <a:rPr lang="en-CA" sz="1600" dirty="0"/>
              <a:t>Mike Morris, CUPE Secretarial/Clerical/Technical</a:t>
            </a:r>
            <a:endParaRPr lang="en-CA" sz="1600" dirty="0">
              <a:cs typeface="Calibri"/>
            </a:endParaRPr>
          </a:p>
          <a:p>
            <a:pPr fontAlgn="base"/>
            <a:r>
              <a:rPr lang="en-CA" sz="1600" dirty="0"/>
              <a:t>Kelly Mulville, ETFO/DECE </a:t>
            </a:r>
            <a:endParaRPr lang="en-CA" sz="1600" dirty="0">
              <a:cs typeface="Calibri"/>
            </a:endParaRPr>
          </a:p>
          <a:p>
            <a:pPr fontAlgn="base"/>
            <a:r>
              <a:rPr lang="en-CA" sz="1600" dirty="0"/>
              <a:t>Lori Jones, Management Administrative Group </a:t>
            </a:r>
            <a:endParaRPr lang="en-CA" sz="1600" dirty="0">
              <a:cs typeface="Calibri"/>
            </a:endParaRPr>
          </a:p>
          <a:p>
            <a:pPr fontAlgn="base"/>
            <a:r>
              <a:rPr lang="en-CA" sz="1600" dirty="0"/>
              <a:t>Jaci French, OECTA Elementary </a:t>
            </a:r>
            <a:endParaRPr lang="en-CA" sz="1600" dirty="0">
              <a:cs typeface="Calibri"/>
            </a:endParaRPr>
          </a:p>
          <a:p>
            <a:pPr fontAlgn="base"/>
            <a:r>
              <a:rPr lang="en-CA" sz="1600" dirty="0"/>
              <a:t>Paul </a:t>
            </a:r>
            <a:r>
              <a:rPr lang="en-CA" sz="1600" dirty="0" err="1"/>
              <a:t>Collicutt</a:t>
            </a:r>
            <a:r>
              <a:rPr lang="en-CA" sz="1600" dirty="0"/>
              <a:t>, OECTA Secondary </a:t>
            </a:r>
            <a:endParaRPr lang="en-CA" sz="1600" dirty="0">
              <a:cs typeface="Calibri"/>
            </a:endParaRPr>
          </a:p>
          <a:p>
            <a:pPr fontAlgn="base"/>
            <a:r>
              <a:rPr lang="en-CA" sz="1600" dirty="0"/>
              <a:t>Valerie Adamo, Special Education Advisory Committee </a:t>
            </a:r>
            <a:endParaRPr lang="en-CA" sz="1600" dirty="0">
              <a:cs typeface="Calibri"/>
            </a:endParaRPr>
          </a:p>
          <a:p>
            <a:pPr fontAlgn="base"/>
            <a:r>
              <a:rPr lang="en-CA" sz="1600" dirty="0"/>
              <a:t>Vanessa </a:t>
            </a:r>
            <a:r>
              <a:rPr lang="en-CA" sz="1600" dirty="0" err="1"/>
              <a:t>Asgarali</a:t>
            </a:r>
            <a:r>
              <a:rPr lang="en-CA" sz="1600" dirty="0"/>
              <a:t>, Durham Catholic Parent Involvement </a:t>
            </a:r>
            <a:endParaRPr lang="en-CA" sz="1600" dirty="0">
              <a:cs typeface="Calibri"/>
            </a:endParaRPr>
          </a:p>
          <a:p>
            <a:pPr fontAlgn="base"/>
            <a:r>
              <a:rPr lang="en-CA" sz="1600" dirty="0"/>
              <a:t>Julie Pigeon, Indigenous Education Circle </a:t>
            </a:r>
            <a:endParaRPr lang="en-CA" sz="1600" dirty="0">
              <a:cs typeface="Calibri"/>
            </a:endParaRPr>
          </a:p>
          <a:p>
            <a:pPr fontAlgn="base"/>
            <a:r>
              <a:rPr lang="en-CA" sz="1600" dirty="0"/>
              <a:t>Sean McCormack, ABR &amp; BE Committee</a:t>
            </a:r>
            <a:endParaRPr lang="en-CA" sz="1600" dirty="0">
              <a:cs typeface="Calibri"/>
            </a:endParaRPr>
          </a:p>
          <a:p>
            <a:r>
              <a:rPr lang="en-CA" sz="1600" dirty="0">
                <a:cs typeface="Calibri"/>
              </a:rPr>
              <a:t>Nicole Emanuel, ABR &amp; BE Committee</a:t>
            </a:r>
          </a:p>
          <a:p>
            <a:r>
              <a:rPr lang="en-CA" sz="1600" dirty="0">
                <a:cs typeface="Calibri"/>
              </a:rPr>
              <a:t>Kelly Stephen, 2SLGBTQ+ Advisory Committee</a:t>
            </a:r>
            <a:endParaRPr lang="en-CA" sz="1600" dirty="0"/>
          </a:p>
          <a:p>
            <a:pPr fontAlgn="base"/>
            <a:r>
              <a:rPr lang="en-CA" sz="1600" dirty="0"/>
              <a:t>Katherine </a:t>
            </a:r>
            <a:r>
              <a:rPr lang="en-CA" sz="1600" dirty="0" err="1"/>
              <a:t>Mustachi</a:t>
            </a:r>
            <a:r>
              <a:rPr lang="en-CA" sz="1600" dirty="0"/>
              <a:t>, Faith Formation</a:t>
            </a:r>
            <a:endParaRPr lang="en-CA" sz="1600" dirty="0">
              <a:cs typeface="Calibri"/>
            </a:endParaRPr>
          </a:p>
          <a:p>
            <a:r>
              <a:rPr lang="en-CA" sz="1600" dirty="0">
                <a:cs typeface="Calibri"/>
              </a:rPr>
              <a:t>Diane Mullane, Mental Health Lead</a:t>
            </a:r>
            <a:endParaRPr lang="en-CA" sz="1600" dirty="0"/>
          </a:p>
          <a:p>
            <a:pPr fontAlgn="base"/>
            <a:r>
              <a:rPr lang="en-CA" sz="1600" dirty="0" err="1"/>
              <a:t>Luetasha</a:t>
            </a:r>
            <a:r>
              <a:rPr lang="en-CA" sz="1600" dirty="0"/>
              <a:t> Watkins, Childcare Partners </a:t>
            </a:r>
            <a:endParaRPr lang="en-CA" sz="1600" dirty="0">
              <a:cs typeface="Calibri"/>
            </a:endParaRPr>
          </a:p>
        </p:txBody>
      </p:sp>
    </p:spTree>
    <p:extLst>
      <p:ext uri="{BB962C8B-B14F-4D97-AF65-F5344CB8AC3E}">
        <p14:creationId xmlns:p14="http://schemas.microsoft.com/office/powerpoint/2010/main" val="70589611"/>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7C86-A388-2D69-14AD-397000439BC1}"/>
              </a:ext>
            </a:extLst>
          </p:cNvPr>
          <p:cNvSpPr>
            <a:spLocks noGrp="1"/>
          </p:cNvSpPr>
          <p:nvPr>
            <p:ph type="title"/>
          </p:nvPr>
        </p:nvSpPr>
        <p:spPr/>
        <p:txBody>
          <a:bodyPr>
            <a:normAutofit/>
          </a:bodyPr>
          <a:lstStyle/>
          <a:p>
            <a:r>
              <a:rPr lang="en-US" sz="6000"/>
              <a:t>Proposed Framework</a:t>
            </a:r>
          </a:p>
        </p:txBody>
      </p:sp>
      <p:sp>
        <p:nvSpPr>
          <p:cNvPr id="3" name="Content Placeholder 2">
            <a:extLst>
              <a:ext uri="{FF2B5EF4-FFF2-40B4-BE49-F238E27FC236}">
                <a16:creationId xmlns:a16="http://schemas.microsoft.com/office/drawing/2014/main" id="{8C889E98-350A-4C68-A886-B377BA8808BB}"/>
              </a:ext>
            </a:extLst>
          </p:cNvPr>
          <p:cNvSpPr>
            <a:spLocks noGrp="1"/>
          </p:cNvSpPr>
          <p:nvPr>
            <p:ph idx="1"/>
          </p:nvPr>
        </p:nvSpPr>
        <p:spPr>
          <a:xfrm>
            <a:off x="728472" y="1690690"/>
            <a:ext cx="10515600" cy="4351338"/>
          </a:xfrm>
        </p:spPr>
        <p:txBody>
          <a:bodyPr vert="horz" lIns="91440" tIns="45720" rIns="91440" bIns="45720" rtlCol="0" anchor="t">
            <a:normAutofit/>
          </a:bodyPr>
          <a:lstStyle/>
          <a:p>
            <a:pPr marL="0" indent="0" algn="ctr">
              <a:buNone/>
            </a:pPr>
            <a:r>
              <a:rPr lang="en-US" sz="8000">
                <a:solidFill>
                  <a:srgbClr val="C00000"/>
                </a:solidFill>
                <a:latin typeface="Arial"/>
                <a:cs typeface="Arial"/>
              </a:rPr>
              <a:t>Listening </a:t>
            </a:r>
          </a:p>
          <a:p>
            <a:pPr marL="0" indent="0" algn="ctr">
              <a:buNone/>
            </a:pPr>
            <a:r>
              <a:rPr lang="en-US" sz="8000">
                <a:solidFill>
                  <a:srgbClr val="C00000"/>
                </a:solidFill>
                <a:latin typeface="Arial"/>
                <a:cs typeface="Arial"/>
              </a:rPr>
              <a:t>Learning</a:t>
            </a:r>
          </a:p>
          <a:p>
            <a:pPr marL="0" indent="0" algn="ctr">
              <a:buNone/>
            </a:pPr>
            <a:r>
              <a:rPr lang="en-US" sz="8000">
                <a:solidFill>
                  <a:srgbClr val="C00000"/>
                </a:solidFill>
                <a:latin typeface="Arial"/>
                <a:cs typeface="Arial"/>
              </a:rPr>
              <a:t>Living in Faith</a:t>
            </a:r>
            <a:endParaRPr lang="en-US" sz="8000">
              <a:solidFill>
                <a:srgbClr val="C00000"/>
              </a:solidFill>
            </a:endParaRPr>
          </a:p>
        </p:txBody>
      </p:sp>
      <p:sp>
        <p:nvSpPr>
          <p:cNvPr id="4" name="Curved Right Arrow 3">
            <a:extLst>
              <a:ext uri="{FF2B5EF4-FFF2-40B4-BE49-F238E27FC236}">
                <a16:creationId xmlns:a16="http://schemas.microsoft.com/office/drawing/2014/main" id="{F354E823-5FB6-21B6-9F97-2C06DB0332CB}"/>
              </a:ext>
            </a:extLst>
          </p:cNvPr>
          <p:cNvSpPr/>
          <p:nvPr/>
        </p:nvSpPr>
        <p:spPr>
          <a:xfrm>
            <a:off x="2414016" y="2170176"/>
            <a:ext cx="1121664" cy="13915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Right Arrow 4">
            <a:extLst>
              <a:ext uri="{FF2B5EF4-FFF2-40B4-BE49-F238E27FC236}">
                <a16:creationId xmlns:a16="http://schemas.microsoft.com/office/drawing/2014/main" id="{218F76C6-40E0-BBE7-BFE3-2CD84359E84E}"/>
              </a:ext>
            </a:extLst>
          </p:cNvPr>
          <p:cNvSpPr/>
          <p:nvPr/>
        </p:nvSpPr>
        <p:spPr>
          <a:xfrm>
            <a:off x="1731264" y="3525383"/>
            <a:ext cx="1024128" cy="12765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Right Arrow 5">
            <a:extLst>
              <a:ext uri="{FF2B5EF4-FFF2-40B4-BE49-F238E27FC236}">
                <a16:creationId xmlns:a16="http://schemas.microsoft.com/office/drawing/2014/main" id="{9AB54FA9-B4ED-7130-C907-75CA2C58FCE8}"/>
              </a:ext>
            </a:extLst>
          </p:cNvPr>
          <p:cNvSpPr/>
          <p:nvPr/>
        </p:nvSpPr>
        <p:spPr>
          <a:xfrm rot="10800000">
            <a:off x="9144002" y="3467849"/>
            <a:ext cx="926590" cy="13915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a:extLst>
              <a:ext uri="{FF2B5EF4-FFF2-40B4-BE49-F238E27FC236}">
                <a16:creationId xmlns:a16="http://schemas.microsoft.com/office/drawing/2014/main" id="{B1743A72-7200-EA77-EFF2-33BC25DE953D}"/>
              </a:ext>
            </a:extLst>
          </p:cNvPr>
          <p:cNvSpPr/>
          <p:nvPr/>
        </p:nvSpPr>
        <p:spPr>
          <a:xfrm rot="10800000">
            <a:off x="8266178" y="2120879"/>
            <a:ext cx="1036318" cy="13915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064542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F285-ADE8-70ED-52FF-A5030012D1DB}"/>
              </a:ext>
            </a:extLst>
          </p:cNvPr>
          <p:cNvSpPr>
            <a:spLocks noGrp="1"/>
          </p:cNvSpPr>
          <p:nvPr>
            <p:ph type="title"/>
          </p:nvPr>
        </p:nvSpPr>
        <p:spPr>
          <a:xfrm>
            <a:off x="593651" y="482085"/>
            <a:ext cx="10515600" cy="2346175"/>
          </a:xfrm>
        </p:spPr>
        <p:txBody>
          <a:bodyPr>
            <a:normAutofit/>
          </a:bodyPr>
          <a:lstStyle/>
          <a:p>
            <a:pPr algn="ctr"/>
            <a:r>
              <a:rPr lang="en-US" sz="7200" b="1">
                <a:hlinkClick r:id="rId2"/>
              </a:rPr>
              <a:t>The “Why”</a:t>
            </a:r>
            <a:endParaRPr lang="en-US" sz="7200" b="1"/>
          </a:p>
        </p:txBody>
      </p:sp>
      <p:sp>
        <p:nvSpPr>
          <p:cNvPr id="3" name="Content Placeholder 2">
            <a:extLst>
              <a:ext uri="{FF2B5EF4-FFF2-40B4-BE49-F238E27FC236}">
                <a16:creationId xmlns:a16="http://schemas.microsoft.com/office/drawing/2014/main" id="{09F2F314-E909-0153-7FF3-871B7E13C72D}"/>
              </a:ext>
            </a:extLst>
          </p:cNvPr>
          <p:cNvSpPr>
            <a:spLocks noGrp="1"/>
          </p:cNvSpPr>
          <p:nvPr>
            <p:ph idx="1"/>
          </p:nvPr>
        </p:nvSpPr>
        <p:spPr>
          <a:xfrm>
            <a:off x="1576388" y="2928938"/>
            <a:ext cx="9047163" cy="2271712"/>
          </a:xfrm>
        </p:spPr>
        <p:txBody>
          <a:bodyPr vert="horz" lIns="91440" tIns="45720" rIns="91440" bIns="45720" rtlCol="0" anchor="ctr">
            <a:normAutofit/>
          </a:bodyPr>
          <a:lstStyle/>
          <a:p>
            <a:pPr marL="0" indent="0" algn="ctr">
              <a:buNone/>
            </a:pPr>
            <a:r>
              <a:rPr lang="en-US" sz="4400">
                <a:latin typeface="Arial"/>
                <a:cs typeface="Arial"/>
              </a:rPr>
              <a:t>Getting to the core of why we need to prioritize listening, learning and living in faith.</a:t>
            </a:r>
            <a:endParaRPr lang="en-US" sz="4400"/>
          </a:p>
        </p:txBody>
      </p:sp>
    </p:spTree>
    <p:extLst>
      <p:ext uri="{BB962C8B-B14F-4D97-AF65-F5344CB8AC3E}">
        <p14:creationId xmlns:p14="http://schemas.microsoft.com/office/powerpoint/2010/main" val="328204406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1B53-C039-69EF-7687-01441D513282}"/>
              </a:ext>
            </a:extLst>
          </p:cNvPr>
          <p:cNvSpPr>
            <a:spLocks noGrp="1"/>
          </p:cNvSpPr>
          <p:nvPr>
            <p:ph type="title"/>
          </p:nvPr>
        </p:nvSpPr>
        <p:spPr/>
        <p:txBody>
          <a:bodyPr/>
          <a:lstStyle/>
          <a:p>
            <a:r>
              <a:rPr lang="en-US"/>
              <a:t>Listening</a:t>
            </a:r>
          </a:p>
        </p:txBody>
      </p:sp>
      <p:sp>
        <p:nvSpPr>
          <p:cNvPr id="3" name="Content Placeholder 2">
            <a:extLst>
              <a:ext uri="{FF2B5EF4-FFF2-40B4-BE49-F238E27FC236}">
                <a16:creationId xmlns:a16="http://schemas.microsoft.com/office/drawing/2014/main" id="{3A595EA7-297E-F431-CAE8-3AE24C369D33}"/>
              </a:ext>
            </a:extLst>
          </p:cNvPr>
          <p:cNvSpPr>
            <a:spLocks noGrp="1"/>
          </p:cNvSpPr>
          <p:nvPr>
            <p:ph idx="1"/>
          </p:nvPr>
        </p:nvSpPr>
        <p:spPr>
          <a:xfrm>
            <a:off x="551329" y="1771837"/>
            <a:ext cx="10515600" cy="4351338"/>
          </a:xfrm>
        </p:spPr>
        <p:txBody>
          <a:bodyPr vert="horz" lIns="91440" tIns="45720" rIns="91440" bIns="45720" rtlCol="0" anchor="t">
            <a:normAutofit/>
          </a:bodyPr>
          <a:lstStyle/>
          <a:p>
            <a:pPr marL="227965" indent="-227965"/>
            <a:r>
              <a:rPr lang="en-US">
                <a:latin typeface="Arial"/>
                <a:cs typeface="Arial"/>
              </a:rPr>
              <a:t>Create spaces and establish practices to listen (with the ears of the heart) to all the voices, and especially the most vulnerable to build understanding.</a:t>
            </a:r>
            <a:endParaRPr lang="en-US"/>
          </a:p>
          <a:p>
            <a:pPr marL="227965" indent="-227965"/>
            <a:endParaRPr lang="en-US"/>
          </a:p>
          <a:p>
            <a:pPr marL="227965" indent="-227965"/>
            <a:r>
              <a:rPr lang="en-US">
                <a:latin typeface="Arial"/>
                <a:cs typeface="Arial"/>
              </a:rPr>
              <a:t>To listen to what our data tells us to identify areas of need.</a:t>
            </a:r>
            <a:endParaRPr lang="en-US"/>
          </a:p>
          <a:p>
            <a:pPr marL="227965" indent="-227965"/>
            <a:endParaRPr lang="en-US"/>
          </a:p>
          <a:p>
            <a:pPr marL="227965" indent="-227965"/>
            <a:r>
              <a:rPr lang="en-US">
                <a:latin typeface="Arial"/>
                <a:cs typeface="Arial"/>
              </a:rPr>
              <a:t>To list to research and experts to inform our actions</a:t>
            </a:r>
            <a:endParaRPr lang="en-US"/>
          </a:p>
          <a:p>
            <a:pPr marL="227965" indent="-227965"/>
            <a:endParaRPr lang="en-US"/>
          </a:p>
        </p:txBody>
      </p:sp>
    </p:spTree>
    <p:extLst>
      <p:ext uri="{BB962C8B-B14F-4D97-AF65-F5344CB8AC3E}">
        <p14:creationId xmlns:p14="http://schemas.microsoft.com/office/powerpoint/2010/main" val="412656741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370B-486A-566E-9747-4ED89E942CA0}"/>
              </a:ext>
            </a:extLst>
          </p:cNvPr>
          <p:cNvSpPr>
            <a:spLocks noGrp="1"/>
          </p:cNvSpPr>
          <p:nvPr>
            <p:ph type="title"/>
          </p:nvPr>
        </p:nvSpPr>
        <p:spPr/>
        <p:txBody>
          <a:bodyPr/>
          <a:lstStyle/>
          <a:p>
            <a:r>
              <a:rPr lang="en-US">
                <a:latin typeface="Arial"/>
                <a:cs typeface="Arial"/>
              </a:rPr>
              <a:t>Learning</a:t>
            </a:r>
            <a:endParaRPr lang="en-US"/>
          </a:p>
        </p:txBody>
      </p:sp>
      <p:sp>
        <p:nvSpPr>
          <p:cNvPr id="3" name="Content Placeholder 2">
            <a:extLst>
              <a:ext uri="{FF2B5EF4-FFF2-40B4-BE49-F238E27FC236}">
                <a16:creationId xmlns:a16="http://schemas.microsoft.com/office/drawing/2014/main" id="{5560ED68-8DCA-A8E7-8B2B-867B3EF6646D}"/>
              </a:ext>
            </a:extLst>
          </p:cNvPr>
          <p:cNvSpPr>
            <a:spLocks noGrp="1"/>
          </p:cNvSpPr>
          <p:nvPr>
            <p:ph idx="1"/>
          </p:nvPr>
        </p:nvSpPr>
        <p:spPr>
          <a:xfrm>
            <a:off x="623047" y="1556684"/>
            <a:ext cx="10515600" cy="4351338"/>
          </a:xfrm>
        </p:spPr>
        <p:txBody>
          <a:bodyPr vert="horz" lIns="91440" tIns="45720" rIns="91440" bIns="45720" rtlCol="0" anchor="t">
            <a:normAutofit lnSpcReduction="10000"/>
          </a:bodyPr>
          <a:lstStyle/>
          <a:p>
            <a:pPr marL="0" indent="0">
              <a:buNone/>
            </a:pPr>
            <a:r>
              <a:rPr lang="en-US">
                <a:latin typeface="Arial"/>
                <a:cs typeface="Arial"/>
              </a:rPr>
              <a:t>Student Learning</a:t>
            </a:r>
          </a:p>
          <a:p>
            <a:pPr marL="914400" lvl="1" indent="-457200"/>
            <a:r>
              <a:rPr lang="en-US">
                <a:latin typeface="Arial"/>
                <a:cs typeface="Arial"/>
              </a:rPr>
              <a:t>Culturally relevant and responsive</a:t>
            </a:r>
            <a:endParaRPr lang="en-US"/>
          </a:p>
          <a:p>
            <a:pPr marL="914400" lvl="1" indent="-457200"/>
            <a:r>
              <a:rPr lang="en-US">
                <a:latin typeface="Arial"/>
                <a:cs typeface="Arial"/>
              </a:rPr>
              <a:t>De-streamed classes</a:t>
            </a:r>
            <a:endParaRPr lang="en-US"/>
          </a:p>
          <a:p>
            <a:pPr marL="914400" lvl="1" indent="-457200"/>
            <a:r>
              <a:rPr lang="en-US">
                <a:latin typeface="Arial"/>
                <a:cs typeface="Arial"/>
              </a:rPr>
              <a:t>Science of Reading</a:t>
            </a:r>
            <a:endParaRPr lang="en-US"/>
          </a:p>
          <a:p>
            <a:pPr marL="914400" lvl="1" indent="-457200"/>
            <a:r>
              <a:rPr lang="en-US">
                <a:latin typeface="Arial"/>
                <a:cs typeface="Arial"/>
              </a:rPr>
              <a:t>STEM – CODING</a:t>
            </a:r>
            <a:endParaRPr lang="en-US"/>
          </a:p>
          <a:p>
            <a:pPr marL="457200" lvl="1" indent="0">
              <a:buNone/>
            </a:pPr>
            <a:endParaRPr lang="en-US">
              <a:latin typeface="Arial"/>
              <a:cs typeface="Arial"/>
            </a:endParaRPr>
          </a:p>
          <a:p>
            <a:pPr marL="0" indent="0">
              <a:buNone/>
            </a:pPr>
            <a:r>
              <a:rPr lang="en-US">
                <a:latin typeface="Arial"/>
                <a:cs typeface="Arial"/>
              </a:rPr>
              <a:t>Professional Learning</a:t>
            </a:r>
            <a:endParaRPr lang="en-US"/>
          </a:p>
          <a:p>
            <a:pPr marL="914400" lvl="1" indent="-457200"/>
            <a:r>
              <a:rPr lang="en-US">
                <a:latin typeface="Arial"/>
                <a:cs typeface="Arial"/>
              </a:rPr>
              <a:t>Timely and focused</a:t>
            </a:r>
            <a:endParaRPr lang="en-US"/>
          </a:p>
          <a:p>
            <a:pPr marL="914400" lvl="1" indent="-457200"/>
            <a:r>
              <a:rPr lang="en-US">
                <a:latin typeface="Arial"/>
                <a:cs typeface="Arial"/>
              </a:rPr>
              <a:t>Culturally Relevant and Research Based</a:t>
            </a:r>
            <a:endParaRPr lang="en-US"/>
          </a:p>
          <a:p>
            <a:pPr marL="914400" lvl="1" indent="-457200"/>
            <a:r>
              <a:rPr lang="en-US">
                <a:latin typeface="Arial"/>
                <a:cs typeface="Arial"/>
              </a:rPr>
              <a:t>Building Capacity to support students with special education needs</a:t>
            </a:r>
            <a:endParaRPr lang="en-US"/>
          </a:p>
          <a:p>
            <a:pPr marL="914400" lvl="1" indent="-457200"/>
            <a:r>
              <a:rPr lang="en-US">
                <a:latin typeface="Arial"/>
                <a:cs typeface="Arial"/>
              </a:rPr>
              <a:t>Technical and adaptive</a:t>
            </a:r>
            <a:endParaRPr lang="en-US"/>
          </a:p>
          <a:p>
            <a:pPr marL="457200" indent="-457200"/>
            <a:endParaRPr lang="en-US"/>
          </a:p>
          <a:p>
            <a:pPr marL="227965" indent="-227965"/>
            <a:endParaRPr lang="en-US"/>
          </a:p>
          <a:p>
            <a:pPr marL="227965" indent="-227965"/>
            <a:endParaRPr lang="en-US"/>
          </a:p>
        </p:txBody>
      </p:sp>
    </p:spTree>
    <p:extLst>
      <p:ext uri="{BB962C8B-B14F-4D97-AF65-F5344CB8AC3E}">
        <p14:creationId xmlns:p14="http://schemas.microsoft.com/office/powerpoint/2010/main" val="21217230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F61D-3130-2B7C-9E33-13B1B70FE2DA}"/>
              </a:ext>
            </a:extLst>
          </p:cNvPr>
          <p:cNvSpPr>
            <a:spLocks noGrp="1"/>
          </p:cNvSpPr>
          <p:nvPr>
            <p:ph type="title"/>
          </p:nvPr>
        </p:nvSpPr>
        <p:spPr/>
        <p:txBody>
          <a:bodyPr/>
          <a:lstStyle/>
          <a:p>
            <a:r>
              <a:rPr lang="en-US">
                <a:latin typeface="Arial"/>
                <a:cs typeface="Arial"/>
              </a:rPr>
              <a:t>Living in Faith</a:t>
            </a:r>
            <a:endParaRPr lang="en-US"/>
          </a:p>
        </p:txBody>
      </p:sp>
      <p:sp>
        <p:nvSpPr>
          <p:cNvPr id="3" name="Content Placeholder 2">
            <a:extLst>
              <a:ext uri="{FF2B5EF4-FFF2-40B4-BE49-F238E27FC236}">
                <a16:creationId xmlns:a16="http://schemas.microsoft.com/office/drawing/2014/main" id="{4F28EC8F-EC52-1421-2954-5F265DF67B30}"/>
              </a:ext>
            </a:extLst>
          </p:cNvPr>
          <p:cNvSpPr>
            <a:spLocks noGrp="1"/>
          </p:cNvSpPr>
          <p:nvPr>
            <p:ph idx="1"/>
          </p:nvPr>
        </p:nvSpPr>
        <p:spPr/>
        <p:txBody>
          <a:bodyPr vert="horz" lIns="91440" tIns="45720" rIns="91440" bIns="45720" rtlCol="0" anchor="t">
            <a:normAutofit lnSpcReduction="10000"/>
          </a:bodyPr>
          <a:lstStyle/>
          <a:p>
            <a:pPr marL="457200" indent="-457200"/>
            <a:r>
              <a:rPr lang="en-US">
                <a:latin typeface="Arial"/>
                <a:cs typeface="Arial"/>
              </a:rPr>
              <a:t>Be Catholic learning communities that embody love and respect for the dignity and worth of each person</a:t>
            </a:r>
          </a:p>
          <a:p>
            <a:pPr marL="457200" indent="-457200"/>
            <a:endParaRPr lang="en-US">
              <a:latin typeface="Arial"/>
              <a:cs typeface="Arial"/>
            </a:endParaRPr>
          </a:p>
          <a:p>
            <a:pPr marL="457200" indent="-457200"/>
            <a:r>
              <a:rPr lang="en-US">
                <a:latin typeface="Arial"/>
                <a:cs typeface="Arial"/>
              </a:rPr>
              <a:t>Be models of Truth and Reconciliation as we Walk the Path Together with the Indigenous community</a:t>
            </a:r>
          </a:p>
          <a:p>
            <a:pPr marL="0" indent="0">
              <a:buNone/>
            </a:pPr>
            <a:endParaRPr lang="en-US">
              <a:latin typeface="Arial"/>
              <a:cs typeface="Arial"/>
            </a:endParaRPr>
          </a:p>
          <a:p>
            <a:pPr marL="457200" indent="-457200"/>
            <a:r>
              <a:rPr lang="en-US">
                <a:latin typeface="Arial"/>
                <a:cs typeface="Arial"/>
              </a:rPr>
              <a:t>Be stewards of creation</a:t>
            </a:r>
          </a:p>
          <a:p>
            <a:pPr marL="457200" indent="-457200"/>
            <a:endParaRPr lang="en-US">
              <a:latin typeface="Arial"/>
              <a:cs typeface="Arial"/>
            </a:endParaRPr>
          </a:p>
          <a:p>
            <a:pPr marL="457200" indent="-457200"/>
            <a:r>
              <a:rPr lang="en-US">
                <a:latin typeface="Arial"/>
                <a:cs typeface="Arial"/>
              </a:rPr>
              <a:t>Enhance living AS learning – experiential, applicable, practical, on-the-land, in the community, authentic</a:t>
            </a:r>
            <a:endParaRPr lang="en-US"/>
          </a:p>
          <a:p>
            <a:pPr marL="0" indent="0">
              <a:buNone/>
            </a:pPr>
            <a:endParaRPr lang="en-US">
              <a:latin typeface="Arial"/>
              <a:cs typeface="Arial"/>
            </a:endParaRPr>
          </a:p>
          <a:p>
            <a:pPr marL="227965" indent="-227965"/>
            <a:endParaRPr lang="en-US">
              <a:latin typeface="Arial"/>
              <a:cs typeface="Arial"/>
            </a:endParaRPr>
          </a:p>
        </p:txBody>
      </p:sp>
    </p:spTree>
    <p:extLst>
      <p:ext uri="{BB962C8B-B14F-4D97-AF65-F5344CB8AC3E}">
        <p14:creationId xmlns:p14="http://schemas.microsoft.com/office/powerpoint/2010/main" val="11994925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EDCA2-340A-2262-6F8F-17CEB1ABE641}"/>
              </a:ext>
            </a:extLst>
          </p:cNvPr>
          <p:cNvSpPr>
            <a:spLocks noGrp="1"/>
          </p:cNvSpPr>
          <p:nvPr>
            <p:ph type="title"/>
          </p:nvPr>
        </p:nvSpPr>
        <p:spPr/>
        <p:txBody>
          <a:bodyPr/>
          <a:lstStyle/>
          <a:p>
            <a:r>
              <a:rPr lang="en-US" dirty="0">
                <a:latin typeface="Arial"/>
                <a:cs typeface="Arial"/>
              </a:rPr>
              <a:t>Why should Listening be part of our framework?</a:t>
            </a:r>
            <a:endParaRPr lang="en-US" dirty="0"/>
          </a:p>
        </p:txBody>
      </p:sp>
      <p:sp>
        <p:nvSpPr>
          <p:cNvPr id="3" name="Content Placeholder 2">
            <a:extLst>
              <a:ext uri="{FF2B5EF4-FFF2-40B4-BE49-F238E27FC236}">
                <a16:creationId xmlns:a16="http://schemas.microsoft.com/office/drawing/2014/main" id="{62B608F2-6B47-E678-46FA-D09DD46EB593}"/>
              </a:ext>
            </a:extLst>
          </p:cNvPr>
          <p:cNvSpPr>
            <a:spLocks noGrp="1"/>
          </p:cNvSpPr>
          <p:nvPr>
            <p:ph idx="1"/>
          </p:nvPr>
        </p:nvSpPr>
        <p:spPr>
          <a:xfrm>
            <a:off x="838200" y="1825625"/>
            <a:ext cx="10515600" cy="4915649"/>
          </a:xfrm>
        </p:spPr>
        <p:txBody>
          <a:bodyPr vert="horz" lIns="91440" tIns="45720" rIns="91440" bIns="45720" rtlCol="0" anchor="t">
            <a:normAutofit fontScale="92500"/>
          </a:bodyPr>
          <a:lstStyle/>
          <a:p>
            <a:pPr marL="227965" indent="-227965"/>
            <a:r>
              <a:rPr lang="en-US" dirty="0">
                <a:latin typeface="Arial"/>
                <a:cs typeface="Arial"/>
              </a:rPr>
              <a:t>Listening is essential to culturally responsive pedagogy (why?)</a:t>
            </a:r>
            <a:endParaRPr lang="en-US" dirty="0"/>
          </a:p>
          <a:p>
            <a:pPr marL="227965" indent="-227965"/>
            <a:r>
              <a:rPr lang="en-US" dirty="0">
                <a:latin typeface="Arial"/>
                <a:cs typeface="Arial"/>
              </a:rPr>
              <a:t>To be more equitable (why?)</a:t>
            </a:r>
            <a:endParaRPr lang="en-US" dirty="0"/>
          </a:p>
          <a:p>
            <a:pPr marL="227965" indent="-227965"/>
            <a:r>
              <a:rPr lang="en-US" dirty="0">
                <a:latin typeface="Arial"/>
                <a:cs typeface="Arial"/>
              </a:rPr>
              <a:t>To improve the experiences of marginalized students (why?)</a:t>
            </a:r>
            <a:endParaRPr lang="en-US" dirty="0"/>
          </a:p>
          <a:p>
            <a:pPr marL="227965" indent="-227965"/>
            <a:r>
              <a:rPr lang="en-US" dirty="0">
                <a:latin typeface="Arial"/>
                <a:cs typeface="Arial"/>
              </a:rPr>
              <a:t>Our data shows us that there are groups of students who are under served and who have systemic barriers to success (why?)</a:t>
            </a:r>
            <a:endParaRPr lang="en-US" dirty="0"/>
          </a:p>
          <a:p>
            <a:pPr marL="227965" indent="-227965"/>
            <a:r>
              <a:rPr lang="en-US" dirty="0">
                <a:latin typeface="Arial"/>
                <a:cs typeface="Arial"/>
              </a:rPr>
              <a:t>We want every student to be engaged and we want every student to succeed (why?)</a:t>
            </a:r>
            <a:endParaRPr lang="en-US" dirty="0"/>
          </a:p>
          <a:p>
            <a:pPr marL="227965" indent="-227965"/>
            <a:r>
              <a:rPr lang="en-US" dirty="0">
                <a:latin typeface="Arial"/>
                <a:cs typeface="Arial"/>
              </a:rPr>
              <a:t>So that we can dismantle the systemic barriers to success (why?)</a:t>
            </a:r>
            <a:endParaRPr lang="en-US" dirty="0"/>
          </a:p>
          <a:p>
            <a:pPr marL="227965" indent="-227965"/>
            <a:r>
              <a:rPr lang="en-US" dirty="0">
                <a:latin typeface="Arial"/>
                <a:cs typeface="Arial"/>
              </a:rPr>
              <a:t>Because our mission is to serve every student who is made in the image of God … and this mission is our calling and our vocation</a:t>
            </a:r>
            <a:endParaRPr lang="en-US">
              <a:latin typeface="Arial"/>
              <a:cs typeface="Arial"/>
            </a:endParaRPr>
          </a:p>
          <a:p>
            <a:pPr marL="0" indent="0">
              <a:buNone/>
            </a:pPr>
            <a:endParaRPr lang="en-US"/>
          </a:p>
        </p:txBody>
      </p:sp>
    </p:spTree>
    <p:extLst>
      <p:ext uri="{BB962C8B-B14F-4D97-AF65-F5344CB8AC3E}">
        <p14:creationId xmlns:p14="http://schemas.microsoft.com/office/powerpoint/2010/main" val="211452475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ECC7-F53B-DC4D-AA36-B049EB09554B}"/>
              </a:ext>
            </a:extLst>
          </p:cNvPr>
          <p:cNvSpPr>
            <a:spLocks noGrp="1"/>
          </p:cNvSpPr>
          <p:nvPr>
            <p:ph type="title"/>
          </p:nvPr>
        </p:nvSpPr>
        <p:spPr>
          <a:xfrm>
            <a:off x="838200" y="2348910"/>
            <a:ext cx="10515600" cy="1325563"/>
          </a:xfrm>
        </p:spPr>
        <p:txBody>
          <a:bodyPr>
            <a:normAutofit/>
          </a:bodyPr>
          <a:lstStyle/>
          <a:p>
            <a:pPr algn="ctr"/>
            <a:r>
              <a:rPr lang="en-US" sz="6000" b="1"/>
              <a:t>NEXT STEPS</a:t>
            </a:r>
          </a:p>
        </p:txBody>
      </p:sp>
    </p:spTree>
    <p:extLst>
      <p:ext uri="{BB962C8B-B14F-4D97-AF65-F5344CB8AC3E}">
        <p14:creationId xmlns:p14="http://schemas.microsoft.com/office/powerpoint/2010/main" val="56784490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85C9-15B4-4549-B81D-B6D95253C86F}"/>
              </a:ext>
            </a:extLst>
          </p:cNvPr>
          <p:cNvSpPr>
            <a:spLocks noGrp="1"/>
          </p:cNvSpPr>
          <p:nvPr>
            <p:ph type="title"/>
          </p:nvPr>
        </p:nvSpPr>
        <p:spPr/>
        <p:txBody>
          <a:bodyPr/>
          <a:lstStyle/>
          <a:p>
            <a:r>
              <a:rPr lang="en-US"/>
              <a:t>The Multi-year Strategic Planning Process</a:t>
            </a:r>
          </a:p>
        </p:txBody>
      </p:sp>
      <p:pic>
        <p:nvPicPr>
          <p:cNvPr id="5" name="Content Placeholder 4">
            <a:extLst>
              <a:ext uri="{FF2B5EF4-FFF2-40B4-BE49-F238E27FC236}">
                <a16:creationId xmlns:a16="http://schemas.microsoft.com/office/drawing/2014/main" id="{6474D909-8DDC-FF49-8CDC-0BEE600D5F8B}"/>
              </a:ext>
            </a:extLst>
          </p:cNvPr>
          <p:cNvPicPr>
            <a:picLocks noGrp="1" noChangeAspect="1"/>
          </p:cNvPicPr>
          <p:nvPr>
            <p:ph idx="1"/>
          </p:nvPr>
        </p:nvPicPr>
        <p:blipFill>
          <a:blip r:embed="rId2"/>
          <a:stretch>
            <a:fillRect/>
          </a:stretch>
        </p:blipFill>
        <p:spPr>
          <a:xfrm>
            <a:off x="3046542" y="1153921"/>
            <a:ext cx="6761543" cy="5529508"/>
          </a:xfrm>
        </p:spPr>
      </p:pic>
    </p:spTree>
    <p:extLst>
      <p:ext uri="{BB962C8B-B14F-4D97-AF65-F5344CB8AC3E}">
        <p14:creationId xmlns:p14="http://schemas.microsoft.com/office/powerpoint/2010/main" val="276881164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47F1-CBB2-9A46-A372-431E2FED0080}"/>
              </a:ext>
            </a:extLst>
          </p:cNvPr>
          <p:cNvSpPr>
            <a:spLocks noGrp="1"/>
          </p:cNvSpPr>
          <p:nvPr>
            <p:ph type="title"/>
          </p:nvPr>
        </p:nvSpPr>
        <p:spPr>
          <a:xfrm>
            <a:off x="1039678" y="39660"/>
            <a:ext cx="10515600" cy="1325563"/>
          </a:xfrm>
        </p:spPr>
        <p:txBody>
          <a:bodyPr>
            <a:normAutofit/>
          </a:bodyPr>
          <a:lstStyle/>
          <a:p>
            <a:r>
              <a:rPr lang="en-US" sz="5400"/>
              <a:t>Project Plan</a:t>
            </a:r>
          </a:p>
        </p:txBody>
      </p:sp>
      <p:graphicFrame>
        <p:nvGraphicFramePr>
          <p:cNvPr id="7" name="Table 7">
            <a:extLst>
              <a:ext uri="{FF2B5EF4-FFF2-40B4-BE49-F238E27FC236}">
                <a16:creationId xmlns:a16="http://schemas.microsoft.com/office/drawing/2014/main" id="{7A81CAB4-2ED6-CC46-AD95-F46A9F071C6E}"/>
              </a:ext>
            </a:extLst>
          </p:cNvPr>
          <p:cNvGraphicFramePr>
            <a:graphicFrameLocks noGrp="1"/>
          </p:cNvGraphicFramePr>
          <p:nvPr>
            <p:ph idx="1"/>
            <p:extLst>
              <p:ext uri="{D42A27DB-BD31-4B8C-83A1-F6EECF244321}">
                <p14:modId xmlns:p14="http://schemas.microsoft.com/office/powerpoint/2010/main" val="416859531"/>
              </p:ext>
            </p:extLst>
          </p:nvPr>
        </p:nvGraphicFramePr>
        <p:xfrm>
          <a:off x="263471" y="1690689"/>
          <a:ext cx="11577230" cy="2602340"/>
        </p:xfrm>
        <a:graphic>
          <a:graphicData uri="http://schemas.openxmlformats.org/drawingml/2006/table">
            <a:tbl>
              <a:tblPr firstRow="1" bandRow="1">
                <a:tableStyleId>{5C22544A-7EE6-4342-B048-85BDC9FD1C3A}</a:tableStyleId>
              </a:tblPr>
              <a:tblGrid>
                <a:gridCol w="964769">
                  <a:extLst>
                    <a:ext uri="{9D8B030D-6E8A-4147-A177-3AD203B41FA5}">
                      <a16:colId xmlns:a16="http://schemas.microsoft.com/office/drawing/2014/main" val="3235185926"/>
                    </a:ext>
                  </a:extLst>
                </a:gridCol>
                <a:gridCol w="964769">
                  <a:extLst>
                    <a:ext uri="{9D8B030D-6E8A-4147-A177-3AD203B41FA5}">
                      <a16:colId xmlns:a16="http://schemas.microsoft.com/office/drawing/2014/main" val="4235435013"/>
                    </a:ext>
                  </a:extLst>
                </a:gridCol>
                <a:gridCol w="482385">
                  <a:extLst>
                    <a:ext uri="{9D8B030D-6E8A-4147-A177-3AD203B41FA5}">
                      <a16:colId xmlns:a16="http://schemas.microsoft.com/office/drawing/2014/main" val="459676012"/>
                    </a:ext>
                  </a:extLst>
                </a:gridCol>
                <a:gridCol w="482385">
                  <a:extLst>
                    <a:ext uri="{9D8B030D-6E8A-4147-A177-3AD203B41FA5}">
                      <a16:colId xmlns:a16="http://schemas.microsoft.com/office/drawing/2014/main" val="2226341125"/>
                    </a:ext>
                  </a:extLst>
                </a:gridCol>
                <a:gridCol w="964769">
                  <a:extLst>
                    <a:ext uri="{9D8B030D-6E8A-4147-A177-3AD203B41FA5}">
                      <a16:colId xmlns:a16="http://schemas.microsoft.com/office/drawing/2014/main" val="132064499"/>
                    </a:ext>
                  </a:extLst>
                </a:gridCol>
                <a:gridCol w="964769">
                  <a:extLst>
                    <a:ext uri="{9D8B030D-6E8A-4147-A177-3AD203B41FA5}">
                      <a16:colId xmlns:a16="http://schemas.microsoft.com/office/drawing/2014/main" val="3055762036"/>
                    </a:ext>
                  </a:extLst>
                </a:gridCol>
                <a:gridCol w="964769">
                  <a:extLst>
                    <a:ext uri="{9D8B030D-6E8A-4147-A177-3AD203B41FA5}">
                      <a16:colId xmlns:a16="http://schemas.microsoft.com/office/drawing/2014/main" val="2314418443"/>
                    </a:ext>
                  </a:extLst>
                </a:gridCol>
                <a:gridCol w="964769">
                  <a:extLst>
                    <a:ext uri="{9D8B030D-6E8A-4147-A177-3AD203B41FA5}">
                      <a16:colId xmlns:a16="http://schemas.microsoft.com/office/drawing/2014/main" val="3529980059"/>
                    </a:ext>
                  </a:extLst>
                </a:gridCol>
                <a:gridCol w="964769">
                  <a:extLst>
                    <a:ext uri="{9D8B030D-6E8A-4147-A177-3AD203B41FA5}">
                      <a16:colId xmlns:a16="http://schemas.microsoft.com/office/drawing/2014/main" val="751791790"/>
                    </a:ext>
                  </a:extLst>
                </a:gridCol>
                <a:gridCol w="482385">
                  <a:extLst>
                    <a:ext uri="{9D8B030D-6E8A-4147-A177-3AD203B41FA5}">
                      <a16:colId xmlns:a16="http://schemas.microsoft.com/office/drawing/2014/main" val="4277544687"/>
                    </a:ext>
                  </a:extLst>
                </a:gridCol>
                <a:gridCol w="482385">
                  <a:extLst>
                    <a:ext uri="{9D8B030D-6E8A-4147-A177-3AD203B41FA5}">
                      <a16:colId xmlns:a16="http://schemas.microsoft.com/office/drawing/2014/main" val="120044565"/>
                    </a:ext>
                  </a:extLst>
                </a:gridCol>
                <a:gridCol w="964769">
                  <a:extLst>
                    <a:ext uri="{9D8B030D-6E8A-4147-A177-3AD203B41FA5}">
                      <a16:colId xmlns:a16="http://schemas.microsoft.com/office/drawing/2014/main" val="345237124"/>
                    </a:ext>
                  </a:extLst>
                </a:gridCol>
                <a:gridCol w="964769">
                  <a:extLst>
                    <a:ext uri="{9D8B030D-6E8A-4147-A177-3AD203B41FA5}">
                      <a16:colId xmlns:a16="http://schemas.microsoft.com/office/drawing/2014/main" val="2975616778"/>
                    </a:ext>
                  </a:extLst>
                </a:gridCol>
                <a:gridCol w="964769">
                  <a:extLst>
                    <a:ext uri="{9D8B030D-6E8A-4147-A177-3AD203B41FA5}">
                      <a16:colId xmlns:a16="http://schemas.microsoft.com/office/drawing/2014/main" val="2111832730"/>
                    </a:ext>
                  </a:extLst>
                </a:gridCol>
              </a:tblGrid>
              <a:tr h="520468">
                <a:tc>
                  <a:txBody>
                    <a:bodyPr/>
                    <a:lstStyle/>
                    <a:p>
                      <a:r>
                        <a:rPr lang="en-US"/>
                        <a:t>FEB</a:t>
                      </a:r>
                    </a:p>
                  </a:txBody>
                  <a:tcPr/>
                </a:tc>
                <a:tc>
                  <a:txBody>
                    <a:bodyPr/>
                    <a:lstStyle/>
                    <a:p>
                      <a:r>
                        <a:rPr lang="en-US"/>
                        <a:t>MAR</a:t>
                      </a:r>
                    </a:p>
                  </a:txBody>
                  <a:tcPr/>
                </a:tc>
                <a:tc gridSpan="2">
                  <a:txBody>
                    <a:bodyPr/>
                    <a:lstStyle/>
                    <a:p>
                      <a:r>
                        <a:rPr lang="en-US"/>
                        <a:t>APR</a:t>
                      </a:r>
                    </a:p>
                  </a:txBody>
                  <a:tcPr/>
                </a:tc>
                <a:tc hMerge="1">
                  <a:txBody>
                    <a:bodyPr/>
                    <a:lstStyle/>
                    <a:p>
                      <a:endParaRPr lang="en-US"/>
                    </a:p>
                  </a:txBody>
                  <a:tcPr/>
                </a:tc>
                <a:tc>
                  <a:txBody>
                    <a:bodyPr/>
                    <a:lstStyle/>
                    <a:p>
                      <a:r>
                        <a:rPr lang="en-US"/>
                        <a:t>MAY</a:t>
                      </a:r>
                    </a:p>
                  </a:txBody>
                  <a:tcPr/>
                </a:tc>
                <a:tc>
                  <a:txBody>
                    <a:bodyPr/>
                    <a:lstStyle/>
                    <a:p>
                      <a:r>
                        <a:rPr lang="en-US"/>
                        <a:t>JUNE</a:t>
                      </a:r>
                    </a:p>
                  </a:txBody>
                  <a:tcPr/>
                </a:tc>
                <a:tc>
                  <a:txBody>
                    <a:bodyPr/>
                    <a:lstStyle/>
                    <a:p>
                      <a:r>
                        <a:rPr lang="en-US"/>
                        <a:t>JULY</a:t>
                      </a:r>
                    </a:p>
                  </a:txBody>
                  <a:tcPr/>
                </a:tc>
                <a:tc>
                  <a:txBody>
                    <a:bodyPr/>
                    <a:lstStyle/>
                    <a:p>
                      <a:r>
                        <a:rPr lang="en-US"/>
                        <a:t>AUG</a:t>
                      </a:r>
                    </a:p>
                  </a:txBody>
                  <a:tcPr/>
                </a:tc>
                <a:tc>
                  <a:txBody>
                    <a:bodyPr/>
                    <a:lstStyle/>
                    <a:p>
                      <a:r>
                        <a:rPr lang="en-US"/>
                        <a:t>SEPT</a:t>
                      </a:r>
                    </a:p>
                  </a:txBody>
                  <a:tcPr/>
                </a:tc>
                <a:tc gridSpan="2">
                  <a:txBody>
                    <a:bodyPr/>
                    <a:lstStyle/>
                    <a:p>
                      <a:r>
                        <a:rPr lang="en-US"/>
                        <a:t>OCT</a:t>
                      </a:r>
                    </a:p>
                  </a:txBody>
                  <a:tcPr/>
                </a:tc>
                <a:tc hMerge="1">
                  <a:txBody>
                    <a:bodyPr/>
                    <a:lstStyle/>
                    <a:p>
                      <a:endParaRPr lang="en-US"/>
                    </a:p>
                  </a:txBody>
                  <a:tcPr/>
                </a:tc>
                <a:tc>
                  <a:txBody>
                    <a:bodyPr/>
                    <a:lstStyle/>
                    <a:p>
                      <a:r>
                        <a:rPr lang="en-US"/>
                        <a:t>NOV</a:t>
                      </a:r>
                    </a:p>
                  </a:txBody>
                  <a:tcPr/>
                </a:tc>
                <a:tc>
                  <a:txBody>
                    <a:bodyPr/>
                    <a:lstStyle/>
                    <a:p>
                      <a:r>
                        <a:rPr lang="en-US"/>
                        <a:t>DEC </a:t>
                      </a:r>
                    </a:p>
                  </a:txBody>
                  <a:tcPr/>
                </a:tc>
                <a:tc>
                  <a:txBody>
                    <a:bodyPr/>
                    <a:lstStyle/>
                    <a:p>
                      <a:r>
                        <a:rPr lang="en-US"/>
                        <a:t>JAN +</a:t>
                      </a:r>
                    </a:p>
                  </a:txBody>
                  <a:tcPr/>
                </a:tc>
                <a:extLst>
                  <a:ext uri="{0D108BD9-81ED-4DB2-BD59-A6C34878D82A}">
                    <a16:rowId xmlns:a16="http://schemas.microsoft.com/office/drawing/2014/main" val="448409562"/>
                  </a:ext>
                </a:extLst>
              </a:tr>
              <a:tr h="520468">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gridSpan="2">
                  <a:txBody>
                    <a:bodyPr/>
                    <a:lstStyle/>
                    <a:p>
                      <a:endParaRPr lang="en-US"/>
                    </a:p>
                  </a:txBody>
                  <a:tcPr/>
                </a:tc>
                <a:tc hMerge="1">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13573274"/>
                  </a:ext>
                </a:extLst>
              </a:tr>
              <a:tr h="520468">
                <a:tc>
                  <a:txBody>
                    <a:bodyPr/>
                    <a:lstStyle/>
                    <a:p>
                      <a:endParaRPr lang="en-US"/>
                    </a:p>
                  </a:txBody>
                  <a:tcPr/>
                </a:tc>
                <a:tc>
                  <a:txBody>
                    <a:bodyPr/>
                    <a:lstStyle/>
                    <a:p>
                      <a:endParaRPr lang="en-US"/>
                    </a:p>
                  </a:txBody>
                  <a:tcPr>
                    <a:solidFill>
                      <a:srgbClr val="FFBAF3"/>
                    </a:solidFill>
                  </a:tcPr>
                </a:tc>
                <a:tc gridSpan="2">
                  <a:txBody>
                    <a:bodyPr/>
                    <a:lstStyle/>
                    <a:p>
                      <a:endParaRPr lang="en-US"/>
                    </a:p>
                  </a:txBody>
                  <a:tcPr>
                    <a:solidFill>
                      <a:srgbClr val="FFBAF3"/>
                    </a:solidFill>
                  </a:tcPr>
                </a:tc>
                <a:tc hMerge="1">
                  <a:txBody>
                    <a:bodyPr/>
                    <a:lstStyle/>
                    <a:p>
                      <a:endParaRPr lang="en-US"/>
                    </a:p>
                  </a:txBody>
                  <a:tcPr/>
                </a:tc>
                <a:tc>
                  <a:txBody>
                    <a:bodyPr/>
                    <a:lstStyle/>
                    <a:p>
                      <a:endParaRPr lang="en-US"/>
                    </a:p>
                  </a:txBody>
                  <a:tcPr>
                    <a:solidFill>
                      <a:srgbClr val="FFBAF3"/>
                    </a:solidFill>
                  </a:tcPr>
                </a:tc>
                <a:tc>
                  <a:txBody>
                    <a:bodyPr/>
                    <a:lstStyle/>
                    <a:p>
                      <a:endParaRPr lang="en-US"/>
                    </a:p>
                  </a:txBody>
                  <a:tcPr>
                    <a:solidFill>
                      <a:srgbClr val="FFBAF3"/>
                    </a:solidFill>
                  </a:tcPr>
                </a:tc>
                <a:tc>
                  <a:txBody>
                    <a:bodyPr/>
                    <a:lstStyle/>
                    <a:p>
                      <a:endParaRPr lang="en-US"/>
                    </a:p>
                  </a:txBody>
                  <a:tcPr/>
                </a:tc>
                <a:tc>
                  <a:txBody>
                    <a:bodyPr/>
                    <a:lstStyle/>
                    <a:p>
                      <a:endParaRPr lang="en-US"/>
                    </a:p>
                  </a:txBody>
                  <a:tcPr/>
                </a:tc>
                <a:tc>
                  <a:txBody>
                    <a:bodyPr/>
                    <a:lstStyle/>
                    <a:p>
                      <a:endParaRPr lang="en-US"/>
                    </a:p>
                  </a:txBody>
                  <a:tcPr/>
                </a:tc>
                <a:tc gridSpan="2">
                  <a:txBody>
                    <a:bodyPr/>
                    <a:lstStyle/>
                    <a:p>
                      <a:endParaRPr lang="en-US"/>
                    </a:p>
                  </a:txBody>
                  <a:tcPr/>
                </a:tc>
                <a:tc hMerge="1">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81658740"/>
                  </a:ext>
                </a:extLst>
              </a:tr>
              <a:tr h="520468">
                <a:tc>
                  <a:txBody>
                    <a:bodyPr/>
                    <a:lstStyle/>
                    <a:p>
                      <a:endParaRPr lang="en-US"/>
                    </a:p>
                  </a:txBody>
                  <a:tcPr/>
                </a:tc>
                <a:tc>
                  <a:txBody>
                    <a:bodyPr/>
                    <a:lstStyle/>
                    <a:p>
                      <a:endParaRPr lang="en-US"/>
                    </a:p>
                  </a:txBody>
                  <a:tcPr/>
                </a:tc>
                <a:tc gridSpan="2">
                  <a:txBody>
                    <a:bodyPr/>
                    <a:lstStyle/>
                    <a:p>
                      <a:endParaRPr lang="en-US"/>
                    </a:p>
                  </a:txBody>
                  <a:tcPr/>
                </a:tc>
                <a:tc hMerge="1">
                  <a:txBody>
                    <a:bodyPr/>
                    <a:lstStyle/>
                    <a:p>
                      <a:endParaRPr lang="en-US"/>
                    </a:p>
                  </a:txBody>
                  <a:tcPr/>
                </a:tc>
                <a:tc>
                  <a:txBody>
                    <a:bodyPr/>
                    <a:lstStyle/>
                    <a:p>
                      <a:endParaRPr lang="en-US"/>
                    </a:p>
                  </a:txBody>
                  <a:tcPr>
                    <a:solidFill>
                      <a:srgbClr val="5EE6EA"/>
                    </a:solidFill>
                  </a:tcPr>
                </a:tc>
                <a:tc>
                  <a:txBody>
                    <a:bodyPr/>
                    <a:lstStyle/>
                    <a:p>
                      <a:endParaRPr lang="en-US"/>
                    </a:p>
                  </a:txBody>
                  <a:tcPr>
                    <a:solidFill>
                      <a:srgbClr val="5EE6EA"/>
                    </a:solidFill>
                  </a:tcPr>
                </a:tc>
                <a:tc>
                  <a:txBody>
                    <a:bodyPr/>
                    <a:lstStyle/>
                    <a:p>
                      <a:endParaRPr lang="en-US"/>
                    </a:p>
                  </a:txBody>
                  <a:tcPr>
                    <a:solidFill>
                      <a:srgbClr val="5EE6EA"/>
                    </a:solidFill>
                  </a:tcPr>
                </a:tc>
                <a:tc>
                  <a:txBody>
                    <a:bodyPr/>
                    <a:lstStyle/>
                    <a:p>
                      <a:endParaRPr lang="en-US"/>
                    </a:p>
                  </a:txBody>
                  <a:tcPr>
                    <a:solidFill>
                      <a:srgbClr val="5EE6EA"/>
                    </a:solidFill>
                  </a:tcPr>
                </a:tc>
                <a:tc>
                  <a:txBody>
                    <a:bodyPr/>
                    <a:lstStyle/>
                    <a:p>
                      <a:endParaRPr lang="en-US"/>
                    </a:p>
                  </a:txBody>
                  <a:tcPr>
                    <a:solidFill>
                      <a:srgbClr val="5EE6EA"/>
                    </a:solidFill>
                  </a:tcPr>
                </a:tc>
                <a:tc>
                  <a:txBody>
                    <a:bodyPr/>
                    <a:lstStyle/>
                    <a:p>
                      <a:endParaRPr lang="en-US"/>
                    </a:p>
                  </a:txBody>
                  <a:tcPr>
                    <a:solidFill>
                      <a:srgbClr val="5EE6EA"/>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50151474"/>
                  </a:ext>
                </a:extLst>
              </a:tr>
              <a:tr h="520468">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gridSpan="2">
                  <a:txBody>
                    <a:bodyPr/>
                    <a:lstStyle/>
                    <a:p>
                      <a:endParaRPr lang="en-US"/>
                    </a:p>
                  </a:txBody>
                  <a:tcPr>
                    <a:solidFill>
                      <a:schemeClr val="accent1">
                        <a:lumMod val="20000"/>
                        <a:lumOff val="80000"/>
                      </a:schemeClr>
                    </a:solidFill>
                  </a:tcPr>
                </a:tc>
                <a:tc hMerge="1">
                  <a:txBody>
                    <a:bodyPr/>
                    <a:lstStyle/>
                    <a:p>
                      <a:endParaRPr lang="en-US"/>
                    </a:p>
                  </a:txBody>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1">
                        <a:lumMod val="20000"/>
                        <a:lumOff val="8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a16="http://schemas.microsoft.com/office/drawing/2014/main" val="2088486815"/>
                  </a:ext>
                </a:extLst>
              </a:tr>
            </a:tbl>
          </a:graphicData>
        </a:graphic>
      </p:graphicFrame>
      <p:pic>
        <p:nvPicPr>
          <p:cNvPr id="8" name="Content Placeholder 4">
            <a:extLst>
              <a:ext uri="{FF2B5EF4-FFF2-40B4-BE49-F238E27FC236}">
                <a16:creationId xmlns:a16="http://schemas.microsoft.com/office/drawing/2014/main" id="{4E67FC7B-4DB6-7044-9AE5-3A1D75033E70}"/>
              </a:ext>
            </a:extLst>
          </p:cNvPr>
          <p:cNvPicPr>
            <a:picLocks noChangeAspect="1"/>
          </p:cNvPicPr>
          <p:nvPr/>
        </p:nvPicPr>
        <p:blipFill>
          <a:blip r:embed="rId2"/>
          <a:stretch>
            <a:fillRect/>
          </a:stretch>
        </p:blipFill>
        <p:spPr>
          <a:xfrm>
            <a:off x="0" y="4463511"/>
            <a:ext cx="2625180" cy="2146515"/>
          </a:xfrm>
          <a:prstGeom prst="rect">
            <a:avLst/>
          </a:prstGeom>
        </p:spPr>
      </p:pic>
      <p:sp>
        <p:nvSpPr>
          <p:cNvPr id="9" name="TextBox 8">
            <a:extLst>
              <a:ext uri="{FF2B5EF4-FFF2-40B4-BE49-F238E27FC236}">
                <a16:creationId xmlns:a16="http://schemas.microsoft.com/office/drawing/2014/main" id="{C38B4E81-6E96-AE45-B1F7-4CECB274E77A}"/>
              </a:ext>
            </a:extLst>
          </p:cNvPr>
          <p:cNvSpPr txBox="1"/>
          <p:nvPr/>
        </p:nvSpPr>
        <p:spPr>
          <a:xfrm>
            <a:off x="2355742" y="4618495"/>
            <a:ext cx="8493072" cy="1815882"/>
          </a:xfrm>
          <a:prstGeom prst="rect">
            <a:avLst/>
          </a:prstGeom>
          <a:noFill/>
        </p:spPr>
        <p:txBody>
          <a:bodyPr wrap="square" rtlCol="0">
            <a:spAutoFit/>
          </a:bodyPr>
          <a:lstStyle/>
          <a:p>
            <a:r>
              <a:rPr lang="en-US" sz="2800" b="1">
                <a:effectLst>
                  <a:glow rad="501699">
                    <a:schemeClr val="accent4">
                      <a:lumMod val="40000"/>
                      <a:lumOff val="60000"/>
                    </a:schemeClr>
                  </a:glow>
                </a:effectLst>
              </a:rPr>
              <a:t>PHASE ONE </a:t>
            </a:r>
            <a:r>
              <a:rPr lang="en-US" sz="2800">
                <a:solidFill>
                  <a:schemeClr val="accent4">
                    <a:lumMod val="60000"/>
                    <a:lumOff val="40000"/>
                  </a:schemeClr>
                </a:solidFill>
              </a:rPr>
              <a:t>– </a:t>
            </a:r>
            <a:r>
              <a:rPr lang="en-US" sz="2800"/>
              <a:t>Getting Organized</a:t>
            </a:r>
          </a:p>
          <a:p>
            <a:r>
              <a:rPr lang="en-US" sz="2800" b="1">
                <a:effectLst>
                  <a:glow rad="417214">
                    <a:srgbClr val="FFBAF3"/>
                  </a:glow>
                </a:effectLst>
              </a:rPr>
              <a:t>PHASE TWO </a:t>
            </a:r>
            <a:r>
              <a:rPr lang="en-US" sz="2800" b="1"/>
              <a:t>– </a:t>
            </a:r>
            <a:r>
              <a:rPr lang="en-US" sz="2800"/>
              <a:t>Gathering Information</a:t>
            </a:r>
          </a:p>
          <a:p>
            <a:r>
              <a:rPr lang="en-US" sz="2800" b="1">
                <a:effectLst>
                  <a:glow rad="435892">
                    <a:srgbClr val="5EE6EA"/>
                  </a:glow>
                </a:effectLst>
              </a:rPr>
              <a:t>PHASE THREE </a:t>
            </a:r>
            <a:r>
              <a:rPr lang="en-US" sz="2800" b="1"/>
              <a:t>– </a:t>
            </a:r>
            <a:r>
              <a:rPr lang="en-US" sz="2800"/>
              <a:t>Developing the MYSP</a:t>
            </a:r>
          </a:p>
          <a:p>
            <a:r>
              <a:rPr lang="en-US" sz="2800" b="1">
                <a:effectLst>
                  <a:glow rad="345107">
                    <a:schemeClr val="accent6">
                      <a:lumMod val="60000"/>
                      <a:lumOff val="40000"/>
                    </a:schemeClr>
                  </a:glow>
                </a:effectLst>
              </a:rPr>
              <a:t>PHASE FOUR </a:t>
            </a:r>
            <a:r>
              <a:rPr lang="en-US" sz="2800" b="1"/>
              <a:t>– </a:t>
            </a:r>
            <a:r>
              <a:rPr lang="en-US" sz="2800"/>
              <a:t>Implementing and Monitoring the MYSP</a:t>
            </a:r>
          </a:p>
        </p:txBody>
      </p:sp>
      <p:sp>
        <p:nvSpPr>
          <p:cNvPr id="3" name="Star: 5 Points 2">
            <a:extLst>
              <a:ext uri="{FF2B5EF4-FFF2-40B4-BE49-F238E27FC236}">
                <a16:creationId xmlns:a16="http://schemas.microsoft.com/office/drawing/2014/main" id="{3EA3E8C3-07CD-4683-8D35-4E70EB456DBB}"/>
              </a:ext>
            </a:extLst>
          </p:cNvPr>
          <p:cNvSpPr/>
          <p:nvPr/>
        </p:nvSpPr>
        <p:spPr>
          <a:xfrm>
            <a:off x="4366578" y="2847397"/>
            <a:ext cx="28575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64367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FB02-5D46-574F-A835-6C70955F148E}"/>
              </a:ext>
            </a:extLst>
          </p:cNvPr>
          <p:cNvSpPr>
            <a:spLocks noGrp="1"/>
          </p:cNvSpPr>
          <p:nvPr>
            <p:ph type="title"/>
          </p:nvPr>
        </p:nvSpPr>
        <p:spPr>
          <a:xfrm>
            <a:off x="838200" y="26276"/>
            <a:ext cx="10515600" cy="1325563"/>
          </a:xfrm>
        </p:spPr>
        <p:txBody>
          <a:bodyPr/>
          <a:lstStyle/>
          <a:p>
            <a:r>
              <a:rPr lang="en-US"/>
              <a:t>Proposed Timelines</a:t>
            </a:r>
          </a:p>
        </p:txBody>
      </p:sp>
      <p:graphicFrame>
        <p:nvGraphicFramePr>
          <p:cNvPr id="4" name="Content Placeholder 3">
            <a:extLst>
              <a:ext uri="{FF2B5EF4-FFF2-40B4-BE49-F238E27FC236}">
                <a16:creationId xmlns:a16="http://schemas.microsoft.com/office/drawing/2014/main" id="{EE0B0D2D-EAFC-C242-8762-A675FED65B2D}"/>
              </a:ext>
            </a:extLst>
          </p:cNvPr>
          <p:cNvGraphicFramePr>
            <a:graphicFrameLocks noGrp="1"/>
          </p:cNvGraphicFramePr>
          <p:nvPr>
            <p:ph idx="1"/>
            <p:extLst>
              <p:ext uri="{D42A27DB-BD31-4B8C-83A1-F6EECF244321}">
                <p14:modId xmlns:p14="http://schemas.microsoft.com/office/powerpoint/2010/main" val="4073920980"/>
              </p:ext>
            </p:extLst>
          </p:nvPr>
        </p:nvGraphicFramePr>
        <p:xfrm>
          <a:off x="1027416" y="1181714"/>
          <a:ext cx="9526930" cy="4659565"/>
        </p:xfrm>
        <a:graphic>
          <a:graphicData uri="http://schemas.openxmlformats.org/drawingml/2006/table">
            <a:tbl>
              <a:tblPr firstRow="1" firstCol="1" bandRow="1">
                <a:tableStyleId>{5C22544A-7EE6-4342-B048-85BDC9FD1C3A}</a:tableStyleId>
              </a:tblPr>
              <a:tblGrid>
                <a:gridCol w="2160116">
                  <a:extLst>
                    <a:ext uri="{9D8B030D-6E8A-4147-A177-3AD203B41FA5}">
                      <a16:colId xmlns:a16="http://schemas.microsoft.com/office/drawing/2014/main" val="353510651"/>
                    </a:ext>
                  </a:extLst>
                </a:gridCol>
                <a:gridCol w="3128094">
                  <a:extLst>
                    <a:ext uri="{9D8B030D-6E8A-4147-A177-3AD203B41FA5}">
                      <a16:colId xmlns:a16="http://schemas.microsoft.com/office/drawing/2014/main" val="1007217188"/>
                    </a:ext>
                  </a:extLst>
                </a:gridCol>
                <a:gridCol w="4238720">
                  <a:extLst>
                    <a:ext uri="{9D8B030D-6E8A-4147-A177-3AD203B41FA5}">
                      <a16:colId xmlns:a16="http://schemas.microsoft.com/office/drawing/2014/main" val="1284827038"/>
                    </a:ext>
                  </a:extLst>
                </a:gridCol>
              </a:tblGrid>
              <a:tr h="883348">
                <a:tc>
                  <a:txBody>
                    <a:bodyPr/>
                    <a:lstStyle/>
                    <a:p>
                      <a:r>
                        <a:rPr lang="en-GB" sz="1800">
                          <a:effectLst/>
                        </a:rPr>
                        <a:t>Date</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Audience/Participants</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800">
                          <a:effectLst/>
                        </a:rPr>
                        <a:t>Activity</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4943129"/>
                  </a:ext>
                </a:extLst>
              </a:tr>
              <a:tr h="988104">
                <a:tc>
                  <a:txBody>
                    <a:bodyPr/>
                    <a:lstStyle/>
                    <a:p>
                      <a:r>
                        <a:rPr lang="en-GB" sz="1600">
                          <a:effectLst/>
                        </a:rPr>
                        <a:t>February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Senior Admin</a:t>
                      </a:r>
                    </a:p>
                    <a:p>
                      <a:r>
                        <a:rPr lang="en-GB" sz="1600">
                          <a:effectLst/>
                        </a:rPr>
                        <a:t>Board of Trustees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Session #1 – February 19, 2022</a:t>
                      </a:r>
                    </a:p>
                    <a:p>
                      <a:r>
                        <a:rPr lang="en-GB" sz="1600">
                          <a:effectLst/>
                        </a:rPr>
                        <a:t>Report to Board - Establish a Committee – February 28,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0087771"/>
                  </a:ext>
                </a:extLst>
              </a:tr>
              <a:tr h="1021417">
                <a:tc>
                  <a:txBody>
                    <a:bodyPr/>
                    <a:lstStyle/>
                    <a:p>
                      <a:r>
                        <a:rPr lang="en-GB" sz="1600">
                          <a:effectLst/>
                        </a:rPr>
                        <a:t>March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MYSP Committee</a:t>
                      </a:r>
                    </a:p>
                    <a:p>
                      <a:r>
                        <a:rPr lang="en-GB" sz="1600">
                          <a:effectLst/>
                          <a:latin typeface="Calibri" panose="020F0502020204030204" pitchFamily="34" charset="0"/>
                          <a:ea typeface="Calibri" panose="020F0502020204030204" pitchFamily="34" charset="0"/>
                          <a:cs typeface="Times New Roman" panose="02020603050405020304" pitchFamily="18" charset="0"/>
                        </a:rPr>
                        <a:t>Sr. Admin Working Session</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highlight>
                            <a:srgbClr val="FFFF00"/>
                          </a:highlight>
                        </a:rPr>
                        <a:t>Workshop/Retreat – March 23, 2022</a:t>
                      </a:r>
                    </a:p>
                    <a:p>
                      <a:r>
                        <a:rPr lang="en-GB" sz="1600">
                          <a:effectLst/>
                          <a:latin typeface="Calibri"/>
                          <a:ea typeface="Calibri" panose="020F0502020204030204" pitchFamily="34" charset="0"/>
                          <a:cs typeface="Times New Roman"/>
                        </a:rPr>
                        <a:t>March 30, 2022</a:t>
                      </a:r>
                      <a:endParaRPr lang="en-CA" sz="1600">
                        <a:effectLst/>
                        <a:latin typeface="Calibri"/>
                        <a:ea typeface="Calibri" panose="020F0502020204030204" pitchFamily="34" charset="0"/>
                        <a:cs typeface="Times New Roman"/>
                      </a:endParaRPr>
                    </a:p>
                  </a:txBody>
                  <a:tcPr marL="68580" marR="68580" marT="0" marB="0"/>
                </a:tc>
                <a:extLst>
                  <a:ext uri="{0D108BD9-81ED-4DB2-BD59-A6C34878D82A}">
                    <a16:rowId xmlns:a16="http://schemas.microsoft.com/office/drawing/2014/main" val="2291936135"/>
                  </a:ext>
                </a:extLst>
              </a:tr>
              <a:tr h="883348">
                <a:tc>
                  <a:txBody>
                    <a:bodyPr/>
                    <a:lstStyle/>
                    <a:p>
                      <a:r>
                        <a:rPr lang="en-GB" sz="1600">
                          <a:effectLst/>
                        </a:rPr>
                        <a:t>April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Sr. Admin Working Session</a:t>
                      </a:r>
                    </a:p>
                    <a:p>
                      <a:r>
                        <a:rPr lang="en-GB" sz="1600">
                          <a:effectLst/>
                        </a:rPr>
                        <a:t>MYSP Committee</a:t>
                      </a:r>
                    </a:p>
                    <a:p>
                      <a:r>
                        <a:rPr lang="en-GB" sz="1600">
                          <a:effectLst/>
                        </a:rPr>
                        <a:t>Public /Stakeholders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CA" sz="1600">
                          <a:effectLst/>
                          <a:latin typeface="Calibri" panose="020F0502020204030204" pitchFamily="34" charset="0"/>
                          <a:ea typeface="Calibri" panose="020F0502020204030204" pitchFamily="34" charset="0"/>
                          <a:cs typeface="Times New Roman" panose="02020603050405020304" pitchFamily="18" charset="0"/>
                        </a:rPr>
                        <a:t>April 5, 2022</a:t>
                      </a:r>
                    </a:p>
                    <a:p>
                      <a:r>
                        <a:rPr lang="en-CA" sz="16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April 19, 2022 (5:15pm – 6:45pm) Virtual</a:t>
                      </a:r>
                    </a:p>
                    <a:p>
                      <a:r>
                        <a:rPr lang="en-CA" sz="1600">
                          <a:effectLst/>
                          <a:latin typeface="Calibri" panose="020F0502020204030204" pitchFamily="34" charset="0"/>
                          <a:ea typeface="Calibri" panose="020F0502020204030204" pitchFamily="34" charset="0"/>
                          <a:cs typeface="Times New Roman" panose="02020603050405020304" pitchFamily="18" charset="0"/>
                        </a:rPr>
                        <a:t>Information Sharing</a:t>
                      </a:r>
                    </a:p>
                  </a:txBody>
                  <a:tcPr marL="68580" marR="68580" marT="0" marB="0"/>
                </a:tc>
                <a:extLst>
                  <a:ext uri="{0D108BD9-81ED-4DB2-BD59-A6C34878D82A}">
                    <a16:rowId xmlns:a16="http://schemas.microsoft.com/office/drawing/2014/main" val="2284681041"/>
                  </a:ext>
                </a:extLst>
              </a:tr>
              <a:tr h="883348">
                <a:tc>
                  <a:txBody>
                    <a:bodyPr/>
                    <a:lstStyle/>
                    <a:p>
                      <a:r>
                        <a:rPr lang="en-GB" sz="1600">
                          <a:effectLst/>
                        </a:rPr>
                        <a:t>May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MYSP Committee </a:t>
                      </a:r>
                    </a:p>
                    <a:p>
                      <a:r>
                        <a:rPr lang="en-GB" sz="1600">
                          <a:effectLst/>
                        </a:rPr>
                        <a:t>Sr. Admin Working Session</a:t>
                      </a:r>
                    </a:p>
                    <a:p>
                      <a:r>
                        <a:rPr lang="en-GB" sz="1600">
                          <a:effectLst/>
                        </a:rPr>
                        <a:t>Public/Stakeholders </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highlight>
                            <a:srgbClr val="FFFF00"/>
                          </a:highlight>
                        </a:rPr>
                        <a:t>May 16, 2022 </a:t>
                      </a:r>
                      <a:r>
                        <a:rPr lang="en-CA" sz="16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(5:15pm – 6:45pm) Virtual</a:t>
                      </a:r>
                      <a:endParaRPr lang="en-GB" sz="1600">
                        <a:effectLst/>
                        <a:highlight>
                          <a:srgbClr val="FFFF00"/>
                        </a:highlight>
                      </a:endParaRPr>
                    </a:p>
                    <a:p>
                      <a:r>
                        <a:rPr lang="en-GB" sz="1600">
                          <a:effectLst/>
                        </a:rPr>
                        <a:t>May 17, 2022</a:t>
                      </a:r>
                    </a:p>
                    <a:p>
                      <a:r>
                        <a:rPr lang="en-GB" sz="1600">
                          <a:effectLst/>
                        </a:rPr>
                        <a:t>Community Engagement – May 30, 2022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2336623"/>
                  </a:ext>
                </a:extLst>
              </a:tr>
            </a:tbl>
          </a:graphicData>
        </a:graphic>
      </p:graphicFrame>
      <p:sp>
        <p:nvSpPr>
          <p:cNvPr id="5" name="Rectangle 1">
            <a:extLst>
              <a:ext uri="{FF2B5EF4-FFF2-40B4-BE49-F238E27FC236}">
                <a16:creationId xmlns:a16="http://schemas.microsoft.com/office/drawing/2014/main" id="{55E5525E-9B3C-2748-91DB-52294AB1302C}"/>
              </a:ext>
            </a:extLst>
          </p:cNvPr>
          <p:cNvSpPr>
            <a:spLocks noChangeArrowheads="1"/>
          </p:cNvSpPr>
          <p:nvPr/>
        </p:nvSpPr>
        <p:spPr bwMode="auto">
          <a:xfrm>
            <a:off x="-4389080" y="-318968"/>
            <a:ext cx="19726382" cy="100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04263902"/>
      </p:ext>
    </p:extLst>
  </p:cSld>
  <p:clrMapOvr>
    <a:masterClrMapping/>
  </p:clrMapOvr>
  <p:transition spd="slow">
    <p:push dir="u"/>
  </p:transition>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2019-2020" id="{8E2AB3D3-6175-9040-971E-37FE3147B4C9}" vid="{82E5EBA3-CFE8-2E48-B018-437C14BE2C22}"/>
    </a:ext>
  </a:extLst>
</a:theme>
</file>

<file path=ppt/theme/theme2.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fce5d6-697a-438a-af7f-344767e67812">
      <Terms xmlns="http://schemas.microsoft.com/office/infopath/2007/PartnerControls"/>
    </lcf76f155ced4ddcb4097134ff3c332f>
    <TaxCatchAll xmlns="699257a4-e603-4358-b5a8-37e1e47e16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D8778DED3950448995A29D98357ABE" ma:contentTypeVersion="13" ma:contentTypeDescription="Create a new document." ma:contentTypeScope="" ma:versionID="1a56994804cca417a4e960f921a91f5e">
  <xsd:schema xmlns:xsd="http://www.w3.org/2001/XMLSchema" xmlns:xs="http://www.w3.org/2001/XMLSchema" xmlns:p="http://schemas.microsoft.com/office/2006/metadata/properties" xmlns:ns2="dffce5d6-697a-438a-af7f-344767e67812" xmlns:ns3="699257a4-e603-4358-b5a8-37e1e47e1645" targetNamespace="http://schemas.microsoft.com/office/2006/metadata/properties" ma:root="true" ma:fieldsID="07695dee13e63d7abb23578263312f18" ns2:_="" ns3:_="">
    <xsd:import namespace="dffce5d6-697a-438a-af7f-344767e67812"/>
    <xsd:import namespace="699257a4-e603-4358-b5a8-37e1e47e16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fce5d6-697a-438a-af7f-344767e678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7669f8a-3a11-403f-bb0f-df6918eda361"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257a4-e603-4358-b5a8-37e1e47e164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42fc83c-5c29-43db-aa5b-97de6f526e9e}" ma:internalName="TaxCatchAll" ma:showField="CatchAllData" ma:web="699257a4-e603-4358-b5a8-37e1e47e16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331E00-BAF7-4114-B1B4-04FB6E677E13}">
  <ds:schemaRefs>
    <ds:schemaRef ds:uri="http://schemas.microsoft.com/office/2006/documentManagement/types"/>
    <ds:schemaRef ds:uri="http://schemas.openxmlformats.org/package/2006/metadata/core-properties"/>
    <ds:schemaRef ds:uri="699257a4-e603-4358-b5a8-37e1e47e1645"/>
    <ds:schemaRef ds:uri="http://purl.org/dc/elements/1.1/"/>
    <ds:schemaRef ds:uri="http://www.w3.org/XML/1998/namespace"/>
    <ds:schemaRef ds:uri="http://schemas.microsoft.com/office/infopath/2007/PartnerControls"/>
    <ds:schemaRef ds:uri="http://schemas.microsoft.com/office/2006/metadata/properties"/>
    <ds:schemaRef ds:uri="dffce5d6-697a-438a-af7f-344767e67812"/>
    <ds:schemaRef ds:uri="http://purl.org/dc/dcmitype/"/>
    <ds:schemaRef ds:uri="http://purl.org/dc/terms/"/>
  </ds:schemaRefs>
</ds:datastoreItem>
</file>

<file path=customXml/itemProps2.xml><?xml version="1.0" encoding="utf-8"?>
<ds:datastoreItem xmlns:ds="http://schemas.openxmlformats.org/officeDocument/2006/customXml" ds:itemID="{E579B1D8-EDDB-49F0-BBDE-6633362BF2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fce5d6-697a-438a-af7f-344767e67812"/>
    <ds:schemaRef ds:uri="699257a4-e603-4358-b5a8-37e1e47e16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2F555C-8F84-41BB-87DD-4A4E27D52A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2019-2020-PowerPoint</Template>
  <TotalTime>0</TotalTime>
  <Words>2921</Words>
  <Application>Microsoft Office PowerPoint</Application>
  <PresentationFormat>Widescreen</PresentationFormat>
  <Paragraphs>475</Paragraphs>
  <Slides>66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66</vt:i4>
      </vt:variant>
    </vt:vector>
  </HeadingPairs>
  <TitlesOfParts>
    <vt:vector size="77" baseType="lpstr">
      <vt:lpstr>Arial</vt:lpstr>
      <vt:lpstr>Arial Nova</vt:lpstr>
      <vt:lpstr>Arial Nova Light</vt:lpstr>
      <vt:lpstr>Calibri</vt:lpstr>
      <vt:lpstr>Helvetica Neue</vt:lpstr>
      <vt:lpstr>Open Sans</vt:lpstr>
      <vt:lpstr>Times New Roman</vt:lpstr>
      <vt:lpstr>Trebuchet MS</vt:lpstr>
      <vt:lpstr>Wingdings 2</vt:lpstr>
      <vt:lpstr>Office Theme</vt:lpstr>
      <vt:lpstr>SlateVTI</vt:lpstr>
      <vt:lpstr>Multi-Year Strategic Planning</vt:lpstr>
      <vt:lpstr>Land Acknowledgement</vt:lpstr>
      <vt:lpstr>         </vt:lpstr>
      <vt:lpstr>              Opening Prayer</vt:lpstr>
      <vt:lpstr>MYSP Committee Workshop</vt:lpstr>
      <vt:lpstr>Members</vt:lpstr>
      <vt:lpstr>The Multi-year Strategic Planning Process</vt:lpstr>
      <vt:lpstr>Project Plan</vt:lpstr>
      <vt:lpstr>Proposed Timelines</vt:lpstr>
      <vt:lpstr>Proposed Timelines</vt:lpstr>
      <vt:lpstr>What Have we done since the last meeting</vt:lpstr>
      <vt:lpstr>What have we done?</vt:lpstr>
      <vt:lpstr>What have we done?</vt:lpstr>
      <vt:lpstr>What have we done?</vt:lpstr>
      <vt:lpstr> What have we done? </vt:lpstr>
      <vt:lpstr>DCDSB  Multi Year Strategic Plan</vt:lpstr>
      <vt:lpstr>PowerPoint Presentation</vt:lpstr>
      <vt:lpstr>Data Sources</vt:lpstr>
      <vt:lpstr>Data Sources</vt:lpstr>
      <vt:lpstr>PowerPoint Presentation</vt:lpstr>
      <vt:lpstr>PowerPoint Presentation</vt:lpstr>
      <vt:lpstr>PowerPoint Presentation</vt:lpstr>
      <vt:lpstr>PowerPoint Presentation</vt:lpstr>
      <vt:lpstr>Population Graphs </vt:lpstr>
      <vt:lpstr>PowerPoint Presentation</vt:lpstr>
      <vt:lpstr>Impact of School Aged Population</vt:lpstr>
      <vt:lpstr>PowerPoint Presentation</vt:lpstr>
      <vt:lpstr>Women aged 20-44 and Seniors 65+</vt:lpstr>
      <vt:lpstr>Housing Data</vt:lpstr>
      <vt:lpstr>Housing Data</vt:lpstr>
      <vt:lpstr>Housing 2022</vt:lpstr>
      <vt:lpstr>Housing Data 2022</vt:lpstr>
      <vt:lpstr>Housing Data 2022</vt:lpstr>
      <vt:lpstr>Housing Cost</vt:lpstr>
      <vt:lpstr>Income Data</vt:lpstr>
      <vt:lpstr>PowerPoint Presentation</vt:lpstr>
      <vt:lpstr>PowerPoint Presentation</vt:lpstr>
      <vt:lpstr>PowerPoint Presentation</vt:lpstr>
      <vt:lpstr>PowerPoint Presentation</vt:lpstr>
      <vt:lpstr>PowerPoint Presentation</vt:lpstr>
      <vt:lpstr>Growth and Citizenship</vt:lpstr>
      <vt:lpstr>Education Data</vt:lpstr>
      <vt:lpstr>Education Data</vt:lpstr>
      <vt:lpstr>Education Data</vt:lpstr>
      <vt:lpstr>Catholicity</vt:lpstr>
      <vt:lpstr>PowerPoint Presentation</vt:lpstr>
      <vt:lpstr>Catholicity Data</vt:lpstr>
      <vt:lpstr>MISSION, VISION, VALUES</vt:lpstr>
      <vt:lpstr>Mission</vt:lpstr>
      <vt:lpstr>Draft Mission Statements </vt:lpstr>
      <vt:lpstr>Strategic Priorities</vt:lpstr>
      <vt:lpstr>Strategic Priorities – All</vt:lpstr>
      <vt:lpstr>Strategic Priorities -Staff</vt:lpstr>
      <vt:lpstr>Strategic Priorities - Parents/Guardians</vt:lpstr>
      <vt:lpstr>Strategic Priorities - Students</vt:lpstr>
      <vt:lpstr>Mission statement by group</vt:lpstr>
      <vt:lpstr>Emerging Areas of Focus</vt:lpstr>
      <vt:lpstr>Strategic Priorities vs Strategic Goals</vt:lpstr>
      <vt:lpstr>Emerging Ideas </vt:lpstr>
      <vt:lpstr>Proposed Framework</vt:lpstr>
      <vt:lpstr>The “Why”</vt:lpstr>
      <vt:lpstr>Listening</vt:lpstr>
      <vt:lpstr>Learning</vt:lpstr>
      <vt:lpstr>Living in Faith</vt:lpstr>
      <vt:lpstr>Why should Listening be part of our framework?</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Synchronous Learning</dc:title>
  <dc:creator>Microsoft Office User</dc:creator>
  <cp:lastModifiedBy>Amanda Roffey</cp:lastModifiedBy>
  <cp:revision>126</cp:revision>
  <dcterms:created xsi:type="dcterms:W3CDTF">2020-05-14T18:30:00Z</dcterms:created>
  <dcterms:modified xsi:type="dcterms:W3CDTF">2022-09-13T23:08:49Z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0x01010063D8778DED3950448995A29D98357ABE</vt:lpwstr>
  </property>
</Properties>
</file>