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Lst>
  <p:notesMasterIdLst>
    <p:notesMasterId r:id="rId43"/>
  </p:notesMasterIdLst>
  <p:sldIdLst>
    <p:sldId id="1117" r:id="rId5"/>
    <p:sldId id="1085" r:id="rId6"/>
    <p:sldId id="1184" r:id="rId7"/>
    <p:sldId id="1130" r:id="rId8"/>
    <p:sldId id="1131" r:id="rId9"/>
    <p:sldId id="1134" r:id="rId10"/>
    <p:sldId id="1139" r:id="rId11"/>
    <p:sldId id="1120" r:id="rId12"/>
    <p:sldId id="1146" r:id="rId13"/>
    <p:sldId id="1145" r:id="rId14"/>
    <p:sldId id="1121" r:id="rId15"/>
    <p:sldId id="1196" r:id="rId16"/>
    <p:sldId id="1195" r:id="rId17"/>
    <p:sldId id="1194" r:id="rId18"/>
    <p:sldId id="1193" r:id="rId19"/>
    <p:sldId id="1252" r:id="rId20"/>
    <p:sldId id="1266" r:id="rId21"/>
    <p:sldId id="1164" r:id="rId22"/>
    <p:sldId id="1192" r:id="rId23"/>
    <p:sldId id="1246" r:id="rId24"/>
    <p:sldId id="1230" r:id="rId25"/>
    <p:sldId id="1259" r:id="rId26"/>
    <p:sldId id="1257" r:id="rId27"/>
    <p:sldId id="1248" r:id="rId28"/>
    <p:sldId id="1244" r:id="rId29"/>
    <p:sldId id="1249" r:id="rId30"/>
    <p:sldId id="1250" r:id="rId31"/>
    <p:sldId id="1251" r:id="rId32"/>
    <p:sldId id="1258" r:id="rId33"/>
    <p:sldId id="1263" r:id="rId34"/>
    <p:sldId id="1262" r:id="rId35"/>
    <p:sldId id="1245" r:id="rId36"/>
    <p:sldId id="1260" r:id="rId37"/>
    <p:sldId id="1261" r:id="rId38"/>
    <p:sldId id="1247" r:id="rId39"/>
    <p:sldId id="1265" r:id="rId40"/>
    <p:sldId id="1182" r:id="rId41"/>
    <p:sldId id="126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0806"/>
    <a:srgbClr val="E06416"/>
    <a:srgbClr val="000000"/>
    <a:srgbClr val="FF0000"/>
    <a:srgbClr val="5EE6EA"/>
    <a:srgbClr val="FFBAF3"/>
    <a:srgbClr val="B125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954493-78B5-2449-90D1-D64459B45F60}" v="433" dt="2022-09-12T21:00:05.443"/>
    <p1510:client id="{5537F64A-2D72-4DF7-B9AE-B85CAD51C132}" v="19" dt="2022-09-13T14:37:53.176"/>
    <p1510:client id="{EEC8F93E-C565-45EB-8AFF-B111FEA45572}" v="3" dt="2022-09-13T14:02:28.6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66"/>
  </p:normalViewPr>
  <p:slideViewPr>
    <p:cSldViewPr snapToGrid="0">
      <p:cViewPr varScale="1">
        <p:scale>
          <a:sx n="96" d="100"/>
          <a:sy n="96" d="100"/>
        </p:scale>
        <p:origin x="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9E0AC0-1565-6145-8965-3CD40238F96A}" type="doc">
      <dgm:prSet loTypeId="urn:microsoft.com/office/officeart/2005/8/layout/pyramid4" loCatId="" qsTypeId="urn:microsoft.com/office/officeart/2005/8/quickstyle/simple1" qsCatId="simple" csTypeId="urn:microsoft.com/office/officeart/2005/8/colors/accent1_2" csCatId="accent1" phldr="1"/>
      <dgm:spPr/>
      <dgm:t>
        <a:bodyPr/>
        <a:lstStyle/>
        <a:p>
          <a:endParaRPr lang="en-US"/>
        </a:p>
      </dgm:t>
    </dgm:pt>
    <dgm:pt modelId="{9DC2F741-C5ED-E54C-9BFD-65127C772D3E}">
      <dgm:prSet phldrT="[Text]"/>
      <dgm:spPr/>
      <dgm:t>
        <a:bodyPr/>
        <a:lstStyle/>
        <a:p>
          <a:r>
            <a:rPr lang="en-US" dirty="0"/>
            <a:t>Home</a:t>
          </a:r>
        </a:p>
      </dgm:t>
    </dgm:pt>
    <dgm:pt modelId="{5484E49F-61C5-0346-ACF1-2A91B50A73B7}" type="parTrans" cxnId="{AD2B9303-E3C2-A448-A552-E9E666560AAA}">
      <dgm:prSet/>
      <dgm:spPr/>
      <dgm:t>
        <a:bodyPr/>
        <a:lstStyle/>
        <a:p>
          <a:endParaRPr lang="en-US"/>
        </a:p>
      </dgm:t>
    </dgm:pt>
    <dgm:pt modelId="{8ABAAB56-13AE-3341-BA62-F4A81C65785C}" type="sibTrans" cxnId="{AD2B9303-E3C2-A448-A552-E9E666560AAA}">
      <dgm:prSet/>
      <dgm:spPr/>
      <dgm:t>
        <a:bodyPr/>
        <a:lstStyle/>
        <a:p>
          <a:endParaRPr lang="en-US"/>
        </a:p>
      </dgm:t>
    </dgm:pt>
    <dgm:pt modelId="{4020C2D5-0C92-0E44-8301-01DA3FBD8409}">
      <dgm:prSet phldrT="[Text]"/>
      <dgm:spPr/>
      <dgm:t>
        <a:bodyPr/>
        <a:lstStyle/>
        <a:p>
          <a:r>
            <a:rPr lang="en-US" dirty="0"/>
            <a:t>School</a:t>
          </a:r>
        </a:p>
      </dgm:t>
    </dgm:pt>
    <dgm:pt modelId="{DDB798E4-526F-BF4B-BDFB-F21E914BFD53}" type="parTrans" cxnId="{54F79D21-BFC7-354D-80B6-8975266FC153}">
      <dgm:prSet/>
      <dgm:spPr/>
      <dgm:t>
        <a:bodyPr/>
        <a:lstStyle/>
        <a:p>
          <a:endParaRPr lang="en-US"/>
        </a:p>
      </dgm:t>
    </dgm:pt>
    <dgm:pt modelId="{A241EFEE-28C8-3F4A-8B4F-50448FCC0A67}" type="sibTrans" cxnId="{54F79D21-BFC7-354D-80B6-8975266FC153}">
      <dgm:prSet/>
      <dgm:spPr/>
      <dgm:t>
        <a:bodyPr/>
        <a:lstStyle/>
        <a:p>
          <a:endParaRPr lang="en-US"/>
        </a:p>
      </dgm:t>
    </dgm:pt>
    <dgm:pt modelId="{82CCFF71-47E3-DF43-ABF3-53CD4E6254EC}">
      <dgm:prSet phldrT="[Text]"/>
      <dgm:spPr>
        <a:solidFill>
          <a:srgbClr val="8B0806"/>
        </a:solidFill>
      </dgm:spPr>
      <dgm:t>
        <a:bodyPr/>
        <a:lstStyle/>
        <a:p>
          <a:r>
            <a:rPr lang="en-US" dirty="0"/>
            <a:t>Our</a:t>
          </a:r>
        </a:p>
        <a:p>
          <a:r>
            <a:rPr lang="en-US" dirty="0"/>
            <a:t>Students</a:t>
          </a:r>
        </a:p>
      </dgm:t>
    </dgm:pt>
    <dgm:pt modelId="{6D183E5F-7829-F547-BD28-1DC340FDD934}" type="parTrans" cxnId="{EAC87149-5133-6A43-BFD9-0AE2333B19C1}">
      <dgm:prSet/>
      <dgm:spPr/>
      <dgm:t>
        <a:bodyPr/>
        <a:lstStyle/>
        <a:p>
          <a:endParaRPr lang="en-US"/>
        </a:p>
      </dgm:t>
    </dgm:pt>
    <dgm:pt modelId="{7ACA74E5-E3A5-B842-ACC2-452E0218A604}" type="sibTrans" cxnId="{EAC87149-5133-6A43-BFD9-0AE2333B19C1}">
      <dgm:prSet/>
      <dgm:spPr/>
      <dgm:t>
        <a:bodyPr/>
        <a:lstStyle/>
        <a:p>
          <a:endParaRPr lang="en-US"/>
        </a:p>
      </dgm:t>
    </dgm:pt>
    <dgm:pt modelId="{7459E582-8CFF-9F4D-AFDF-91ABAFDA62C0}">
      <dgm:prSet phldrT="[Text]"/>
      <dgm:spPr/>
      <dgm:t>
        <a:bodyPr/>
        <a:lstStyle/>
        <a:p>
          <a:r>
            <a:rPr lang="en-US" dirty="0"/>
            <a:t>Parish</a:t>
          </a:r>
        </a:p>
      </dgm:t>
    </dgm:pt>
    <dgm:pt modelId="{862BD75D-FDAF-5042-BDED-8F810361CA7C}" type="parTrans" cxnId="{5E14E80B-1080-B94E-B50F-C782F591C333}">
      <dgm:prSet/>
      <dgm:spPr/>
      <dgm:t>
        <a:bodyPr/>
        <a:lstStyle/>
        <a:p>
          <a:endParaRPr lang="en-US"/>
        </a:p>
      </dgm:t>
    </dgm:pt>
    <dgm:pt modelId="{12E522B9-E6AA-2949-83D8-8EE0934E5F85}" type="sibTrans" cxnId="{5E14E80B-1080-B94E-B50F-C782F591C333}">
      <dgm:prSet/>
      <dgm:spPr/>
      <dgm:t>
        <a:bodyPr/>
        <a:lstStyle/>
        <a:p>
          <a:endParaRPr lang="en-US"/>
        </a:p>
      </dgm:t>
    </dgm:pt>
    <dgm:pt modelId="{4E39D94C-503F-7A49-9998-77AD47A6DF16}" type="pres">
      <dgm:prSet presAssocID="{1F9E0AC0-1565-6145-8965-3CD40238F96A}" presName="compositeShape" presStyleCnt="0">
        <dgm:presLayoutVars>
          <dgm:chMax val="9"/>
          <dgm:dir/>
          <dgm:resizeHandles val="exact"/>
        </dgm:presLayoutVars>
      </dgm:prSet>
      <dgm:spPr/>
    </dgm:pt>
    <dgm:pt modelId="{EF726848-474B-EB40-9259-DBE135EBF24A}" type="pres">
      <dgm:prSet presAssocID="{1F9E0AC0-1565-6145-8965-3CD40238F96A}" presName="triangle1" presStyleLbl="node1" presStyleIdx="0" presStyleCnt="4">
        <dgm:presLayoutVars>
          <dgm:bulletEnabled val="1"/>
        </dgm:presLayoutVars>
      </dgm:prSet>
      <dgm:spPr/>
    </dgm:pt>
    <dgm:pt modelId="{4DCDF254-AF6B-334D-ABD6-43C0BE188E63}" type="pres">
      <dgm:prSet presAssocID="{1F9E0AC0-1565-6145-8965-3CD40238F96A}" presName="triangle2" presStyleLbl="node1" presStyleIdx="1" presStyleCnt="4">
        <dgm:presLayoutVars>
          <dgm:bulletEnabled val="1"/>
        </dgm:presLayoutVars>
      </dgm:prSet>
      <dgm:spPr/>
    </dgm:pt>
    <dgm:pt modelId="{A476A31F-6EE0-9F48-9EE8-639990CB3136}" type="pres">
      <dgm:prSet presAssocID="{1F9E0AC0-1565-6145-8965-3CD40238F96A}" presName="triangle3" presStyleLbl="node1" presStyleIdx="2" presStyleCnt="4">
        <dgm:presLayoutVars>
          <dgm:bulletEnabled val="1"/>
        </dgm:presLayoutVars>
      </dgm:prSet>
      <dgm:spPr/>
    </dgm:pt>
    <dgm:pt modelId="{B65ED9F7-E1B1-2D41-B7AE-7CDE704ACC59}" type="pres">
      <dgm:prSet presAssocID="{1F9E0AC0-1565-6145-8965-3CD40238F96A}" presName="triangle4" presStyleLbl="node1" presStyleIdx="3" presStyleCnt="4">
        <dgm:presLayoutVars>
          <dgm:bulletEnabled val="1"/>
        </dgm:presLayoutVars>
      </dgm:prSet>
      <dgm:spPr/>
    </dgm:pt>
  </dgm:ptLst>
  <dgm:cxnLst>
    <dgm:cxn modelId="{AD2B9303-E3C2-A448-A552-E9E666560AAA}" srcId="{1F9E0AC0-1565-6145-8965-3CD40238F96A}" destId="{9DC2F741-C5ED-E54C-9BFD-65127C772D3E}" srcOrd="0" destOrd="0" parTransId="{5484E49F-61C5-0346-ACF1-2A91B50A73B7}" sibTransId="{8ABAAB56-13AE-3341-BA62-F4A81C65785C}"/>
    <dgm:cxn modelId="{5E14E80B-1080-B94E-B50F-C782F591C333}" srcId="{1F9E0AC0-1565-6145-8965-3CD40238F96A}" destId="{7459E582-8CFF-9F4D-AFDF-91ABAFDA62C0}" srcOrd="3" destOrd="0" parTransId="{862BD75D-FDAF-5042-BDED-8F810361CA7C}" sibTransId="{12E522B9-E6AA-2949-83D8-8EE0934E5F85}"/>
    <dgm:cxn modelId="{A5C03C17-997F-1840-AB35-A697EF0FDA92}" type="presOf" srcId="{7459E582-8CFF-9F4D-AFDF-91ABAFDA62C0}" destId="{B65ED9F7-E1B1-2D41-B7AE-7CDE704ACC59}" srcOrd="0" destOrd="0" presId="urn:microsoft.com/office/officeart/2005/8/layout/pyramid4"/>
    <dgm:cxn modelId="{54F79D21-BFC7-354D-80B6-8975266FC153}" srcId="{1F9E0AC0-1565-6145-8965-3CD40238F96A}" destId="{4020C2D5-0C92-0E44-8301-01DA3FBD8409}" srcOrd="1" destOrd="0" parTransId="{DDB798E4-526F-BF4B-BDFB-F21E914BFD53}" sibTransId="{A241EFEE-28C8-3F4A-8B4F-50448FCC0A67}"/>
    <dgm:cxn modelId="{91555E65-57D7-3C4C-92FE-292C99B8765B}" type="presOf" srcId="{82CCFF71-47E3-DF43-ABF3-53CD4E6254EC}" destId="{A476A31F-6EE0-9F48-9EE8-639990CB3136}" srcOrd="0" destOrd="0" presId="urn:microsoft.com/office/officeart/2005/8/layout/pyramid4"/>
    <dgm:cxn modelId="{EAC87149-5133-6A43-BFD9-0AE2333B19C1}" srcId="{1F9E0AC0-1565-6145-8965-3CD40238F96A}" destId="{82CCFF71-47E3-DF43-ABF3-53CD4E6254EC}" srcOrd="2" destOrd="0" parTransId="{6D183E5F-7829-F547-BD28-1DC340FDD934}" sibTransId="{7ACA74E5-E3A5-B842-ACC2-452E0218A604}"/>
    <dgm:cxn modelId="{E24A198B-0C24-104D-916B-34F7A082DDFB}" type="presOf" srcId="{1F9E0AC0-1565-6145-8965-3CD40238F96A}" destId="{4E39D94C-503F-7A49-9998-77AD47A6DF16}" srcOrd="0" destOrd="0" presId="urn:microsoft.com/office/officeart/2005/8/layout/pyramid4"/>
    <dgm:cxn modelId="{62DA47AA-2596-314F-B63D-7B43685962BE}" type="presOf" srcId="{9DC2F741-C5ED-E54C-9BFD-65127C772D3E}" destId="{EF726848-474B-EB40-9259-DBE135EBF24A}" srcOrd="0" destOrd="0" presId="urn:microsoft.com/office/officeart/2005/8/layout/pyramid4"/>
    <dgm:cxn modelId="{EAD00BBC-6D6F-9D42-B5DC-467DE7B00EE9}" type="presOf" srcId="{4020C2D5-0C92-0E44-8301-01DA3FBD8409}" destId="{4DCDF254-AF6B-334D-ABD6-43C0BE188E63}" srcOrd="0" destOrd="0" presId="urn:microsoft.com/office/officeart/2005/8/layout/pyramid4"/>
    <dgm:cxn modelId="{1A4F2042-1EC3-744D-8A03-2A9B8BB2B70F}" type="presParOf" srcId="{4E39D94C-503F-7A49-9998-77AD47A6DF16}" destId="{EF726848-474B-EB40-9259-DBE135EBF24A}" srcOrd="0" destOrd="0" presId="urn:microsoft.com/office/officeart/2005/8/layout/pyramid4"/>
    <dgm:cxn modelId="{68F2447F-C32F-BF43-8FF3-FB48437A6001}" type="presParOf" srcId="{4E39D94C-503F-7A49-9998-77AD47A6DF16}" destId="{4DCDF254-AF6B-334D-ABD6-43C0BE188E63}" srcOrd="1" destOrd="0" presId="urn:microsoft.com/office/officeart/2005/8/layout/pyramid4"/>
    <dgm:cxn modelId="{49B4BDD7-403B-BD41-936F-BED924934CE0}" type="presParOf" srcId="{4E39D94C-503F-7A49-9998-77AD47A6DF16}" destId="{A476A31F-6EE0-9F48-9EE8-639990CB3136}" srcOrd="2" destOrd="0" presId="urn:microsoft.com/office/officeart/2005/8/layout/pyramid4"/>
    <dgm:cxn modelId="{D586F568-A9B7-ED4F-A880-C3FEAEBC1127}" type="presParOf" srcId="{4E39D94C-503F-7A49-9998-77AD47A6DF16}" destId="{B65ED9F7-E1B1-2D41-B7AE-7CDE704ACC59}"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26848-474B-EB40-9259-DBE135EBF24A}">
      <dsp:nvSpPr>
        <dsp:cNvPr id="0" name=""/>
        <dsp:cNvSpPr/>
      </dsp:nvSpPr>
      <dsp:spPr>
        <a:xfrm>
          <a:off x="4169965" y="0"/>
          <a:ext cx="2175669" cy="217566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Home</a:t>
          </a:r>
        </a:p>
      </dsp:txBody>
      <dsp:txXfrm>
        <a:off x="4713882" y="1087835"/>
        <a:ext cx="1087835" cy="1087834"/>
      </dsp:txXfrm>
    </dsp:sp>
    <dsp:sp modelId="{4DCDF254-AF6B-334D-ABD6-43C0BE188E63}">
      <dsp:nvSpPr>
        <dsp:cNvPr id="0" name=""/>
        <dsp:cNvSpPr/>
      </dsp:nvSpPr>
      <dsp:spPr>
        <a:xfrm>
          <a:off x="3082131" y="2175669"/>
          <a:ext cx="2175669" cy="217566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School</a:t>
          </a:r>
        </a:p>
      </dsp:txBody>
      <dsp:txXfrm>
        <a:off x="3626048" y="3263504"/>
        <a:ext cx="1087835" cy="1087834"/>
      </dsp:txXfrm>
    </dsp:sp>
    <dsp:sp modelId="{A476A31F-6EE0-9F48-9EE8-639990CB3136}">
      <dsp:nvSpPr>
        <dsp:cNvPr id="0" name=""/>
        <dsp:cNvSpPr/>
      </dsp:nvSpPr>
      <dsp:spPr>
        <a:xfrm rot="10800000">
          <a:off x="4169965" y="2175669"/>
          <a:ext cx="2175669" cy="2175669"/>
        </a:xfrm>
        <a:prstGeom prst="triangle">
          <a:avLst/>
        </a:prstGeom>
        <a:solidFill>
          <a:srgbClr val="8B080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Our</a:t>
          </a:r>
        </a:p>
        <a:p>
          <a:pPr marL="0" lvl="0" indent="0" algn="ctr" defTabSz="889000">
            <a:lnSpc>
              <a:spcPct val="90000"/>
            </a:lnSpc>
            <a:spcBef>
              <a:spcPct val="0"/>
            </a:spcBef>
            <a:spcAft>
              <a:spcPct val="35000"/>
            </a:spcAft>
            <a:buNone/>
          </a:pPr>
          <a:r>
            <a:rPr lang="en-US" sz="2000" kern="1200" dirty="0"/>
            <a:t>Students</a:t>
          </a:r>
        </a:p>
      </dsp:txBody>
      <dsp:txXfrm rot="10800000">
        <a:off x="4713882" y="2175669"/>
        <a:ext cx="1087835" cy="1087834"/>
      </dsp:txXfrm>
    </dsp:sp>
    <dsp:sp modelId="{B65ED9F7-E1B1-2D41-B7AE-7CDE704ACC59}">
      <dsp:nvSpPr>
        <dsp:cNvPr id="0" name=""/>
        <dsp:cNvSpPr/>
      </dsp:nvSpPr>
      <dsp:spPr>
        <a:xfrm>
          <a:off x="5257800" y="2175669"/>
          <a:ext cx="2175669" cy="217566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Parish</a:t>
          </a:r>
        </a:p>
      </dsp:txBody>
      <dsp:txXfrm>
        <a:off x="5801717" y="3263504"/>
        <a:ext cx="1087835" cy="1087834"/>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4E7851-DDA6-8943-98D0-809D309354F0}" type="datetimeFigureOut">
              <a:rPr lang="en-US" smtClean="0"/>
              <a:t>9/13/2022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9A7A91-B3CF-E743-81DF-19459B11C644}" type="slidenum">
              <a:rPr lang="en-US" smtClean="0"/>
              <a:t>‹#›</a:t>
            </a:fld>
            <a:endParaRPr lang="en-US"/>
          </a:p>
        </p:txBody>
      </p:sp>
    </p:spTree>
    <p:extLst>
      <p:ext uri="{BB962C8B-B14F-4D97-AF65-F5344CB8AC3E}">
        <p14:creationId xmlns:p14="http://schemas.microsoft.com/office/powerpoint/2010/main" val="2976834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9A7A91-B3CF-E743-81DF-19459B11C644}" type="slidenum">
              <a:rPr lang="en-US" smtClean="0"/>
              <a:t>6</a:t>
            </a:fld>
            <a:endParaRPr lang="en-US"/>
          </a:p>
        </p:txBody>
      </p:sp>
    </p:spTree>
    <p:extLst>
      <p:ext uri="{BB962C8B-B14F-4D97-AF65-F5344CB8AC3E}">
        <p14:creationId xmlns:p14="http://schemas.microsoft.com/office/powerpoint/2010/main" val="3381496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2ED9C-462E-9649-BE00-ABF67EBAC36B}"/>
              </a:ext>
            </a:extLst>
          </p:cNvPr>
          <p:cNvSpPr>
            <a:spLocks noGrp="1"/>
          </p:cNvSpPr>
          <p:nvPr>
            <p:ph type="ctrTitle"/>
          </p:nvPr>
        </p:nvSpPr>
        <p:spPr>
          <a:xfrm>
            <a:off x="1524000" y="1122363"/>
            <a:ext cx="9144000" cy="2387600"/>
          </a:xfrm>
        </p:spPr>
        <p:txBody>
          <a:bodyPr anchor="b">
            <a:normAutofit/>
          </a:bodyPr>
          <a:lstStyle>
            <a:lvl1pPr algn="ctr">
              <a:defRPr sz="6000"/>
            </a:lvl1pPr>
          </a:lstStyle>
          <a:p>
            <a:r>
              <a:rPr lang="en-CA"/>
              <a:t>Click to edit Master title style</a:t>
            </a:r>
            <a:endParaRPr lang="en-US"/>
          </a:p>
        </p:txBody>
      </p:sp>
      <p:sp>
        <p:nvSpPr>
          <p:cNvPr id="3" name="Subtitle 2">
            <a:extLst>
              <a:ext uri="{FF2B5EF4-FFF2-40B4-BE49-F238E27FC236}">
                <a16:creationId xmlns:a16="http://schemas.microsoft.com/office/drawing/2014/main" id="{5095E212-6686-3945-871B-46ACCB9F677C}"/>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CA"/>
              <a:t>Click to edit Master subtitle style</a:t>
            </a:r>
            <a:endParaRPr lang="en-US"/>
          </a:p>
        </p:txBody>
      </p:sp>
      <p:sp>
        <p:nvSpPr>
          <p:cNvPr id="4" name="Date Placeholder 3">
            <a:extLst>
              <a:ext uri="{FF2B5EF4-FFF2-40B4-BE49-F238E27FC236}">
                <a16:creationId xmlns:a16="http://schemas.microsoft.com/office/drawing/2014/main" id="{95AC6241-977D-E04B-B26C-3E8F93E9DE02}"/>
              </a:ext>
            </a:extLst>
          </p:cNvPr>
          <p:cNvSpPr>
            <a:spLocks noGrp="1"/>
          </p:cNvSpPr>
          <p:nvPr>
            <p:ph type="dt" sz="half" idx="10"/>
          </p:nvPr>
        </p:nvSpPr>
        <p:spPr/>
        <p:txBody>
          <a:bodyPr/>
          <a:lstStyle/>
          <a:p>
            <a:fld id="{48A87A34-81AB-432B-8DAE-1953F412C126}" type="datetimeFigureOut">
              <a:rPr lang="en-US" smtClean="0"/>
              <a:t>9/13/2022</a:t>
            </a:fld>
            <a:endParaRPr lang="en-US"/>
          </a:p>
        </p:txBody>
      </p:sp>
      <p:sp>
        <p:nvSpPr>
          <p:cNvPr id="5" name="Footer Placeholder 4">
            <a:extLst>
              <a:ext uri="{FF2B5EF4-FFF2-40B4-BE49-F238E27FC236}">
                <a16:creationId xmlns:a16="http://schemas.microsoft.com/office/drawing/2014/main" id="{6FCA4C2D-AEBC-844F-9993-EB01D6CBA9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9D536A-60F0-914C-964E-B86266B7315A}"/>
              </a:ext>
            </a:extLst>
          </p:cNvPr>
          <p:cNvSpPr>
            <a:spLocks noGrp="1"/>
          </p:cNvSpPr>
          <p:nvPr>
            <p:ph type="sldNum" sz="quarter" idx="12"/>
          </p:nvPr>
        </p:nvSpPr>
        <p:spPr/>
        <p:txBody>
          <a:bodyPr/>
          <a:lstStyle/>
          <a:p>
            <a:fld id="{6D22F896-40B5-4ADD-8801-0D06FADFA095}" type="slidenum">
              <a:rPr lang="en-US" smtClean="0"/>
              <a:t>‹#›</a:t>
            </a:fld>
            <a:endParaRPr lang="en-US"/>
          </a:p>
        </p:txBody>
      </p:sp>
      <p:pic>
        <p:nvPicPr>
          <p:cNvPr id="10" name="Picture 9" descr="A close up of a sign&#10;&#10;Description automatically generated">
            <a:extLst>
              <a:ext uri="{FF2B5EF4-FFF2-40B4-BE49-F238E27FC236}">
                <a16:creationId xmlns:a16="http://schemas.microsoft.com/office/drawing/2014/main" id="{CC100E72-778E-8E49-9EC0-1A9FDADC9F1D}"/>
              </a:ext>
            </a:extLst>
          </p:cNvPr>
          <p:cNvPicPr>
            <a:picLocks noChangeAspect="1"/>
          </p:cNvPicPr>
          <p:nvPr userDrawn="1"/>
        </p:nvPicPr>
        <p:blipFill>
          <a:blip r:embed="rId2"/>
          <a:stretch>
            <a:fillRect/>
          </a:stretch>
        </p:blipFill>
        <p:spPr>
          <a:xfrm>
            <a:off x="131325" y="187200"/>
            <a:ext cx="4156953" cy="889126"/>
          </a:xfrm>
          <a:prstGeom prst="rect">
            <a:avLst/>
          </a:prstGeom>
        </p:spPr>
      </p:pic>
      <p:pic>
        <p:nvPicPr>
          <p:cNvPr id="8" name="Picture 7">
            <a:extLst>
              <a:ext uri="{FF2B5EF4-FFF2-40B4-BE49-F238E27FC236}">
                <a16:creationId xmlns:a16="http://schemas.microsoft.com/office/drawing/2014/main" id="{9A8F61BB-66B2-C54C-A60E-BBA8F14F8B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6790" y="4143216"/>
            <a:ext cx="1516823" cy="2413318"/>
          </a:xfrm>
          <a:prstGeom prst="rect">
            <a:avLst/>
          </a:prstGeom>
        </p:spPr>
      </p:pic>
    </p:spTree>
    <p:extLst>
      <p:ext uri="{BB962C8B-B14F-4D97-AF65-F5344CB8AC3E}">
        <p14:creationId xmlns:p14="http://schemas.microsoft.com/office/powerpoint/2010/main" val="276951562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7DFB2-FCDA-8B4A-ADDE-6E0DF455D9C7}"/>
              </a:ext>
            </a:extLst>
          </p:cNvPr>
          <p:cNvSpPr>
            <a:spLocks noGrp="1"/>
          </p:cNvSpPr>
          <p:nvPr>
            <p:ph type="title"/>
          </p:nvPr>
        </p:nvSpPr>
        <p:spPr/>
        <p:txBody>
          <a:bodyPr/>
          <a:lstStyle/>
          <a:p>
            <a:r>
              <a:rPr lang="en-CA"/>
              <a:t>Click to edit Master title style</a:t>
            </a:r>
            <a:endParaRPr lang="en-US"/>
          </a:p>
        </p:txBody>
      </p:sp>
      <p:sp>
        <p:nvSpPr>
          <p:cNvPr id="3" name="Vertical Text Placeholder 2">
            <a:extLst>
              <a:ext uri="{FF2B5EF4-FFF2-40B4-BE49-F238E27FC236}">
                <a16:creationId xmlns:a16="http://schemas.microsoft.com/office/drawing/2014/main" id="{1021FF1F-A6E0-274A-85F0-9A22525157AC}"/>
              </a:ext>
            </a:extLst>
          </p:cNvPr>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270A9375-92A0-6741-97FF-7019D208BA78}"/>
              </a:ext>
            </a:extLst>
          </p:cNvPr>
          <p:cNvSpPr>
            <a:spLocks noGrp="1"/>
          </p:cNvSpPr>
          <p:nvPr>
            <p:ph type="dt" sz="half" idx="10"/>
          </p:nvPr>
        </p:nvSpPr>
        <p:spPr/>
        <p:txBody>
          <a:bodyPr/>
          <a:lstStyle/>
          <a:p>
            <a:fld id="{48A87A34-81AB-432B-8DAE-1953F412C126}" type="datetimeFigureOut">
              <a:rPr lang="en-US" smtClean="0"/>
              <a:t>9/13/2022</a:t>
            </a:fld>
            <a:endParaRPr lang="en-US"/>
          </a:p>
        </p:txBody>
      </p:sp>
      <p:sp>
        <p:nvSpPr>
          <p:cNvPr id="5" name="Footer Placeholder 4">
            <a:extLst>
              <a:ext uri="{FF2B5EF4-FFF2-40B4-BE49-F238E27FC236}">
                <a16:creationId xmlns:a16="http://schemas.microsoft.com/office/drawing/2014/main" id="{77FC6C0C-D046-6243-A8DD-4B52EAD73F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4575E3-E21E-3D44-858F-1A7212AA8E41}"/>
              </a:ext>
            </a:extLst>
          </p:cNvPr>
          <p:cNvSpPr>
            <a:spLocks noGrp="1"/>
          </p:cNvSpPr>
          <p:nvPr>
            <p:ph type="sldNum" sz="quarter" idx="12"/>
          </p:nvPr>
        </p:nvSpPr>
        <p:spPr/>
        <p:txBody>
          <a:bodyPr/>
          <a:lstStyle/>
          <a:p>
            <a:fld id="{6D22F896-40B5-4ADD-8801-0D06FADFA095}" type="slidenum">
              <a:rPr lang="en-US" smtClean="0"/>
              <a:t>‹#›</a:t>
            </a:fld>
            <a:endParaRPr lang="en-US"/>
          </a:p>
        </p:txBody>
      </p:sp>
      <p:pic>
        <p:nvPicPr>
          <p:cNvPr id="8" name="Picture 7">
            <a:extLst>
              <a:ext uri="{FF2B5EF4-FFF2-40B4-BE49-F238E27FC236}">
                <a16:creationId xmlns:a16="http://schemas.microsoft.com/office/drawing/2014/main" id="{3D1E3AD8-64F9-A346-B97C-85ED613155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9070" y="4820729"/>
            <a:ext cx="1129463" cy="1797015"/>
          </a:xfrm>
          <a:prstGeom prst="rect">
            <a:avLst/>
          </a:prstGeom>
        </p:spPr>
      </p:pic>
      <p:pic>
        <p:nvPicPr>
          <p:cNvPr id="10" name="Picture 9">
            <a:extLst>
              <a:ext uri="{FF2B5EF4-FFF2-40B4-BE49-F238E27FC236}">
                <a16:creationId xmlns:a16="http://schemas.microsoft.com/office/drawing/2014/main" id="{FE692E68-3B49-2D42-96B3-81AF6347C01E}"/>
              </a:ext>
            </a:extLst>
          </p:cNvPr>
          <p:cNvPicPr>
            <a:picLocks noChangeAspect="1"/>
          </p:cNvPicPr>
          <p:nvPr userDrawn="1"/>
        </p:nvPicPr>
        <p:blipFill>
          <a:blip r:embed="rId3"/>
          <a:stretch>
            <a:fillRect/>
          </a:stretch>
        </p:blipFill>
        <p:spPr>
          <a:xfrm>
            <a:off x="89401" y="136525"/>
            <a:ext cx="756444" cy="756444"/>
          </a:xfrm>
          <a:prstGeom prst="rect">
            <a:avLst/>
          </a:prstGeom>
        </p:spPr>
      </p:pic>
    </p:spTree>
    <p:extLst>
      <p:ext uri="{BB962C8B-B14F-4D97-AF65-F5344CB8AC3E}">
        <p14:creationId xmlns:p14="http://schemas.microsoft.com/office/powerpoint/2010/main" val="110757807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8C94A5-DAC4-A548-A9A5-AEB67F723751}"/>
              </a:ext>
            </a:extLst>
          </p:cNvPr>
          <p:cNvSpPr>
            <a:spLocks noGrp="1"/>
          </p:cNvSpPr>
          <p:nvPr>
            <p:ph type="title" orient="vert"/>
          </p:nvPr>
        </p:nvSpPr>
        <p:spPr>
          <a:xfrm>
            <a:off x="8724901" y="365125"/>
            <a:ext cx="2628900" cy="5811838"/>
          </a:xfrm>
        </p:spPr>
        <p:txBody>
          <a:bodyPr vert="eaVert"/>
          <a:lstStyle/>
          <a:p>
            <a:r>
              <a:rPr lang="en-CA"/>
              <a:t>Click to edit Master title style</a:t>
            </a:r>
            <a:endParaRPr lang="en-US"/>
          </a:p>
        </p:txBody>
      </p:sp>
      <p:sp>
        <p:nvSpPr>
          <p:cNvPr id="3" name="Vertical Text Placeholder 2">
            <a:extLst>
              <a:ext uri="{FF2B5EF4-FFF2-40B4-BE49-F238E27FC236}">
                <a16:creationId xmlns:a16="http://schemas.microsoft.com/office/drawing/2014/main" id="{4526A306-09B8-634F-AAE6-E85768A1A8B4}"/>
              </a:ext>
            </a:extLst>
          </p:cNvPr>
          <p:cNvSpPr>
            <a:spLocks noGrp="1"/>
          </p:cNvSpPr>
          <p:nvPr>
            <p:ph type="body" orient="vert" idx="1"/>
          </p:nvPr>
        </p:nvSpPr>
        <p:spPr>
          <a:xfrm>
            <a:off x="838201" y="365125"/>
            <a:ext cx="7734300" cy="5811838"/>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5954C1F0-2690-FB4A-90BA-38F700BA35AE}"/>
              </a:ext>
            </a:extLst>
          </p:cNvPr>
          <p:cNvSpPr>
            <a:spLocks noGrp="1"/>
          </p:cNvSpPr>
          <p:nvPr>
            <p:ph type="dt" sz="half" idx="10"/>
          </p:nvPr>
        </p:nvSpPr>
        <p:spPr/>
        <p:txBody>
          <a:bodyPr/>
          <a:lstStyle/>
          <a:p>
            <a:fld id="{48A87A34-81AB-432B-8DAE-1953F412C126}" type="datetimeFigureOut">
              <a:rPr lang="en-US" smtClean="0"/>
              <a:t>9/13/2022</a:t>
            </a:fld>
            <a:endParaRPr lang="en-US"/>
          </a:p>
        </p:txBody>
      </p:sp>
      <p:sp>
        <p:nvSpPr>
          <p:cNvPr id="5" name="Footer Placeholder 4">
            <a:extLst>
              <a:ext uri="{FF2B5EF4-FFF2-40B4-BE49-F238E27FC236}">
                <a16:creationId xmlns:a16="http://schemas.microsoft.com/office/drawing/2014/main" id="{0638B57C-C74A-A648-AD32-86F1D363F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A6377E-3113-8546-9671-5177630A76A7}"/>
              </a:ext>
            </a:extLst>
          </p:cNvPr>
          <p:cNvSpPr>
            <a:spLocks noGrp="1"/>
          </p:cNvSpPr>
          <p:nvPr>
            <p:ph type="sldNum" sz="quarter" idx="12"/>
          </p:nvPr>
        </p:nvSpPr>
        <p:spPr/>
        <p:txBody>
          <a:bodyPr/>
          <a:lstStyle/>
          <a:p>
            <a:fld id="{6D22F896-40B5-4ADD-8801-0D06FADFA095}" type="slidenum">
              <a:rPr lang="en-US" smtClean="0"/>
              <a:t>‹#›</a:t>
            </a:fld>
            <a:endParaRPr lang="en-US"/>
          </a:p>
        </p:txBody>
      </p:sp>
      <p:pic>
        <p:nvPicPr>
          <p:cNvPr id="8" name="Picture 7">
            <a:extLst>
              <a:ext uri="{FF2B5EF4-FFF2-40B4-BE49-F238E27FC236}">
                <a16:creationId xmlns:a16="http://schemas.microsoft.com/office/drawing/2014/main" id="{A4B7A773-8AE0-CC49-8D06-F85AA967ED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9070" y="4820729"/>
            <a:ext cx="1129463" cy="1797015"/>
          </a:xfrm>
          <a:prstGeom prst="rect">
            <a:avLst/>
          </a:prstGeom>
        </p:spPr>
      </p:pic>
      <p:pic>
        <p:nvPicPr>
          <p:cNvPr id="10" name="Picture 9">
            <a:extLst>
              <a:ext uri="{FF2B5EF4-FFF2-40B4-BE49-F238E27FC236}">
                <a16:creationId xmlns:a16="http://schemas.microsoft.com/office/drawing/2014/main" id="{B4907980-72A5-8F45-BA47-E650B71B83FD}"/>
              </a:ext>
            </a:extLst>
          </p:cNvPr>
          <p:cNvPicPr>
            <a:picLocks noChangeAspect="1"/>
          </p:cNvPicPr>
          <p:nvPr userDrawn="1"/>
        </p:nvPicPr>
        <p:blipFill>
          <a:blip r:embed="rId3"/>
          <a:stretch>
            <a:fillRect/>
          </a:stretch>
        </p:blipFill>
        <p:spPr>
          <a:xfrm>
            <a:off x="89401" y="136525"/>
            <a:ext cx="756444" cy="756444"/>
          </a:xfrm>
          <a:prstGeom prst="rect">
            <a:avLst/>
          </a:prstGeom>
        </p:spPr>
      </p:pic>
    </p:spTree>
    <p:extLst>
      <p:ext uri="{BB962C8B-B14F-4D97-AF65-F5344CB8AC3E}">
        <p14:creationId xmlns:p14="http://schemas.microsoft.com/office/powerpoint/2010/main" val="1568446626"/>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CBEB45-8003-1244-AB23-DD9184F113AA}"/>
              </a:ext>
            </a:extLst>
          </p:cNvPr>
          <p:cNvSpPr txBox="1"/>
          <p:nvPr userDrawn="1"/>
        </p:nvSpPr>
        <p:spPr>
          <a:xfrm>
            <a:off x="4080096" y="2410692"/>
            <a:ext cx="4031809" cy="1200329"/>
          </a:xfrm>
          <a:prstGeom prst="rect">
            <a:avLst/>
          </a:prstGeom>
          <a:noFill/>
        </p:spPr>
        <p:txBody>
          <a:bodyPr wrap="none" rtlCol="0">
            <a:spAutoFit/>
          </a:bodyPr>
          <a:lstStyle/>
          <a:p>
            <a:r>
              <a:rPr lang="en-US" sz="7200"/>
              <a:t>Thank You</a:t>
            </a:r>
          </a:p>
        </p:txBody>
      </p:sp>
      <p:sp>
        <p:nvSpPr>
          <p:cNvPr id="3" name="TextBox 2">
            <a:extLst>
              <a:ext uri="{FF2B5EF4-FFF2-40B4-BE49-F238E27FC236}">
                <a16:creationId xmlns:a16="http://schemas.microsoft.com/office/drawing/2014/main" id="{873E1636-3AE3-6043-8C12-A21F26F47EC3}"/>
              </a:ext>
            </a:extLst>
          </p:cNvPr>
          <p:cNvSpPr txBox="1"/>
          <p:nvPr userDrawn="1"/>
        </p:nvSpPr>
        <p:spPr>
          <a:xfrm>
            <a:off x="3190009" y="5174675"/>
            <a:ext cx="5811983" cy="923330"/>
          </a:xfrm>
          <a:prstGeom prst="rect">
            <a:avLst/>
          </a:prstGeom>
          <a:noFill/>
        </p:spPr>
        <p:txBody>
          <a:bodyPr wrap="square" rtlCol="0">
            <a:spAutoFit/>
          </a:bodyPr>
          <a:lstStyle/>
          <a:p>
            <a:pPr algn="ctr"/>
            <a:r>
              <a:rPr lang="en-US" sz="1800"/>
              <a:t>Our Mission:  We are called to celebrate and nurture the God-given talents of each student as we serve with excellence in the light of Christ.</a:t>
            </a:r>
          </a:p>
        </p:txBody>
      </p:sp>
      <p:pic>
        <p:nvPicPr>
          <p:cNvPr id="6" name="Picture 5" descr="A close up of a sign&#10;&#10;Description automatically generated">
            <a:extLst>
              <a:ext uri="{FF2B5EF4-FFF2-40B4-BE49-F238E27FC236}">
                <a16:creationId xmlns:a16="http://schemas.microsoft.com/office/drawing/2014/main" id="{C53B5A90-5115-6147-B3B1-8E1A43236491}"/>
              </a:ext>
            </a:extLst>
          </p:cNvPr>
          <p:cNvPicPr>
            <a:picLocks noChangeAspect="1"/>
          </p:cNvPicPr>
          <p:nvPr userDrawn="1"/>
        </p:nvPicPr>
        <p:blipFill>
          <a:blip r:embed="rId2"/>
          <a:stretch>
            <a:fillRect/>
          </a:stretch>
        </p:blipFill>
        <p:spPr>
          <a:xfrm>
            <a:off x="131325" y="187200"/>
            <a:ext cx="4156953" cy="889126"/>
          </a:xfrm>
          <a:prstGeom prst="rect">
            <a:avLst/>
          </a:prstGeom>
        </p:spPr>
      </p:pic>
      <p:pic>
        <p:nvPicPr>
          <p:cNvPr id="5" name="Picture 4">
            <a:extLst>
              <a:ext uri="{FF2B5EF4-FFF2-40B4-BE49-F238E27FC236}">
                <a16:creationId xmlns:a16="http://schemas.microsoft.com/office/drawing/2014/main" id="{37E437D5-1D83-4D42-ACAD-79FA25B4C4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9070" y="4820729"/>
            <a:ext cx="1129463" cy="1797015"/>
          </a:xfrm>
          <a:prstGeom prst="rect">
            <a:avLst/>
          </a:prstGeom>
        </p:spPr>
      </p:pic>
    </p:spTree>
    <p:extLst>
      <p:ext uri="{BB962C8B-B14F-4D97-AF65-F5344CB8AC3E}">
        <p14:creationId xmlns:p14="http://schemas.microsoft.com/office/powerpoint/2010/main" val="128692872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0676B-8E5C-164E-BA3B-1E8D72AF250C}"/>
              </a:ext>
            </a:extLst>
          </p:cNvPr>
          <p:cNvSpPr>
            <a:spLocks noGrp="1"/>
          </p:cNvSpPr>
          <p:nvPr>
            <p:ph type="title"/>
          </p:nvPr>
        </p:nvSpPr>
        <p:spPr/>
        <p:txBody>
          <a:bodyPr/>
          <a:lstStyle/>
          <a:p>
            <a:r>
              <a:rPr lang="en-CA"/>
              <a:t>Click to edit Master title style</a:t>
            </a:r>
            <a:endParaRPr lang="en-US"/>
          </a:p>
        </p:txBody>
      </p:sp>
      <p:sp>
        <p:nvSpPr>
          <p:cNvPr id="3" name="Content Placeholder 2">
            <a:extLst>
              <a:ext uri="{FF2B5EF4-FFF2-40B4-BE49-F238E27FC236}">
                <a16:creationId xmlns:a16="http://schemas.microsoft.com/office/drawing/2014/main" id="{8E1D6C79-7490-B04C-8963-5B5531B93D95}"/>
              </a:ext>
            </a:extLst>
          </p:cNvPr>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4510C7FD-F412-BB48-8E49-6A42F25D84B3}"/>
              </a:ext>
            </a:extLst>
          </p:cNvPr>
          <p:cNvSpPr>
            <a:spLocks noGrp="1"/>
          </p:cNvSpPr>
          <p:nvPr>
            <p:ph type="dt" sz="half" idx="10"/>
          </p:nvPr>
        </p:nvSpPr>
        <p:spPr/>
        <p:txBody>
          <a:bodyPr/>
          <a:lstStyle/>
          <a:p>
            <a:fld id="{48A87A34-81AB-432B-8DAE-1953F412C126}" type="datetimeFigureOut">
              <a:rPr lang="en-US" smtClean="0"/>
              <a:t>9/13/2022</a:t>
            </a:fld>
            <a:endParaRPr lang="en-US"/>
          </a:p>
        </p:txBody>
      </p:sp>
      <p:sp>
        <p:nvSpPr>
          <p:cNvPr id="5" name="Footer Placeholder 4">
            <a:extLst>
              <a:ext uri="{FF2B5EF4-FFF2-40B4-BE49-F238E27FC236}">
                <a16:creationId xmlns:a16="http://schemas.microsoft.com/office/drawing/2014/main" id="{8EB49D2D-36FE-9D4F-8D76-9D865C4D0A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06F735-03A7-8344-81B0-75C412521BE4}"/>
              </a:ext>
            </a:extLst>
          </p:cNvPr>
          <p:cNvSpPr>
            <a:spLocks noGrp="1"/>
          </p:cNvSpPr>
          <p:nvPr>
            <p:ph type="sldNum" sz="quarter" idx="12"/>
          </p:nvPr>
        </p:nvSpPr>
        <p:spPr/>
        <p:txBody>
          <a:bodyPr/>
          <a:lstStyle/>
          <a:p>
            <a:fld id="{6D22F896-40B5-4ADD-8801-0D06FADFA095}" type="slidenum">
              <a:rPr lang="en-US" smtClean="0"/>
              <a:t>‹#›</a:t>
            </a:fld>
            <a:endParaRPr lang="en-US"/>
          </a:p>
        </p:txBody>
      </p:sp>
      <p:pic>
        <p:nvPicPr>
          <p:cNvPr id="8" name="Picture 7">
            <a:extLst>
              <a:ext uri="{FF2B5EF4-FFF2-40B4-BE49-F238E27FC236}">
                <a16:creationId xmlns:a16="http://schemas.microsoft.com/office/drawing/2014/main" id="{04EC4AC8-DB98-C74A-9B51-7360F668A4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9070" y="4820729"/>
            <a:ext cx="1129463" cy="1797015"/>
          </a:xfrm>
          <a:prstGeom prst="rect">
            <a:avLst/>
          </a:prstGeom>
        </p:spPr>
      </p:pic>
      <p:pic>
        <p:nvPicPr>
          <p:cNvPr id="9" name="Picture 8">
            <a:extLst>
              <a:ext uri="{FF2B5EF4-FFF2-40B4-BE49-F238E27FC236}">
                <a16:creationId xmlns:a16="http://schemas.microsoft.com/office/drawing/2014/main" id="{7F2EA28C-3E23-6C44-AFAE-C3EA5B8C747A}"/>
              </a:ext>
            </a:extLst>
          </p:cNvPr>
          <p:cNvPicPr>
            <a:picLocks noChangeAspect="1"/>
          </p:cNvPicPr>
          <p:nvPr userDrawn="1"/>
        </p:nvPicPr>
        <p:blipFill>
          <a:blip r:embed="rId3"/>
          <a:stretch>
            <a:fillRect/>
          </a:stretch>
        </p:blipFill>
        <p:spPr>
          <a:xfrm>
            <a:off x="89401" y="136525"/>
            <a:ext cx="756444" cy="756444"/>
          </a:xfrm>
          <a:prstGeom prst="rect">
            <a:avLst/>
          </a:prstGeom>
        </p:spPr>
      </p:pic>
    </p:spTree>
    <p:extLst>
      <p:ext uri="{BB962C8B-B14F-4D97-AF65-F5344CB8AC3E}">
        <p14:creationId xmlns:p14="http://schemas.microsoft.com/office/powerpoint/2010/main" val="418145142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DDB7B-E584-194A-A99D-16D2884C4E51}"/>
              </a:ext>
            </a:extLst>
          </p:cNvPr>
          <p:cNvSpPr>
            <a:spLocks noGrp="1"/>
          </p:cNvSpPr>
          <p:nvPr>
            <p:ph type="title"/>
          </p:nvPr>
        </p:nvSpPr>
        <p:spPr>
          <a:xfrm>
            <a:off x="831851" y="1709740"/>
            <a:ext cx="10515600" cy="2852737"/>
          </a:xfrm>
        </p:spPr>
        <p:txBody>
          <a:bodyPr anchor="b"/>
          <a:lstStyle>
            <a:lvl1pPr>
              <a:defRPr sz="6000"/>
            </a:lvl1pPr>
          </a:lstStyle>
          <a:p>
            <a:r>
              <a:rPr lang="en-CA"/>
              <a:t>Click to edit Master title style</a:t>
            </a:r>
            <a:endParaRPr lang="en-US"/>
          </a:p>
        </p:txBody>
      </p:sp>
      <p:sp>
        <p:nvSpPr>
          <p:cNvPr id="3" name="Text Placeholder 2">
            <a:extLst>
              <a:ext uri="{FF2B5EF4-FFF2-40B4-BE49-F238E27FC236}">
                <a16:creationId xmlns:a16="http://schemas.microsoft.com/office/drawing/2014/main" id="{AF5F9372-9B01-134E-BD70-9A3E8387A2C9}"/>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CA"/>
              <a:t>Click to edit Master text styles</a:t>
            </a:r>
          </a:p>
        </p:txBody>
      </p:sp>
      <p:sp>
        <p:nvSpPr>
          <p:cNvPr id="4" name="Date Placeholder 3">
            <a:extLst>
              <a:ext uri="{FF2B5EF4-FFF2-40B4-BE49-F238E27FC236}">
                <a16:creationId xmlns:a16="http://schemas.microsoft.com/office/drawing/2014/main" id="{C477A7BB-7394-624D-A6B5-FC02EE335782}"/>
              </a:ext>
            </a:extLst>
          </p:cNvPr>
          <p:cNvSpPr>
            <a:spLocks noGrp="1"/>
          </p:cNvSpPr>
          <p:nvPr>
            <p:ph type="dt" sz="half" idx="10"/>
          </p:nvPr>
        </p:nvSpPr>
        <p:spPr/>
        <p:txBody>
          <a:bodyPr/>
          <a:lstStyle/>
          <a:p>
            <a:fld id="{48A87A34-81AB-432B-8DAE-1953F412C126}" type="datetimeFigureOut">
              <a:rPr lang="en-US" smtClean="0"/>
              <a:t>9/13/2022</a:t>
            </a:fld>
            <a:endParaRPr lang="en-US"/>
          </a:p>
        </p:txBody>
      </p:sp>
      <p:sp>
        <p:nvSpPr>
          <p:cNvPr id="5" name="Footer Placeholder 4">
            <a:extLst>
              <a:ext uri="{FF2B5EF4-FFF2-40B4-BE49-F238E27FC236}">
                <a16:creationId xmlns:a16="http://schemas.microsoft.com/office/drawing/2014/main" id="{F1EC8ABD-BF97-F84D-9878-1E278611F6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92757D-BB31-9147-A948-01FC2D3E7506}"/>
              </a:ext>
            </a:extLst>
          </p:cNvPr>
          <p:cNvSpPr>
            <a:spLocks noGrp="1"/>
          </p:cNvSpPr>
          <p:nvPr>
            <p:ph type="sldNum" sz="quarter" idx="12"/>
          </p:nvPr>
        </p:nvSpPr>
        <p:spPr/>
        <p:txBody>
          <a:bodyPr/>
          <a:lstStyle/>
          <a:p>
            <a:fld id="{6D22F896-40B5-4ADD-8801-0D06FADFA095}" type="slidenum">
              <a:rPr lang="en-US" smtClean="0"/>
              <a:t>‹#›</a:t>
            </a:fld>
            <a:endParaRPr lang="en-US"/>
          </a:p>
        </p:txBody>
      </p:sp>
      <p:pic>
        <p:nvPicPr>
          <p:cNvPr id="8" name="Picture 7">
            <a:extLst>
              <a:ext uri="{FF2B5EF4-FFF2-40B4-BE49-F238E27FC236}">
                <a16:creationId xmlns:a16="http://schemas.microsoft.com/office/drawing/2014/main" id="{DF48EEA6-1A23-814F-8B28-8A565B19DB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9070" y="4820729"/>
            <a:ext cx="1129463" cy="1797015"/>
          </a:xfrm>
          <a:prstGeom prst="rect">
            <a:avLst/>
          </a:prstGeom>
        </p:spPr>
      </p:pic>
      <p:pic>
        <p:nvPicPr>
          <p:cNvPr id="10" name="Picture 9">
            <a:extLst>
              <a:ext uri="{FF2B5EF4-FFF2-40B4-BE49-F238E27FC236}">
                <a16:creationId xmlns:a16="http://schemas.microsoft.com/office/drawing/2014/main" id="{CDC09043-5422-EE4B-92B8-BF194B6E5E05}"/>
              </a:ext>
            </a:extLst>
          </p:cNvPr>
          <p:cNvPicPr>
            <a:picLocks noChangeAspect="1"/>
          </p:cNvPicPr>
          <p:nvPr userDrawn="1"/>
        </p:nvPicPr>
        <p:blipFill>
          <a:blip r:embed="rId3"/>
          <a:stretch>
            <a:fillRect/>
          </a:stretch>
        </p:blipFill>
        <p:spPr>
          <a:xfrm>
            <a:off x="89401" y="136525"/>
            <a:ext cx="756444" cy="756444"/>
          </a:xfrm>
          <a:prstGeom prst="rect">
            <a:avLst/>
          </a:prstGeom>
        </p:spPr>
      </p:pic>
    </p:spTree>
    <p:extLst>
      <p:ext uri="{BB962C8B-B14F-4D97-AF65-F5344CB8AC3E}">
        <p14:creationId xmlns:p14="http://schemas.microsoft.com/office/powerpoint/2010/main" val="220345426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1CE1D-F5BE-F04E-B2FA-2911EBAC40B5}"/>
              </a:ext>
            </a:extLst>
          </p:cNvPr>
          <p:cNvSpPr>
            <a:spLocks noGrp="1"/>
          </p:cNvSpPr>
          <p:nvPr>
            <p:ph type="title"/>
          </p:nvPr>
        </p:nvSpPr>
        <p:spPr/>
        <p:txBody>
          <a:bodyPr/>
          <a:lstStyle/>
          <a:p>
            <a:r>
              <a:rPr lang="en-CA"/>
              <a:t>Click to edit Master title style</a:t>
            </a:r>
            <a:endParaRPr lang="en-US"/>
          </a:p>
        </p:txBody>
      </p:sp>
      <p:sp>
        <p:nvSpPr>
          <p:cNvPr id="3" name="Content Placeholder 2">
            <a:extLst>
              <a:ext uri="{FF2B5EF4-FFF2-40B4-BE49-F238E27FC236}">
                <a16:creationId xmlns:a16="http://schemas.microsoft.com/office/drawing/2014/main" id="{ACBDEDAB-1788-494D-B6AC-C8A157B267A8}"/>
              </a:ext>
            </a:extLst>
          </p:cNvPr>
          <p:cNvSpPr>
            <a:spLocks noGrp="1"/>
          </p:cNvSpPr>
          <p:nvPr>
            <p:ph sz="half" idx="1"/>
          </p:nvPr>
        </p:nvSpPr>
        <p:spPr>
          <a:xfrm>
            <a:off x="838200" y="1825625"/>
            <a:ext cx="5181600" cy="4351338"/>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a:extLst>
              <a:ext uri="{FF2B5EF4-FFF2-40B4-BE49-F238E27FC236}">
                <a16:creationId xmlns:a16="http://schemas.microsoft.com/office/drawing/2014/main" id="{5963F89A-FF6A-2E45-A2F0-1E45EA9885F3}"/>
              </a:ext>
            </a:extLst>
          </p:cNvPr>
          <p:cNvSpPr>
            <a:spLocks noGrp="1"/>
          </p:cNvSpPr>
          <p:nvPr>
            <p:ph sz="half" idx="2"/>
          </p:nvPr>
        </p:nvSpPr>
        <p:spPr>
          <a:xfrm>
            <a:off x="6172200" y="1825625"/>
            <a:ext cx="5181600" cy="4351338"/>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a:extLst>
              <a:ext uri="{FF2B5EF4-FFF2-40B4-BE49-F238E27FC236}">
                <a16:creationId xmlns:a16="http://schemas.microsoft.com/office/drawing/2014/main" id="{365E52CE-A4F6-7E46-8297-3A09F610B925}"/>
              </a:ext>
            </a:extLst>
          </p:cNvPr>
          <p:cNvSpPr>
            <a:spLocks noGrp="1"/>
          </p:cNvSpPr>
          <p:nvPr>
            <p:ph type="dt" sz="half" idx="10"/>
          </p:nvPr>
        </p:nvSpPr>
        <p:spPr/>
        <p:txBody>
          <a:bodyPr/>
          <a:lstStyle/>
          <a:p>
            <a:fld id="{48A87A34-81AB-432B-8DAE-1953F412C126}" type="datetimeFigureOut">
              <a:rPr lang="en-US" smtClean="0"/>
              <a:t>9/13/2022</a:t>
            </a:fld>
            <a:endParaRPr lang="en-US"/>
          </a:p>
        </p:txBody>
      </p:sp>
      <p:sp>
        <p:nvSpPr>
          <p:cNvPr id="6" name="Footer Placeholder 5">
            <a:extLst>
              <a:ext uri="{FF2B5EF4-FFF2-40B4-BE49-F238E27FC236}">
                <a16:creationId xmlns:a16="http://schemas.microsoft.com/office/drawing/2014/main" id="{FA1E4733-8A58-F748-921E-CC3CCA0A50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C455BB-C84C-D346-9D04-D66E96BFBE97}"/>
              </a:ext>
            </a:extLst>
          </p:cNvPr>
          <p:cNvSpPr>
            <a:spLocks noGrp="1"/>
          </p:cNvSpPr>
          <p:nvPr>
            <p:ph type="sldNum" sz="quarter" idx="12"/>
          </p:nvPr>
        </p:nvSpPr>
        <p:spPr/>
        <p:txBody>
          <a:bodyPr/>
          <a:lstStyle/>
          <a:p>
            <a:fld id="{6D22F896-40B5-4ADD-8801-0D06FADFA095}" type="slidenum">
              <a:rPr lang="en-US" smtClean="0"/>
              <a:t>‹#›</a:t>
            </a:fld>
            <a:endParaRPr lang="en-US"/>
          </a:p>
        </p:txBody>
      </p:sp>
      <p:pic>
        <p:nvPicPr>
          <p:cNvPr id="9" name="Picture 8">
            <a:extLst>
              <a:ext uri="{FF2B5EF4-FFF2-40B4-BE49-F238E27FC236}">
                <a16:creationId xmlns:a16="http://schemas.microsoft.com/office/drawing/2014/main" id="{4DD14A8B-5DE1-E042-B5EE-2FC035EA30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9070" y="4820729"/>
            <a:ext cx="1129463" cy="1797015"/>
          </a:xfrm>
          <a:prstGeom prst="rect">
            <a:avLst/>
          </a:prstGeom>
        </p:spPr>
      </p:pic>
      <p:pic>
        <p:nvPicPr>
          <p:cNvPr id="11" name="Picture 10">
            <a:extLst>
              <a:ext uri="{FF2B5EF4-FFF2-40B4-BE49-F238E27FC236}">
                <a16:creationId xmlns:a16="http://schemas.microsoft.com/office/drawing/2014/main" id="{B0811BBB-5A8B-7443-85F5-428F04E72F0F}"/>
              </a:ext>
            </a:extLst>
          </p:cNvPr>
          <p:cNvPicPr>
            <a:picLocks noChangeAspect="1"/>
          </p:cNvPicPr>
          <p:nvPr userDrawn="1"/>
        </p:nvPicPr>
        <p:blipFill>
          <a:blip r:embed="rId3"/>
          <a:stretch>
            <a:fillRect/>
          </a:stretch>
        </p:blipFill>
        <p:spPr>
          <a:xfrm>
            <a:off x="89401" y="136525"/>
            <a:ext cx="756444" cy="756444"/>
          </a:xfrm>
          <a:prstGeom prst="rect">
            <a:avLst/>
          </a:prstGeom>
        </p:spPr>
      </p:pic>
    </p:spTree>
    <p:extLst>
      <p:ext uri="{BB962C8B-B14F-4D97-AF65-F5344CB8AC3E}">
        <p14:creationId xmlns:p14="http://schemas.microsoft.com/office/powerpoint/2010/main" val="147310852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F759D-ACB8-6743-871D-4C2946B23D18}"/>
              </a:ext>
            </a:extLst>
          </p:cNvPr>
          <p:cNvSpPr>
            <a:spLocks noGrp="1"/>
          </p:cNvSpPr>
          <p:nvPr>
            <p:ph type="title"/>
          </p:nvPr>
        </p:nvSpPr>
        <p:spPr>
          <a:xfrm>
            <a:off x="839788" y="365127"/>
            <a:ext cx="10515600" cy="1325563"/>
          </a:xfrm>
        </p:spPr>
        <p:txBody>
          <a:bodyPr/>
          <a:lstStyle/>
          <a:p>
            <a:r>
              <a:rPr lang="en-CA"/>
              <a:t>Click to edit Master title style</a:t>
            </a:r>
            <a:endParaRPr lang="en-US"/>
          </a:p>
        </p:txBody>
      </p:sp>
      <p:sp>
        <p:nvSpPr>
          <p:cNvPr id="3" name="Text Placeholder 2">
            <a:extLst>
              <a:ext uri="{FF2B5EF4-FFF2-40B4-BE49-F238E27FC236}">
                <a16:creationId xmlns:a16="http://schemas.microsoft.com/office/drawing/2014/main" id="{A7BBD7C6-53F2-404B-8DBC-83647706F113}"/>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CA"/>
              <a:t>Click to edit Master text styles</a:t>
            </a:r>
          </a:p>
        </p:txBody>
      </p:sp>
      <p:sp>
        <p:nvSpPr>
          <p:cNvPr id="4" name="Content Placeholder 3">
            <a:extLst>
              <a:ext uri="{FF2B5EF4-FFF2-40B4-BE49-F238E27FC236}">
                <a16:creationId xmlns:a16="http://schemas.microsoft.com/office/drawing/2014/main" id="{B43AD6E8-239F-174B-87D9-F65C8EB1555F}"/>
              </a:ext>
            </a:extLst>
          </p:cNvPr>
          <p:cNvSpPr>
            <a:spLocks noGrp="1"/>
          </p:cNvSpPr>
          <p:nvPr>
            <p:ph sz="half" idx="2"/>
          </p:nvPr>
        </p:nvSpPr>
        <p:spPr>
          <a:xfrm>
            <a:off x="839789" y="2505075"/>
            <a:ext cx="5157787" cy="3684588"/>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a:extLst>
              <a:ext uri="{FF2B5EF4-FFF2-40B4-BE49-F238E27FC236}">
                <a16:creationId xmlns:a16="http://schemas.microsoft.com/office/drawing/2014/main" id="{1BF52FE6-3B9A-9A43-BE57-C62B9E4F018B}"/>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CA"/>
              <a:t>Click to edit Master text styles</a:t>
            </a:r>
          </a:p>
        </p:txBody>
      </p:sp>
      <p:sp>
        <p:nvSpPr>
          <p:cNvPr id="6" name="Content Placeholder 5">
            <a:extLst>
              <a:ext uri="{FF2B5EF4-FFF2-40B4-BE49-F238E27FC236}">
                <a16:creationId xmlns:a16="http://schemas.microsoft.com/office/drawing/2014/main" id="{5A307699-F520-1D4E-A2B2-C48D6A9B08D6}"/>
              </a:ext>
            </a:extLst>
          </p:cNvPr>
          <p:cNvSpPr>
            <a:spLocks noGrp="1"/>
          </p:cNvSpPr>
          <p:nvPr>
            <p:ph sz="quarter" idx="4"/>
          </p:nvPr>
        </p:nvSpPr>
        <p:spPr>
          <a:xfrm>
            <a:off x="6172201" y="2505075"/>
            <a:ext cx="5183188" cy="3684588"/>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a:extLst>
              <a:ext uri="{FF2B5EF4-FFF2-40B4-BE49-F238E27FC236}">
                <a16:creationId xmlns:a16="http://schemas.microsoft.com/office/drawing/2014/main" id="{08F0F5EB-7AA1-E942-8EEC-BCC4F73C2035}"/>
              </a:ext>
            </a:extLst>
          </p:cNvPr>
          <p:cNvSpPr>
            <a:spLocks noGrp="1"/>
          </p:cNvSpPr>
          <p:nvPr>
            <p:ph type="dt" sz="half" idx="10"/>
          </p:nvPr>
        </p:nvSpPr>
        <p:spPr/>
        <p:txBody>
          <a:bodyPr/>
          <a:lstStyle/>
          <a:p>
            <a:fld id="{48A87A34-81AB-432B-8DAE-1953F412C126}" type="datetimeFigureOut">
              <a:rPr lang="en-US" smtClean="0"/>
              <a:t>9/13/2022</a:t>
            </a:fld>
            <a:endParaRPr lang="en-US"/>
          </a:p>
        </p:txBody>
      </p:sp>
      <p:sp>
        <p:nvSpPr>
          <p:cNvPr id="8" name="Footer Placeholder 7">
            <a:extLst>
              <a:ext uri="{FF2B5EF4-FFF2-40B4-BE49-F238E27FC236}">
                <a16:creationId xmlns:a16="http://schemas.microsoft.com/office/drawing/2014/main" id="{5B3E7533-B9E4-BA47-84AE-78256883C1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E6B109-58BD-CA45-921F-9AE52C092389}"/>
              </a:ext>
            </a:extLst>
          </p:cNvPr>
          <p:cNvSpPr>
            <a:spLocks noGrp="1"/>
          </p:cNvSpPr>
          <p:nvPr>
            <p:ph type="sldNum" sz="quarter" idx="12"/>
          </p:nvPr>
        </p:nvSpPr>
        <p:spPr/>
        <p:txBody>
          <a:bodyPr/>
          <a:lstStyle/>
          <a:p>
            <a:fld id="{6D22F896-40B5-4ADD-8801-0D06FADFA095}" type="slidenum">
              <a:rPr lang="en-US" smtClean="0"/>
              <a:t>‹#›</a:t>
            </a:fld>
            <a:endParaRPr lang="en-US"/>
          </a:p>
        </p:txBody>
      </p:sp>
      <p:pic>
        <p:nvPicPr>
          <p:cNvPr id="11" name="Picture 10">
            <a:extLst>
              <a:ext uri="{FF2B5EF4-FFF2-40B4-BE49-F238E27FC236}">
                <a16:creationId xmlns:a16="http://schemas.microsoft.com/office/drawing/2014/main" id="{72743AAF-8D84-E04E-91C8-CAFF519FE8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9070" y="4820729"/>
            <a:ext cx="1129463" cy="1797015"/>
          </a:xfrm>
          <a:prstGeom prst="rect">
            <a:avLst/>
          </a:prstGeom>
        </p:spPr>
      </p:pic>
      <p:pic>
        <p:nvPicPr>
          <p:cNvPr id="13" name="Picture 12">
            <a:extLst>
              <a:ext uri="{FF2B5EF4-FFF2-40B4-BE49-F238E27FC236}">
                <a16:creationId xmlns:a16="http://schemas.microsoft.com/office/drawing/2014/main" id="{1B31599D-CE47-1941-8EA6-13F4023BE9C0}"/>
              </a:ext>
            </a:extLst>
          </p:cNvPr>
          <p:cNvPicPr>
            <a:picLocks noChangeAspect="1"/>
          </p:cNvPicPr>
          <p:nvPr userDrawn="1"/>
        </p:nvPicPr>
        <p:blipFill>
          <a:blip r:embed="rId3"/>
          <a:stretch>
            <a:fillRect/>
          </a:stretch>
        </p:blipFill>
        <p:spPr>
          <a:xfrm>
            <a:off x="89401" y="136525"/>
            <a:ext cx="756444" cy="756444"/>
          </a:xfrm>
          <a:prstGeom prst="rect">
            <a:avLst/>
          </a:prstGeom>
        </p:spPr>
      </p:pic>
    </p:spTree>
    <p:extLst>
      <p:ext uri="{BB962C8B-B14F-4D97-AF65-F5344CB8AC3E}">
        <p14:creationId xmlns:p14="http://schemas.microsoft.com/office/powerpoint/2010/main" val="295144725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91495-CC5E-444F-A4EA-1541B97985A3}"/>
              </a:ext>
            </a:extLst>
          </p:cNvPr>
          <p:cNvSpPr>
            <a:spLocks noGrp="1"/>
          </p:cNvSpPr>
          <p:nvPr>
            <p:ph type="title"/>
          </p:nvPr>
        </p:nvSpPr>
        <p:spPr/>
        <p:txBody>
          <a:bodyPr/>
          <a:lstStyle/>
          <a:p>
            <a:r>
              <a:rPr lang="en-CA"/>
              <a:t>Click to edit Master title style</a:t>
            </a:r>
            <a:endParaRPr lang="en-US"/>
          </a:p>
        </p:txBody>
      </p:sp>
      <p:sp>
        <p:nvSpPr>
          <p:cNvPr id="3" name="Date Placeholder 2">
            <a:extLst>
              <a:ext uri="{FF2B5EF4-FFF2-40B4-BE49-F238E27FC236}">
                <a16:creationId xmlns:a16="http://schemas.microsoft.com/office/drawing/2014/main" id="{7A1E00C2-3E2E-024E-9144-3423C2AD3CBD}"/>
              </a:ext>
            </a:extLst>
          </p:cNvPr>
          <p:cNvSpPr>
            <a:spLocks noGrp="1"/>
          </p:cNvSpPr>
          <p:nvPr>
            <p:ph type="dt" sz="half" idx="10"/>
          </p:nvPr>
        </p:nvSpPr>
        <p:spPr/>
        <p:txBody>
          <a:bodyPr/>
          <a:lstStyle/>
          <a:p>
            <a:fld id="{48A87A34-81AB-432B-8DAE-1953F412C126}" type="datetimeFigureOut">
              <a:rPr lang="en-US" smtClean="0"/>
              <a:t>9/13/2022</a:t>
            </a:fld>
            <a:endParaRPr lang="en-US"/>
          </a:p>
        </p:txBody>
      </p:sp>
      <p:sp>
        <p:nvSpPr>
          <p:cNvPr id="4" name="Footer Placeholder 3">
            <a:extLst>
              <a:ext uri="{FF2B5EF4-FFF2-40B4-BE49-F238E27FC236}">
                <a16:creationId xmlns:a16="http://schemas.microsoft.com/office/drawing/2014/main" id="{1B5FF338-3CC3-4A49-98DA-BD49E89D77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9E0619-F5C9-4D4D-B1F9-5F7A16C9CFF8}"/>
              </a:ext>
            </a:extLst>
          </p:cNvPr>
          <p:cNvSpPr>
            <a:spLocks noGrp="1"/>
          </p:cNvSpPr>
          <p:nvPr>
            <p:ph type="sldNum" sz="quarter" idx="12"/>
          </p:nvPr>
        </p:nvSpPr>
        <p:spPr/>
        <p:txBody>
          <a:bodyPr/>
          <a:lstStyle/>
          <a:p>
            <a:fld id="{6D22F896-40B5-4ADD-8801-0D06FADFA095}" type="slidenum">
              <a:rPr lang="en-US" smtClean="0"/>
              <a:t>‹#›</a:t>
            </a:fld>
            <a:endParaRPr lang="en-US"/>
          </a:p>
        </p:txBody>
      </p:sp>
      <p:pic>
        <p:nvPicPr>
          <p:cNvPr id="7" name="Picture 6">
            <a:extLst>
              <a:ext uri="{FF2B5EF4-FFF2-40B4-BE49-F238E27FC236}">
                <a16:creationId xmlns:a16="http://schemas.microsoft.com/office/drawing/2014/main" id="{87859059-E3AA-0D48-BB26-A890921E56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9070" y="4820729"/>
            <a:ext cx="1129463" cy="1797015"/>
          </a:xfrm>
          <a:prstGeom prst="rect">
            <a:avLst/>
          </a:prstGeom>
        </p:spPr>
      </p:pic>
      <p:pic>
        <p:nvPicPr>
          <p:cNvPr id="9" name="Picture 8">
            <a:extLst>
              <a:ext uri="{FF2B5EF4-FFF2-40B4-BE49-F238E27FC236}">
                <a16:creationId xmlns:a16="http://schemas.microsoft.com/office/drawing/2014/main" id="{729BBA98-232C-B641-BEA9-BBA442D5DA8F}"/>
              </a:ext>
            </a:extLst>
          </p:cNvPr>
          <p:cNvPicPr>
            <a:picLocks noChangeAspect="1"/>
          </p:cNvPicPr>
          <p:nvPr userDrawn="1"/>
        </p:nvPicPr>
        <p:blipFill>
          <a:blip r:embed="rId3"/>
          <a:stretch>
            <a:fillRect/>
          </a:stretch>
        </p:blipFill>
        <p:spPr>
          <a:xfrm>
            <a:off x="89401" y="136525"/>
            <a:ext cx="756444" cy="756444"/>
          </a:xfrm>
          <a:prstGeom prst="rect">
            <a:avLst/>
          </a:prstGeom>
        </p:spPr>
      </p:pic>
    </p:spTree>
    <p:extLst>
      <p:ext uri="{BB962C8B-B14F-4D97-AF65-F5344CB8AC3E}">
        <p14:creationId xmlns:p14="http://schemas.microsoft.com/office/powerpoint/2010/main" val="363902373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8B3EE2-D10A-1A4B-992F-2C272006E3C1}"/>
              </a:ext>
            </a:extLst>
          </p:cNvPr>
          <p:cNvSpPr>
            <a:spLocks noGrp="1"/>
          </p:cNvSpPr>
          <p:nvPr>
            <p:ph type="dt" sz="half" idx="10"/>
          </p:nvPr>
        </p:nvSpPr>
        <p:spPr/>
        <p:txBody>
          <a:bodyPr/>
          <a:lstStyle/>
          <a:p>
            <a:fld id="{48A87A34-81AB-432B-8DAE-1953F412C126}" type="datetimeFigureOut">
              <a:rPr lang="en-US" smtClean="0"/>
              <a:t>9/13/2022</a:t>
            </a:fld>
            <a:endParaRPr lang="en-US"/>
          </a:p>
        </p:txBody>
      </p:sp>
      <p:sp>
        <p:nvSpPr>
          <p:cNvPr id="3" name="Footer Placeholder 2">
            <a:extLst>
              <a:ext uri="{FF2B5EF4-FFF2-40B4-BE49-F238E27FC236}">
                <a16:creationId xmlns:a16="http://schemas.microsoft.com/office/drawing/2014/main" id="{EA9F6D76-09C7-1440-9DE8-CB18CD8994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500F4D-80E5-AE46-BE6F-00F2701D6581}"/>
              </a:ext>
            </a:extLst>
          </p:cNvPr>
          <p:cNvSpPr>
            <a:spLocks noGrp="1"/>
          </p:cNvSpPr>
          <p:nvPr>
            <p:ph type="sldNum" sz="quarter" idx="12"/>
          </p:nvPr>
        </p:nvSpPr>
        <p:spPr/>
        <p:txBody>
          <a:bodyPr/>
          <a:lstStyle/>
          <a:p>
            <a:fld id="{6D22F896-40B5-4ADD-8801-0D06FADFA095}" type="slidenum">
              <a:rPr lang="en-US" smtClean="0"/>
              <a:t>‹#›</a:t>
            </a:fld>
            <a:endParaRPr lang="en-US"/>
          </a:p>
        </p:txBody>
      </p:sp>
      <p:pic>
        <p:nvPicPr>
          <p:cNvPr id="6" name="Picture 5">
            <a:extLst>
              <a:ext uri="{FF2B5EF4-FFF2-40B4-BE49-F238E27FC236}">
                <a16:creationId xmlns:a16="http://schemas.microsoft.com/office/drawing/2014/main" id="{996E18BB-AAAD-804E-A077-59977BF459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9070" y="4820729"/>
            <a:ext cx="1129463" cy="1797015"/>
          </a:xfrm>
          <a:prstGeom prst="rect">
            <a:avLst/>
          </a:prstGeom>
        </p:spPr>
      </p:pic>
      <p:pic>
        <p:nvPicPr>
          <p:cNvPr id="8" name="Picture 7">
            <a:extLst>
              <a:ext uri="{FF2B5EF4-FFF2-40B4-BE49-F238E27FC236}">
                <a16:creationId xmlns:a16="http://schemas.microsoft.com/office/drawing/2014/main" id="{4452D364-A7A3-D94B-8704-742E4632C234}"/>
              </a:ext>
            </a:extLst>
          </p:cNvPr>
          <p:cNvPicPr>
            <a:picLocks noChangeAspect="1"/>
          </p:cNvPicPr>
          <p:nvPr userDrawn="1"/>
        </p:nvPicPr>
        <p:blipFill>
          <a:blip r:embed="rId3"/>
          <a:stretch>
            <a:fillRect/>
          </a:stretch>
        </p:blipFill>
        <p:spPr>
          <a:xfrm>
            <a:off x="89401" y="136525"/>
            <a:ext cx="756444" cy="756444"/>
          </a:xfrm>
          <a:prstGeom prst="rect">
            <a:avLst/>
          </a:prstGeom>
        </p:spPr>
      </p:pic>
    </p:spTree>
    <p:extLst>
      <p:ext uri="{BB962C8B-B14F-4D97-AF65-F5344CB8AC3E}">
        <p14:creationId xmlns:p14="http://schemas.microsoft.com/office/powerpoint/2010/main" val="255557624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221A6-AD5C-F248-9240-DD9820D36D5F}"/>
              </a:ext>
            </a:extLst>
          </p:cNvPr>
          <p:cNvSpPr>
            <a:spLocks noGrp="1"/>
          </p:cNvSpPr>
          <p:nvPr>
            <p:ph type="title"/>
          </p:nvPr>
        </p:nvSpPr>
        <p:spPr>
          <a:xfrm>
            <a:off x="839788" y="457200"/>
            <a:ext cx="3932237" cy="1600200"/>
          </a:xfrm>
        </p:spPr>
        <p:txBody>
          <a:bodyPr anchor="b"/>
          <a:lstStyle>
            <a:lvl1pPr>
              <a:defRPr sz="3200"/>
            </a:lvl1pPr>
          </a:lstStyle>
          <a:p>
            <a:r>
              <a:rPr lang="en-CA"/>
              <a:t>Click to edit Master title style</a:t>
            </a:r>
            <a:endParaRPr lang="en-US"/>
          </a:p>
        </p:txBody>
      </p:sp>
      <p:sp>
        <p:nvSpPr>
          <p:cNvPr id="3" name="Content Placeholder 2">
            <a:extLst>
              <a:ext uri="{FF2B5EF4-FFF2-40B4-BE49-F238E27FC236}">
                <a16:creationId xmlns:a16="http://schemas.microsoft.com/office/drawing/2014/main" id="{BB57EF36-5629-7840-83EC-21DEE1853875}"/>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a:extLst>
              <a:ext uri="{FF2B5EF4-FFF2-40B4-BE49-F238E27FC236}">
                <a16:creationId xmlns:a16="http://schemas.microsoft.com/office/drawing/2014/main" id="{83B55D42-EED5-6B4E-A3EE-D86D86FED241}"/>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CA"/>
              <a:t>Click to edit Master text styles</a:t>
            </a:r>
          </a:p>
        </p:txBody>
      </p:sp>
      <p:sp>
        <p:nvSpPr>
          <p:cNvPr id="5" name="Date Placeholder 4">
            <a:extLst>
              <a:ext uri="{FF2B5EF4-FFF2-40B4-BE49-F238E27FC236}">
                <a16:creationId xmlns:a16="http://schemas.microsoft.com/office/drawing/2014/main" id="{4DB3307B-925E-1441-A304-791AD4313627}"/>
              </a:ext>
            </a:extLst>
          </p:cNvPr>
          <p:cNvSpPr>
            <a:spLocks noGrp="1"/>
          </p:cNvSpPr>
          <p:nvPr>
            <p:ph type="dt" sz="half" idx="10"/>
          </p:nvPr>
        </p:nvSpPr>
        <p:spPr/>
        <p:txBody>
          <a:bodyPr/>
          <a:lstStyle/>
          <a:p>
            <a:fld id="{48A87A34-81AB-432B-8DAE-1953F412C126}" type="datetimeFigureOut">
              <a:rPr lang="en-US" smtClean="0"/>
              <a:t>9/13/2022</a:t>
            </a:fld>
            <a:endParaRPr lang="en-US"/>
          </a:p>
        </p:txBody>
      </p:sp>
      <p:sp>
        <p:nvSpPr>
          <p:cNvPr id="6" name="Footer Placeholder 5">
            <a:extLst>
              <a:ext uri="{FF2B5EF4-FFF2-40B4-BE49-F238E27FC236}">
                <a16:creationId xmlns:a16="http://schemas.microsoft.com/office/drawing/2014/main" id="{A44CA68A-4467-E440-820B-BA11B7FC2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309913-9664-B04F-B7E7-B0CFD0ED9C52}"/>
              </a:ext>
            </a:extLst>
          </p:cNvPr>
          <p:cNvSpPr>
            <a:spLocks noGrp="1"/>
          </p:cNvSpPr>
          <p:nvPr>
            <p:ph type="sldNum" sz="quarter" idx="12"/>
          </p:nvPr>
        </p:nvSpPr>
        <p:spPr/>
        <p:txBody>
          <a:bodyPr/>
          <a:lstStyle/>
          <a:p>
            <a:fld id="{6D22F896-40B5-4ADD-8801-0D06FADFA095}" type="slidenum">
              <a:rPr lang="en-US" smtClean="0"/>
              <a:t>‹#›</a:t>
            </a:fld>
            <a:endParaRPr lang="en-US"/>
          </a:p>
        </p:txBody>
      </p:sp>
      <p:pic>
        <p:nvPicPr>
          <p:cNvPr id="9" name="Picture 8">
            <a:extLst>
              <a:ext uri="{FF2B5EF4-FFF2-40B4-BE49-F238E27FC236}">
                <a16:creationId xmlns:a16="http://schemas.microsoft.com/office/drawing/2014/main" id="{3A9E9B2E-4747-BA4B-BF96-C2F06CAB89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9070" y="4820729"/>
            <a:ext cx="1129463" cy="1797015"/>
          </a:xfrm>
          <a:prstGeom prst="rect">
            <a:avLst/>
          </a:prstGeom>
        </p:spPr>
      </p:pic>
      <p:pic>
        <p:nvPicPr>
          <p:cNvPr id="11" name="Picture 10">
            <a:extLst>
              <a:ext uri="{FF2B5EF4-FFF2-40B4-BE49-F238E27FC236}">
                <a16:creationId xmlns:a16="http://schemas.microsoft.com/office/drawing/2014/main" id="{EABE44D2-3CD5-3B4B-885C-7AF6E4D7A6AD}"/>
              </a:ext>
            </a:extLst>
          </p:cNvPr>
          <p:cNvPicPr>
            <a:picLocks noChangeAspect="1"/>
          </p:cNvPicPr>
          <p:nvPr userDrawn="1"/>
        </p:nvPicPr>
        <p:blipFill>
          <a:blip r:embed="rId3"/>
          <a:stretch>
            <a:fillRect/>
          </a:stretch>
        </p:blipFill>
        <p:spPr>
          <a:xfrm>
            <a:off x="89401" y="136525"/>
            <a:ext cx="756444" cy="756444"/>
          </a:xfrm>
          <a:prstGeom prst="rect">
            <a:avLst/>
          </a:prstGeom>
        </p:spPr>
      </p:pic>
    </p:spTree>
    <p:extLst>
      <p:ext uri="{BB962C8B-B14F-4D97-AF65-F5344CB8AC3E}">
        <p14:creationId xmlns:p14="http://schemas.microsoft.com/office/powerpoint/2010/main" val="145811361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F6D0-EA67-6740-AE42-8CB60DBDD007}"/>
              </a:ext>
            </a:extLst>
          </p:cNvPr>
          <p:cNvSpPr>
            <a:spLocks noGrp="1"/>
          </p:cNvSpPr>
          <p:nvPr>
            <p:ph type="title"/>
          </p:nvPr>
        </p:nvSpPr>
        <p:spPr>
          <a:xfrm>
            <a:off x="839788" y="457200"/>
            <a:ext cx="3932237" cy="1600200"/>
          </a:xfrm>
        </p:spPr>
        <p:txBody>
          <a:bodyPr anchor="b"/>
          <a:lstStyle>
            <a:lvl1pPr>
              <a:defRPr sz="3200"/>
            </a:lvl1pPr>
          </a:lstStyle>
          <a:p>
            <a:r>
              <a:rPr lang="en-CA"/>
              <a:t>Click to edit Master title style</a:t>
            </a:r>
            <a:endParaRPr lang="en-US"/>
          </a:p>
        </p:txBody>
      </p:sp>
      <p:sp>
        <p:nvSpPr>
          <p:cNvPr id="3" name="Picture Placeholder 2">
            <a:extLst>
              <a:ext uri="{FF2B5EF4-FFF2-40B4-BE49-F238E27FC236}">
                <a16:creationId xmlns:a16="http://schemas.microsoft.com/office/drawing/2014/main" id="{8A91CCA6-1803-234B-8666-C11C5BFDDB63}"/>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CA"/>
              <a:t>Drag picture to placeholder or click icon to add</a:t>
            </a:r>
            <a:endParaRPr lang="en-US"/>
          </a:p>
        </p:txBody>
      </p:sp>
      <p:sp>
        <p:nvSpPr>
          <p:cNvPr id="4" name="Text Placeholder 3">
            <a:extLst>
              <a:ext uri="{FF2B5EF4-FFF2-40B4-BE49-F238E27FC236}">
                <a16:creationId xmlns:a16="http://schemas.microsoft.com/office/drawing/2014/main" id="{B9F59967-9105-5C48-96FD-D07BF238FCBC}"/>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CA"/>
              <a:t>Click to edit Master text styles</a:t>
            </a:r>
          </a:p>
        </p:txBody>
      </p:sp>
      <p:sp>
        <p:nvSpPr>
          <p:cNvPr id="5" name="Date Placeholder 4">
            <a:extLst>
              <a:ext uri="{FF2B5EF4-FFF2-40B4-BE49-F238E27FC236}">
                <a16:creationId xmlns:a16="http://schemas.microsoft.com/office/drawing/2014/main" id="{0809DA99-F703-F241-AEF1-CEF1B958F475}"/>
              </a:ext>
            </a:extLst>
          </p:cNvPr>
          <p:cNvSpPr>
            <a:spLocks noGrp="1"/>
          </p:cNvSpPr>
          <p:nvPr>
            <p:ph type="dt" sz="half" idx="10"/>
          </p:nvPr>
        </p:nvSpPr>
        <p:spPr/>
        <p:txBody>
          <a:bodyPr/>
          <a:lstStyle/>
          <a:p>
            <a:fld id="{48A87A34-81AB-432B-8DAE-1953F412C126}" type="datetimeFigureOut">
              <a:rPr lang="en-US" smtClean="0"/>
              <a:pPr/>
              <a:t>9/13/2022</a:t>
            </a:fld>
            <a:endParaRPr lang="en-US"/>
          </a:p>
        </p:txBody>
      </p:sp>
      <p:sp>
        <p:nvSpPr>
          <p:cNvPr id="6" name="Footer Placeholder 5">
            <a:extLst>
              <a:ext uri="{FF2B5EF4-FFF2-40B4-BE49-F238E27FC236}">
                <a16:creationId xmlns:a16="http://schemas.microsoft.com/office/drawing/2014/main" id="{04359EEA-59DB-E24D-8A82-520ED957C1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37BEE0-9B17-B74A-A94D-1D728C56D1A7}"/>
              </a:ext>
            </a:extLst>
          </p:cNvPr>
          <p:cNvSpPr>
            <a:spLocks noGrp="1"/>
          </p:cNvSpPr>
          <p:nvPr>
            <p:ph type="sldNum" sz="quarter" idx="12"/>
          </p:nvPr>
        </p:nvSpPr>
        <p:spPr/>
        <p:txBody>
          <a:bodyPr/>
          <a:lstStyle/>
          <a:p>
            <a:fld id="{6D22F896-40B5-4ADD-8801-0D06FADFA095}" type="slidenum">
              <a:rPr lang="en-US" smtClean="0"/>
              <a:t>‹#›</a:t>
            </a:fld>
            <a:endParaRPr lang="en-US"/>
          </a:p>
        </p:txBody>
      </p:sp>
      <p:pic>
        <p:nvPicPr>
          <p:cNvPr id="9" name="Picture 8">
            <a:extLst>
              <a:ext uri="{FF2B5EF4-FFF2-40B4-BE49-F238E27FC236}">
                <a16:creationId xmlns:a16="http://schemas.microsoft.com/office/drawing/2014/main" id="{CC80F235-BE9D-0F47-805E-27D7C008EC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9070" y="4820729"/>
            <a:ext cx="1129463" cy="1797015"/>
          </a:xfrm>
          <a:prstGeom prst="rect">
            <a:avLst/>
          </a:prstGeom>
        </p:spPr>
      </p:pic>
      <p:pic>
        <p:nvPicPr>
          <p:cNvPr id="11" name="Picture 10">
            <a:extLst>
              <a:ext uri="{FF2B5EF4-FFF2-40B4-BE49-F238E27FC236}">
                <a16:creationId xmlns:a16="http://schemas.microsoft.com/office/drawing/2014/main" id="{5BF93F53-64BE-324C-9781-2A64F72EFF09}"/>
              </a:ext>
            </a:extLst>
          </p:cNvPr>
          <p:cNvPicPr>
            <a:picLocks noChangeAspect="1"/>
          </p:cNvPicPr>
          <p:nvPr userDrawn="1"/>
        </p:nvPicPr>
        <p:blipFill>
          <a:blip r:embed="rId3"/>
          <a:stretch>
            <a:fillRect/>
          </a:stretch>
        </p:blipFill>
        <p:spPr>
          <a:xfrm>
            <a:off x="89401" y="136525"/>
            <a:ext cx="756444" cy="756444"/>
          </a:xfrm>
          <a:prstGeom prst="rect">
            <a:avLst/>
          </a:prstGeom>
        </p:spPr>
      </p:pic>
    </p:spTree>
    <p:extLst>
      <p:ext uri="{BB962C8B-B14F-4D97-AF65-F5344CB8AC3E}">
        <p14:creationId xmlns:p14="http://schemas.microsoft.com/office/powerpoint/2010/main" val="129765971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B7FA4B-84F9-EE4D-B2B0-693FAD0BF307}"/>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a:extLst>
              <a:ext uri="{FF2B5EF4-FFF2-40B4-BE49-F238E27FC236}">
                <a16:creationId xmlns:a16="http://schemas.microsoft.com/office/drawing/2014/main" id="{ACB34B71-B383-F641-8D81-2E98EA0D36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BC446D80-139E-F749-B49E-7789C204E15D}"/>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9/13/2022</a:t>
            </a:fld>
            <a:endParaRPr lang="en-US"/>
          </a:p>
        </p:txBody>
      </p:sp>
      <p:sp>
        <p:nvSpPr>
          <p:cNvPr id="5" name="Footer Placeholder 4">
            <a:extLst>
              <a:ext uri="{FF2B5EF4-FFF2-40B4-BE49-F238E27FC236}">
                <a16:creationId xmlns:a16="http://schemas.microsoft.com/office/drawing/2014/main" id="{07FE0982-9F0A-0649-8C36-4B838AB0C9B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A0DA03-E29C-9046-94ED-5DA6AEF7A9E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412568204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spd="slow">
    <p:push dir="u"/>
  </p:transition>
  <p:txStyles>
    <p:titleStyle>
      <a:lvl1pPr algn="l" defTabSz="914377"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dcdsb.ca/en/our-board/multi-year-strategic-planning.asp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hyperlink" Target="https://commons.wikimedia.org/wiki/File:A_deep_thought.jpg"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commons.wikimedia.org/wiki/File:A_deep_thought.jpg"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can01.safelinks.protection.outlook.com/?url=https%3A%2F%2Fdcdsb.ca%2FMYSPfeedback&amp;data=05%7C01%7CTracy.Barill%40dcdsb.ca%7Ca6edd6d1689e401ced7c08da94ee769e%7C043c5d878370464faf110c9b9db80d82%7C1%7C0%7C637986049148638907%7CUnknown%7CTWFpbGZsb3d8eyJWIjoiMC4wLjAwMDAiLCJQIjoiV2luMzIiLCJBTiI6Ik1haWwiLCJXVCI6Mn0%3D%7C3000%7C%7C%7C&amp;sdata=04RvT50keQQFgL0hy%2FYizXSt7JjX44pBy4O1NgXr9x4%3D&amp;reserved=0" TargetMode="Externa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B42D3-3569-0647-BFEF-40B8C5F15125}"/>
              </a:ext>
            </a:extLst>
          </p:cNvPr>
          <p:cNvSpPr>
            <a:spLocks noGrp="1"/>
          </p:cNvSpPr>
          <p:nvPr>
            <p:ph type="ctrTitle"/>
          </p:nvPr>
        </p:nvSpPr>
        <p:spPr>
          <a:xfrm>
            <a:off x="762000" y="1214438"/>
            <a:ext cx="11247120" cy="2387600"/>
          </a:xfrm>
        </p:spPr>
        <p:txBody>
          <a:bodyPr/>
          <a:lstStyle/>
          <a:p>
            <a:pPr algn="l"/>
            <a:r>
              <a:rPr lang="en-US">
                <a:latin typeface="Arial"/>
                <a:cs typeface="Arial"/>
              </a:rPr>
              <a:t>Multi-Year Strategic Planning</a:t>
            </a:r>
          </a:p>
        </p:txBody>
      </p:sp>
      <p:sp>
        <p:nvSpPr>
          <p:cNvPr id="3" name="Subtitle 2">
            <a:extLst>
              <a:ext uri="{FF2B5EF4-FFF2-40B4-BE49-F238E27FC236}">
                <a16:creationId xmlns:a16="http://schemas.microsoft.com/office/drawing/2014/main" id="{8B147EFF-9285-0E48-8647-3272490CD19B}"/>
              </a:ext>
            </a:extLst>
          </p:cNvPr>
          <p:cNvSpPr>
            <a:spLocks noGrp="1"/>
          </p:cNvSpPr>
          <p:nvPr>
            <p:ph type="subTitle" idx="1"/>
          </p:nvPr>
        </p:nvSpPr>
        <p:spPr>
          <a:xfrm>
            <a:off x="762000" y="3688535"/>
            <a:ext cx="9144000" cy="1655762"/>
          </a:xfrm>
        </p:spPr>
        <p:txBody>
          <a:bodyPr vert="horz" lIns="91440" tIns="45720" rIns="91440" bIns="45720" rtlCol="0" anchor="t">
            <a:normAutofit/>
          </a:bodyPr>
          <a:lstStyle/>
          <a:p>
            <a:pPr algn="l"/>
            <a:r>
              <a:rPr lang="en-US" dirty="0">
                <a:latin typeface="Arial"/>
                <a:cs typeface="Arial"/>
              </a:rPr>
              <a:t>MYSP Committee Meeting #5 </a:t>
            </a:r>
          </a:p>
          <a:p>
            <a:pPr algn="l"/>
            <a:r>
              <a:rPr lang="en-US" dirty="0">
                <a:latin typeface="Arial"/>
                <a:cs typeface="Arial"/>
              </a:rPr>
              <a:t>Monday September 12, 2022</a:t>
            </a:r>
          </a:p>
        </p:txBody>
      </p:sp>
    </p:spTree>
    <p:extLst>
      <p:ext uri="{BB962C8B-B14F-4D97-AF65-F5344CB8AC3E}">
        <p14:creationId xmlns:p14="http://schemas.microsoft.com/office/powerpoint/2010/main" val="144247818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1FB02-5D46-574F-A835-6C70955F148E}"/>
              </a:ext>
            </a:extLst>
          </p:cNvPr>
          <p:cNvSpPr>
            <a:spLocks noGrp="1"/>
          </p:cNvSpPr>
          <p:nvPr>
            <p:ph type="title"/>
          </p:nvPr>
        </p:nvSpPr>
        <p:spPr>
          <a:xfrm>
            <a:off x="838200" y="26276"/>
            <a:ext cx="10515600" cy="1325563"/>
          </a:xfrm>
        </p:spPr>
        <p:txBody>
          <a:bodyPr/>
          <a:lstStyle/>
          <a:p>
            <a:r>
              <a:rPr lang="en-US"/>
              <a:t>Proposed Timelines</a:t>
            </a:r>
          </a:p>
        </p:txBody>
      </p:sp>
      <p:graphicFrame>
        <p:nvGraphicFramePr>
          <p:cNvPr id="4" name="Content Placeholder 3">
            <a:extLst>
              <a:ext uri="{FF2B5EF4-FFF2-40B4-BE49-F238E27FC236}">
                <a16:creationId xmlns:a16="http://schemas.microsoft.com/office/drawing/2014/main" id="{EE0B0D2D-EAFC-C242-8762-A675FED65B2D}"/>
              </a:ext>
            </a:extLst>
          </p:cNvPr>
          <p:cNvGraphicFramePr>
            <a:graphicFrameLocks noGrp="1"/>
          </p:cNvGraphicFramePr>
          <p:nvPr>
            <p:ph idx="1"/>
            <p:extLst>
              <p:ext uri="{D42A27DB-BD31-4B8C-83A1-F6EECF244321}">
                <p14:modId xmlns:p14="http://schemas.microsoft.com/office/powerpoint/2010/main" val="1347745443"/>
              </p:ext>
            </p:extLst>
          </p:nvPr>
        </p:nvGraphicFramePr>
        <p:xfrm>
          <a:off x="1027416" y="1181714"/>
          <a:ext cx="9526930" cy="4659565"/>
        </p:xfrm>
        <a:graphic>
          <a:graphicData uri="http://schemas.openxmlformats.org/drawingml/2006/table">
            <a:tbl>
              <a:tblPr firstRow="1" firstCol="1" bandRow="1">
                <a:tableStyleId>{5C22544A-7EE6-4342-B048-85BDC9FD1C3A}</a:tableStyleId>
              </a:tblPr>
              <a:tblGrid>
                <a:gridCol w="2160116">
                  <a:extLst>
                    <a:ext uri="{9D8B030D-6E8A-4147-A177-3AD203B41FA5}">
                      <a16:colId xmlns:a16="http://schemas.microsoft.com/office/drawing/2014/main" val="353510651"/>
                    </a:ext>
                  </a:extLst>
                </a:gridCol>
                <a:gridCol w="3128094">
                  <a:extLst>
                    <a:ext uri="{9D8B030D-6E8A-4147-A177-3AD203B41FA5}">
                      <a16:colId xmlns:a16="http://schemas.microsoft.com/office/drawing/2014/main" val="1007217188"/>
                    </a:ext>
                  </a:extLst>
                </a:gridCol>
                <a:gridCol w="4238720">
                  <a:extLst>
                    <a:ext uri="{9D8B030D-6E8A-4147-A177-3AD203B41FA5}">
                      <a16:colId xmlns:a16="http://schemas.microsoft.com/office/drawing/2014/main" val="1284827038"/>
                    </a:ext>
                  </a:extLst>
                </a:gridCol>
              </a:tblGrid>
              <a:tr h="883348">
                <a:tc>
                  <a:txBody>
                    <a:bodyPr/>
                    <a:lstStyle/>
                    <a:p>
                      <a:r>
                        <a:rPr lang="en-GB" sz="1800">
                          <a:effectLst/>
                        </a:rPr>
                        <a:t>Date</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800">
                          <a:effectLst/>
                        </a:rPr>
                        <a:t>Audience/Participants</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800">
                          <a:effectLst/>
                        </a:rPr>
                        <a:t>Activity</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4943129"/>
                  </a:ext>
                </a:extLst>
              </a:tr>
              <a:tr h="988104">
                <a:tc>
                  <a:txBody>
                    <a:bodyPr/>
                    <a:lstStyle/>
                    <a:p>
                      <a:r>
                        <a:rPr lang="en-GB" sz="1600">
                          <a:effectLst/>
                        </a:rPr>
                        <a:t>February 2022</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a:effectLst/>
                        </a:rPr>
                        <a:t>Senior Admin</a:t>
                      </a:r>
                    </a:p>
                    <a:p>
                      <a:r>
                        <a:rPr lang="en-GB" sz="1600">
                          <a:effectLst/>
                        </a:rPr>
                        <a:t>Board of Trustees</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dirty="0">
                          <a:effectLst/>
                        </a:rPr>
                        <a:t>Session #1 – February 19, 2022</a:t>
                      </a:r>
                    </a:p>
                    <a:p>
                      <a:r>
                        <a:rPr lang="en-GB" sz="1600" dirty="0">
                          <a:effectLst/>
                        </a:rPr>
                        <a:t>Report to Board - Establish a Committee – February 28, 2022</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0087771"/>
                  </a:ext>
                </a:extLst>
              </a:tr>
              <a:tr h="1021417">
                <a:tc>
                  <a:txBody>
                    <a:bodyPr/>
                    <a:lstStyle/>
                    <a:p>
                      <a:r>
                        <a:rPr lang="en-GB" sz="1600">
                          <a:effectLst/>
                        </a:rPr>
                        <a:t>March 2022</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a:effectLst/>
                        </a:rPr>
                        <a:t>MYSP Committee</a:t>
                      </a:r>
                    </a:p>
                    <a:p>
                      <a:r>
                        <a:rPr lang="en-GB" sz="1600">
                          <a:effectLst/>
                          <a:latin typeface="Calibri" panose="020F0502020204030204" pitchFamily="34" charset="0"/>
                          <a:ea typeface="Calibri" panose="020F0502020204030204" pitchFamily="34" charset="0"/>
                          <a:cs typeface="Times New Roman" panose="02020603050405020304" pitchFamily="18" charset="0"/>
                        </a:rPr>
                        <a:t>Sr. Admin Working Session</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kern="1200" dirty="0">
                          <a:solidFill>
                            <a:schemeClr val="dk1"/>
                          </a:solidFill>
                          <a:effectLst/>
                          <a:latin typeface="+mn-lt"/>
                          <a:ea typeface="+mn-ea"/>
                          <a:cs typeface="+mn-cs"/>
                        </a:rPr>
                        <a:t>Workshop/Retreat – March 23, 2022</a:t>
                      </a:r>
                    </a:p>
                    <a:p>
                      <a:r>
                        <a:rPr lang="en-GB" sz="1600" dirty="0">
                          <a:effectLst/>
                          <a:latin typeface="Calibri"/>
                          <a:ea typeface="Calibri" panose="020F0502020204030204" pitchFamily="34" charset="0"/>
                          <a:cs typeface="Times New Roman"/>
                        </a:rPr>
                        <a:t>March 30, 2022</a:t>
                      </a:r>
                      <a:endParaRPr lang="en-CA" sz="1600" dirty="0">
                        <a:effectLst/>
                        <a:latin typeface="Calibri"/>
                        <a:ea typeface="Calibri" panose="020F0502020204030204" pitchFamily="34" charset="0"/>
                        <a:cs typeface="Times New Roman"/>
                      </a:endParaRPr>
                    </a:p>
                  </a:txBody>
                  <a:tcPr marL="68580" marR="68580" marT="0" marB="0"/>
                </a:tc>
                <a:extLst>
                  <a:ext uri="{0D108BD9-81ED-4DB2-BD59-A6C34878D82A}">
                    <a16:rowId xmlns:a16="http://schemas.microsoft.com/office/drawing/2014/main" val="2291936135"/>
                  </a:ext>
                </a:extLst>
              </a:tr>
              <a:tr h="883348">
                <a:tc>
                  <a:txBody>
                    <a:bodyPr/>
                    <a:lstStyle/>
                    <a:p>
                      <a:r>
                        <a:rPr lang="en-GB" sz="1600">
                          <a:effectLst/>
                        </a:rPr>
                        <a:t>April 2022</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a:effectLst/>
                        </a:rPr>
                        <a:t>Sr. Admin Working Session</a:t>
                      </a:r>
                    </a:p>
                    <a:p>
                      <a:r>
                        <a:rPr lang="en-GB" sz="1600">
                          <a:effectLst/>
                        </a:rPr>
                        <a:t>MYSP Committee</a:t>
                      </a:r>
                    </a:p>
                    <a:p>
                      <a:r>
                        <a:rPr lang="en-GB" sz="1600">
                          <a:effectLst/>
                        </a:rPr>
                        <a:t>Public /Stakeholders</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CA" sz="1600" dirty="0">
                          <a:effectLst/>
                          <a:latin typeface="Calibri" panose="020F0502020204030204" pitchFamily="34" charset="0"/>
                          <a:ea typeface="Calibri" panose="020F0502020204030204" pitchFamily="34" charset="0"/>
                          <a:cs typeface="Times New Roman" panose="02020603050405020304" pitchFamily="18" charset="0"/>
                        </a:rPr>
                        <a:t>April 5, 2022</a:t>
                      </a:r>
                    </a:p>
                    <a:p>
                      <a:pPr marL="0" algn="l" defTabSz="914377" rtl="0" eaLnBrk="1" latinLnBrk="0" hangingPunct="1"/>
                      <a:r>
                        <a:rPr lang="en-CA" sz="1600" kern="1200" dirty="0">
                          <a:solidFill>
                            <a:schemeClr val="dk1"/>
                          </a:solidFill>
                          <a:effectLst/>
                          <a:latin typeface="+mn-lt"/>
                          <a:ea typeface="+mn-ea"/>
                          <a:cs typeface="+mn-cs"/>
                        </a:rPr>
                        <a:t>April 19, 2022 (5:15pm – 6:45pm) Virtual</a:t>
                      </a:r>
                    </a:p>
                    <a:p>
                      <a:r>
                        <a:rPr lang="en-CA" sz="1600" dirty="0">
                          <a:effectLst/>
                          <a:latin typeface="Calibri" panose="020F0502020204030204" pitchFamily="34" charset="0"/>
                          <a:ea typeface="Calibri" panose="020F0502020204030204" pitchFamily="34" charset="0"/>
                          <a:cs typeface="Times New Roman" panose="02020603050405020304" pitchFamily="18" charset="0"/>
                        </a:rPr>
                        <a:t>Information Sharing</a:t>
                      </a:r>
                    </a:p>
                  </a:txBody>
                  <a:tcPr marL="68580" marR="68580" marT="0" marB="0"/>
                </a:tc>
                <a:extLst>
                  <a:ext uri="{0D108BD9-81ED-4DB2-BD59-A6C34878D82A}">
                    <a16:rowId xmlns:a16="http://schemas.microsoft.com/office/drawing/2014/main" val="2284681041"/>
                  </a:ext>
                </a:extLst>
              </a:tr>
              <a:tr h="883348">
                <a:tc>
                  <a:txBody>
                    <a:bodyPr/>
                    <a:lstStyle/>
                    <a:p>
                      <a:r>
                        <a:rPr lang="en-GB" sz="1600">
                          <a:effectLst/>
                        </a:rPr>
                        <a:t>May 2022</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a:effectLst/>
                        </a:rPr>
                        <a:t>MYSP Committee </a:t>
                      </a:r>
                    </a:p>
                    <a:p>
                      <a:r>
                        <a:rPr lang="en-GB" sz="1600">
                          <a:effectLst/>
                        </a:rPr>
                        <a:t>Sr. Admin Working Session</a:t>
                      </a:r>
                    </a:p>
                    <a:p>
                      <a:r>
                        <a:rPr lang="en-GB" sz="1600">
                          <a:effectLst/>
                        </a:rPr>
                        <a:t>Public/Stakeholders </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kern="1200" dirty="0">
                          <a:solidFill>
                            <a:schemeClr val="dk1"/>
                          </a:solidFill>
                          <a:effectLst/>
                          <a:latin typeface="+mn-lt"/>
                          <a:ea typeface="+mn-ea"/>
                          <a:cs typeface="+mn-cs"/>
                        </a:rPr>
                        <a:t>May 16, 2022 </a:t>
                      </a:r>
                      <a:r>
                        <a:rPr lang="en-CA" sz="1600" kern="1200" dirty="0">
                          <a:solidFill>
                            <a:schemeClr val="dk1"/>
                          </a:solidFill>
                          <a:effectLst/>
                          <a:latin typeface="+mn-lt"/>
                          <a:ea typeface="+mn-ea"/>
                          <a:cs typeface="+mn-cs"/>
                        </a:rPr>
                        <a:t>(5:15pm – 6:45pm) Virtual</a:t>
                      </a:r>
                      <a:endParaRPr lang="en-GB" sz="1600" kern="1200" dirty="0">
                        <a:solidFill>
                          <a:schemeClr val="dk1"/>
                        </a:solidFill>
                        <a:effectLst/>
                        <a:latin typeface="+mn-lt"/>
                        <a:ea typeface="+mn-ea"/>
                        <a:cs typeface="+mn-cs"/>
                      </a:endParaRPr>
                    </a:p>
                    <a:p>
                      <a:r>
                        <a:rPr lang="en-GB" sz="1600" dirty="0">
                          <a:effectLst/>
                        </a:rPr>
                        <a:t>May 17, 2022</a:t>
                      </a:r>
                    </a:p>
                    <a:p>
                      <a:r>
                        <a:rPr lang="en-GB" sz="1600" dirty="0">
                          <a:effectLst/>
                        </a:rPr>
                        <a:t>Community Engagement – May 30, 2022</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2336623"/>
                  </a:ext>
                </a:extLst>
              </a:tr>
            </a:tbl>
          </a:graphicData>
        </a:graphic>
      </p:graphicFrame>
      <p:sp>
        <p:nvSpPr>
          <p:cNvPr id="5" name="Rectangle 1">
            <a:extLst>
              <a:ext uri="{FF2B5EF4-FFF2-40B4-BE49-F238E27FC236}">
                <a16:creationId xmlns:a16="http://schemas.microsoft.com/office/drawing/2014/main" id="{55E5525E-9B3C-2748-91DB-52294AB1302C}"/>
              </a:ext>
            </a:extLst>
          </p:cNvPr>
          <p:cNvSpPr>
            <a:spLocks noChangeArrowheads="1"/>
          </p:cNvSpPr>
          <p:nvPr/>
        </p:nvSpPr>
        <p:spPr bwMode="auto">
          <a:xfrm>
            <a:off x="-4389080" y="-318968"/>
            <a:ext cx="19726382" cy="1000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70426390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1FB02-5D46-574F-A835-6C70955F148E}"/>
              </a:ext>
            </a:extLst>
          </p:cNvPr>
          <p:cNvSpPr>
            <a:spLocks noGrp="1"/>
          </p:cNvSpPr>
          <p:nvPr>
            <p:ph type="title"/>
          </p:nvPr>
        </p:nvSpPr>
        <p:spPr>
          <a:xfrm>
            <a:off x="838200" y="18706"/>
            <a:ext cx="10515600" cy="1325563"/>
          </a:xfrm>
        </p:spPr>
        <p:txBody>
          <a:bodyPr/>
          <a:lstStyle/>
          <a:p>
            <a:r>
              <a:rPr lang="en-US"/>
              <a:t>Proposed Timelines</a:t>
            </a:r>
          </a:p>
        </p:txBody>
      </p:sp>
      <p:graphicFrame>
        <p:nvGraphicFramePr>
          <p:cNvPr id="4" name="Content Placeholder 3">
            <a:extLst>
              <a:ext uri="{FF2B5EF4-FFF2-40B4-BE49-F238E27FC236}">
                <a16:creationId xmlns:a16="http://schemas.microsoft.com/office/drawing/2014/main" id="{EE0B0D2D-EAFC-C242-8762-A675FED65B2D}"/>
              </a:ext>
            </a:extLst>
          </p:cNvPr>
          <p:cNvGraphicFramePr>
            <a:graphicFrameLocks noGrp="1"/>
          </p:cNvGraphicFramePr>
          <p:nvPr>
            <p:ph idx="1"/>
            <p:extLst>
              <p:ext uri="{D42A27DB-BD31-4B8C-83A1-F6EECF244321}">
                <p14:modId xmlns:p14="http://schemas.microsoft.com/office/powerpoint/2010/main" val="1165141259"/>
              </p:ext>
            </p:extLst>
          </p:nvPr>
        </p:nvGraphicFramePr>
        <p:xfrm>
          <a:off x="1027416" y="1181714"/>
          <a:ext cx="9759404" cy="5484395"/>
        </p:xfrm>
        <a:graphic>
          <a:graphicData uri="http://schemas.openxmlformats.org/drawingml/2006/table">
            <a:tbl>
              <a:tblPr firstRow="1" firstCol="1" bandRow="1">
                <a:tableStyleId>{5C22544A-7EE6-4342-B048-85BDC9FD1C3A}</a:tableStyleId>
              </a:tblPr>
              <a:tblGrid>
                <a:gridCol w="2212827">
                  <a:extLst>
                    <a:ext uri="{9D8B030D-6E8A-4147-A177-3AD203B41FA5}">
                      <a16:colId xmlns:a16="http://schemas.microsoft.com/office/drawing/2014/main" val="353510651"/>
                    </a:ext>
                  </a:extLst>
                </a:gridCol>
                <a:gridCol w="2994302">
                  <a:extLst>
                    <a:ext uri="{9D8B030D-6E8A-4147-A177-3AD203B41FA5}">
                      <a16:colId xmlns:a16="http://schemas.microsoft.com/office/drawing/2014/main" val="1007217188"/>
                    </a:ext>
                  </a:extLst>
                </a:gridCol>
                <a:gridCol w="4552275">
                  <a:extLst>
                    <a:ext uri="{9D8B030D-6E8A-4147-A177-3AD203B41FA5}">
                      <a16:colId xmlns:a16="http://schemas.microsoft.com/office/drawing/2014/main" val="1284827038"/>
                    </a:ext>
                  </a:extLst>
                </a:gridCol>
              </a:tblGrid>
              <a:tr h="590063">
                <a:tc>
                  <a:txBody>
                    <a:bodyPr/>
                    <a:lstStyle/>
                    <a:p>
                      <a:r>
                        <a:rPr lang="en-GB" sz="1800" dirty="0">
                          <a:effectLst/>
                        </a:rPr>
                        <a:t>Date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800" dirty="0">
                          <a:effectLst/>
                        </a:rPr>
                        <a:t>Audience/Participants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800" dirty="0">
                          <a:effectLst/>
                        </a:rPr>
                        <a:t>Activity</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4943129"/>
                  </a:ext>
                </a:extLst>
              </a:tr>
              <a:tr h="1157403">
                <a:tc>
                  <a:txBody>
                    <a:bodyPr/>
                    <a:lstStyle/>
                    <a:p>
                      <a:r>
                        <a:rPr lang="en-GB" sz="1600" dirty="0">
                          <a:effectLst/>
                        </a:rPr>
                        <a:t>June 2022</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dirty="0">
                          <a:effectLst/>
                        </a:rPr>
                        <a:t>Sr. Admin Working Session</a:t>
                      </a:r>
                    </a:p>
                    <a:p>
                      <a:r>
                        <a:rPr lang="en-GB" sz="1600" dirty="0">
                          <a:effectLst/>
                        </a:rPr>
                        <a:t>MYSP Committee</a:t>
                      </a:r>
                    </a:p>
                    <a:p>
                      <a:r>
                        <a:rPr lang="en-GB" sz="1600" dirty="0">
                          <a:effectLst/>
                        </a:rPr>
                        <a:t>Public/Stakeholders</a:t>
                      </a:r>
                    </a:p>
                    <a:p>
                      <a:r>
                        <a:rPr lang="en-GB" sz="1600" dirty="0">
                          <a:effectLst/>
                          <a:latin typeface="Calibri"/>
                          <a:ea typeface="Calibri" panose="020F0502020204030204" pitchFamily="34" charset="0"/>
                          <a:cs typeface="Times New Roman"/>
                        </a:rPr>
                        <a:t>Sr. Admin Working Session</a:t>
                      </a:r>
                      <a:endParaRPr lang="en-CA" sz="1600" dirty="0">
                        <a:effectLst/>
                        <a:latin typeface="Calibri"/>
                        <a:ea typeface="Calibri" panose="020F0502020204030204" pitchFamily="34" charset="0"/>
                        <a:cs typeface="Times New Roman"/>
                      </a:endParaRPr>
                    </a:p>
                  </a:txBody>
                  <a:tcPr marL="68580" marR="68580" marT="0" marB="0"/>
                </a:tc>
                <a:tc>
                  <a:txBody>
                    <a:bodyPr/>
                    <a:lstStyle/>
                    <a:p>
                      <a:r>
                        <a:rPr lang="en-GB" sz="1600" dirty="0">
                          <a:effectLst/>
                        </a:rPr>
                        <a:t>June 2, 2022</a:t>
                      </a:r>
                    </a:p>
                    <a:p>
                      <a:pPr marL="0" algn="l" defTabSz="914377" rtl="0" eaLnBrk="1" latinLnBrk="0" hangingPunct="1"/>
                      <a:r>
                        <a:rPr lang="en-GB" sz="1600" kern="1200" dirty="0">
                          <a:solidFill>
                            <a:schemeClr val="dk1"/>
                          </a:solidFill>
                          <a:effectLst/>
                          <a:latin typeface="+mn-lt"/>
                          <a:ea typeface="+mn-ea"/>
                          <a:cs typeface="+mn-cs"/>
                        </a:rPr>
                        <a:t>June 13, </a:t>
                      </a:r>
                      <a:r>
                        <a:rPr lang="en-CA" sz="1600" kern="1200" dirty="0">
                          <a:solidFill>
                            <a:schemeClr val="dk1"/>
                          </a:solidFill>
                          <a:effectLst/>
                          <a:latin typeface="+mn-lt"/>
                          <a:ea typeface="+mn-ea"/>
                          <a:cs typeface="+mn-cs"/>
                        </a:rPr>
                        <a:t>2022 (5:15pm – 6:45pm) In Person</a:t>
                      </a:r>
                      <a:endParaRPr lang="en-GB" sz="1600" kern="1200" dirty="0">
                        <a:solidFill>
                          <a:schemeClr val="dk1"/>
                        </a:solidFill>
                        <a:effectLst/>
                        <a:latin typeface="+mn-lt"/>
                        <a:ea typeface="+mn-ea"/>
                        <a:cs typeface="+mn-cs"/>
                      </a:endParaRPr>
                    </a:p>
                    <a:p>
                      <a:r>
                        <a:rPr lang="en-GB" sz="1600" dirty="0">
                          <a:effectLst/>
                          <a:latin typeface="Calibri"/>
                          <a:ea typeface="Calibri" panose="020F0502020204030204" pitchFamily="34" charset="0"/>
                          <a:cs typeface="Times New Roman"/>
                        </a:rPr>
                        <a:t>Gather Feedback</a:t>
                      </a:r>
                    </a:p>
                    <a:p>
                      <a:r>
                        <a:rPr lang="en-CA" sz="1600" dirty="0">
                          <a:effectLst/>
                          <a:latin typeface="Calibri"/>
                          <a:ea typeface="Calibri" panose="020F0502020204030204" pitchFamily="34" charset="0"/>
                          <a:cs typeface="Times New Roman"/>
                        </a:rPr>
                        <a:t>June 22, 2022</a:t>
                      </a:r>
                    </a:p>
                  </a:txBody>
                  <a:tcPr marL="68580" marR="68580" marT="0" marB="0"/>
                </a:tc>
                <a:extLst>
                  <a:ext uri="{0D108BD9-81ED-4DB2-BD59-A6C34878D82A}">
                    <a16:rowId xmlns:a16="http://schemas.microsoft.com/office/drawing/2014/main" val="1493221368"/>
                  </a:ext>
                </a:extLst>
              </a:tr>
              <a:tr h="590063">
                <a:tc>
                  <a:txBody>
                    <a:bodyPr/>
                    <a:lstStyle/>
                    <a:p>
                      <a:r>
                        <a:rPr lang="en-GB" sz="1600" dirty="0">
                          <a:effectLst/>
                        </a:rPr>
                        <a:t>July-August 2022</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dirty="0">
                          <a:effectLst/>
                        </a:rPr>
                        <a:t>Communications/Director/Chair/</a:t>
                      </a:r>
                    </a:p>
                    <a:p>
                      <a:r>
                        <a:rPr lang="en-GB" sz="1600" dirty="0">
                          <a:effectLst/>
                        </a:rPr>
                        <a:t>Facilitator</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dirty="0">
                          <a:effectLst/>
                        </a:rPr>
                        <a:t>Content and Format</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3425748"/>
                  </a:ext>
                </a:extLst>
              </a:tr>
              <a:tr h="1180127">
                <a:tc>
                  <a:txBody>
                    <a:bodyPr/>
                    <a:lstStyle/>
                    <a:p>
                      <a:r>
                        <a:rPr lang="en-GB" sz="1600" dirty="0">
                          <a:effectLst/>
                        </a:rPr>
                        <a:t>September 2022</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dirty="0">
                          <a:effectLst/>
                        </a:rPr>
                        <a:t>Senior Admin</a:t>
                      </a:r>
                    </a:p>
                    <a:p>
                      <a:r>
                        <a:rPr lang="en-GB" sz="1600" dirty="0">
                          <a:effectLst/>
                          <a:latin typeface="Calibri"/>
                          <a:ea typeface="Calibri" panose="020F0502020204030204" pitchFamily="34" charset="0"/>
                          <a:cs typeface="Times New Roman"/>
                        </a:rPr>
                        <a:t>MYSP Committee </a:t>
                      </a:r>
                    </a:p>
                    <a:p>
                      <a:r>
                        <a:rPr lang="en-GB" sz="1600" dirty="0">
                          <a:effectLst/>
                          <a:latin typeface="Calibri"/>
                          <a:ea typeface="Calibri" panose="020F0502020204030204" pitchFamily="34" charset="0"/>
                          <a:cs typeface="Times New Roman"/>
                        </a:rPr>
                        <a:t>Board of Trustees</a:t>
                      </a:r>
                    </a:p>
                    <a:p>
                      <a:r>
                        <a:rPr lang="en-GB" sz="1600" dirty="0">
                          <a:effectLst/>
                          <a:latin typeface="Calibri"/>
                          <a:ea typeface="Calibri" panose="020F0502020204030204" pitchFamily="34" charset="0"/>
                          <a:cs typeface="Times New Roman"/>
                        </a:rPr>
                        <a:t>Senior Admin</a:t>
                      </a:r>
                      <a:endParaRPr lang="en-CA" sz="1600" dirty="0">
                        <a:effectLst/>
                        <a:latin typeface="Calibri"/>
                        <a:ea typeface="Calibri" panose="020F0502020204030204" pitchFamily="34" charset="0"/>
                        <a:cs typeface="Times New Roman"/>
                      </a:endParaRPr>
                    </a:p>
                  </a:txBody>
                  <a:tcPr marL="68580" marR="68580" marT="0" marB="0"/>
                </a:tc>
                <a:tc>
                  <a:txBody>
                    <a:bodyPr/>
                    <a:lstStyle/>
                    <a:p>
                      <a:r>
                        <a:rPr lang="en-GB" sz="1600">
                          <a:effectLst/>
                        </a:rPr>
                        <a:t>August 18/19 and September 8, 2022 – Review Draft</a:t>
                      </a:r>
                    </a:p>
                    <a:p>
                      <a:r>
                        <a:rPr lang="en-GB" sz="1600" dirty="0">
                          <a:effectLst/>
                          <a:highlight>
                            <a:srgbClr val="FFFF00"/>
                          </a:highlight>
                          <a:latin typeface="Calibri"/>
                          <a:ea typeface="Calibri" panose="020F0502020204030204" pitchFamily="34" charset="0"/>
                          <a:cs typeface="Times New Roman"/>
                        </a:rPr>
                        <a:t>September 12, 2022 – Review Draft</a:t>
                      </a:r>
                    </a:p>
                    <a:p>
                      <a:r>
                        <a:rPr lang="en-GB" sz="1600" dirty="0">
                          <a:effectLst/>
                          <a:latin typeface="Calibri"/>
                          <a:ea typeface="Calibri" panose="020F0502020204030204" pitchFamily="34" charset="0"/>
                          <a:cs typeface="Times New Roman"/>
                        </a:rPr>
                        <a:t>Review Draft – September 26, 2022</a:t>
                      </a:r>
                    </a:p>
                    <a:p>
                      <a:r>
                        <a:rPr lang="en-GB" sz="1600" dirty="0">
                          <a:effectLst/>
                          <a:latin typeface="Calibri"/>
                          <a:ea typeface="Calibri" panose="020F0502020204030204" pitchFamily="34" charset="0"/>
                          <a:cs typeface="Times New Roman"/>
                        </a:rPr>
                        <a:t>Final Revisions </a:t>
                      </a:r>
                      <a:endParaRPr lang="en-CA" sz="1600" dirty="0">
                        <a:effectLst/>
                        <a:latin typeface="Calibri"/>
                        <a:ea typeface="Calibri" panose="020F0502020204030204" pitchFamily="34" charset="0"/>
                        <a:cs typeface="Times New Roman"/>
                      </a:endParaRPr>
                    </a:p>
                  </a:txBody>
                  <a:tcPr marL="68580" marR="68580" marT="0" marB="0"/>
                </a:tc>
                <a:extLst>
                  <a:ext uri="{0D108BD9-81ED-4DB2-BD59-A6C34878D82A}">
                    <a16:rowId xmlns:a16="http://schemas.microsoft.com/office/drawing/2014/main" val="1973163415"/>
                  </a:ext>
                </a:extLst>
              </a:tr>
              <a:tr h="688338">
                <a:tc>
                  <a:txBody>
                    <a:bodyPr/>
                    <a:lstStyle/>
                    <a:p>
                      <a:r>
                        <a:rPr lang="en-GB" sz="1600" dirty="0">
                          <a:effectLst/>
                        </a:rPr>
                        <a:t>October 2022 </a:t>
                      </a:r>
                      <a:endParaRPr lang="en-CA" sz="1600" dirty="0">
                        <a:effectLst/>
                      </a:endParaRPr>
                    </a:p>
                    <a:p>
                      <a:r>
                        <a:rPr lang="en-GB" sz="1600" dirty="0">
                          <a:effectLst/>
                        </a:rPr>
                        <a:t>(Special Board meeting)</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dirty="0">
                          <a:effectLst/>
                        </a:rPr>
                        <a:t>Board of Trustees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dirty="0">
                          <a:effectLst/>
                        </a:rPr>
                        <a:t>Early October - Final Approval</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8749152"/>
                  </a:ext>
                </a:extLst>
              </a:tr>
              <a:tr h="688338">
                <a:tc>
                  <a:txBody>
                    <a:bodyPr/>
                    <a:lstStyle/>
                    <a:p>
                      <a:r>
                        <a:rPr lang="en-CA" sz="1600" dirty="0">
                          <a:effectLst/>
                          <a:latin typeface="Calibri"/>
                          <a:ea typeface="Calibri" panose="020F0502020204030204" pitchFamily="34" charset="0"/>
                          <a:cs typeface="Times New Roman"/>
                        </a:rPr>
                        <a:t>November /December</a:t>
                      </a:r>
                    </a:p>
                  </a:txBody>
                  <a:tcPr marL="68580" marR="68580" marT="0" marB="0"/>
                </a:tc>
                <a:tc>
                  <a:txBody>
                    <a:bodyPr/>
                    <a:lstStyle/>
                    <a:p>
                      <a:r>
                        <a:rPr lang="en-CA" sz="1600" dirty="0">
                          <a:effectLst/>
                          <a:latin typeface="Calibri"/>
                          <a:ea typeface="Calibri" panose="020F0502020204030204" pitchFamily="34" charset="0"/>
                          <a:cs typeface="Times New Roman"/>
                        </a:rPr>
                        <a:t>Communications</a:t>
                      </a:r>
                    </a:p>
                  </a:txBody>
                  <a:tcPr marL="68580" marR="68580" marT="0" marB="0"/>
                </a:tc>
                <a:tc>
                  <a:txBody>
                    <a:bodyPr/>
                    <a:lstStyle/>
                    <a:p>
                      <a:r>
                        <a:rPr lang="en-CA" sz="1600" dirty="0">
                          <a:effectLst/>
                          <a:latin typeface="Calibri"/>
                          <a:ea typeface="Calibri" panose="020F0502020204030204" pitchFamily="34" charset="0"/>
                          <a:cs typeface="Times New Roman"/>
                        </a:rPr>
                        <a:t>Communications Plan for Roll-out</a:t>
                      </a:r>
                    </a:p>
                  </a:txBody>
                  <a:tcPr marL="68580" marR="68580" marT="0" marB="0"/>
                </a:tc>
                <a:extLst>
                  <a:ext uri="{0D108BD9-81ED-4DB2-BD59-A6C34878D82A}">
                    <a16:rowId xmlns:a16="http://schemas.microsoft.com/office/drawing/2014/main" val="2211250112"/>
                  </a:ext>
                </a:extLst>
              </a:tr>
              <a:tr h="590063">
                <a:tc>
                  <a:txBody>
                    <a:bodyPr/>
                    <a:lstStyle/>
                    <a:p>
                      <a:r>
                        <a:rPr lang="en-GB" sz="1600" dirty="0">
                          <a:effectLst/>
                        </a:rPr>
                        <a:t>January 2023</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dirty="0">
                          <a:effectLst/>
                        </a:rPr>
                        <a:t>DCDSB Community</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dirty="0">
                          <a:effectLst/>
                        </a:rPr>
                        <a:t>Launch</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1186935"/>
                  </a:ext>
                </a:extLst>
              </a:tr>
            </a:tbl>
          </a:graphicData>
        </a:graphic>
      </p:graphicFrame>
      <p:sp>
        <p:nvSpPr>
          <p:cNvPr id="5" name="Rectangle 1">
            <a:extLst>
              <a:ext uri="{FF2B5EF4-FFF2-40B4-BE49-F238E27FC236}">
                <a16:creationId xmlns:a16="http://schemas.microsoft.com/office/drawing/2014/main" id="{55E5525E-9B3C-2748-91DB-52294AB1302C}"/>
              </a:ext>
            </a:extLst>
          </p:cNvPr>
          <p:cNvSpPr>
            <a:spLocks noChangeArrowheads="1"/>
          </p:cNvSpPr>
          <p:nvPr/>
        </p:nvSpPr>
        <p:spPr bwMode="auto">
          <a:xfrm>
            <a:off x="-4389080" y="-318967"/>
            <a:ext cx="19726382" cy="1000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6436306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13300-0B85-4A06-0A32-4D71E97FFBEB}"/>
              </a:ext>
            </a:extLst>
          </p:cNvPr>
          <p:cNvSpPr>
            <a:spLocks noGrp="1"/>
          </p:cNvSpPr>
          <p:nvPr>
            <p:ph type="title"/>
          </p:nvPr>
        </p:nvSpPr>
        <p:spPr/>
        <p:txBody>
          <a:bodyPr/>
          <a:lstStyle/>
          <a:p>
            <a:r>
              <a:rPr lang="en-US"/>
              <a:t>What have we done?</a:t>
            </a:r>
          </a:p>
        </p:txBody>
      </p:sp>
      <p:sp>
        <p:nvSpPr>
          <p:cNvPr id="3" name="Content Placeholder 2">
            <a:extLst>
              <a:ext uri="{FF2B5EF4-FFF2-40B4-BE49-F238E27FC236}">
                <a16:creationId xmlns:a16="http://schemas.microsoft.com/office/drawing/2014/main" id="{B3DF42CA-5EA0-1843-A4CE-8263D92C1CF8}"/>
              </a:ext>
            </a:extLst>
          </p:cNvPr>
          <p:cNvSpPr>
            <a:spLocks noGrp="1"/>
          </p:cNvSpPr>
          <p:nvPr>
            <p:ph idx="1"/>
          </p:nvPr>
        </p:nvSpPr>
        <p:spPr/>
        <p:txBody>
          <a:bodyPr vert="horz" lIns="91440" tIns="45720" rIns="91440" bIns="45720" rtlCol="0" anchor="t">
            <a:normAutofit/>
          </a:bodyPr>
          <a:lstStyle/>
          <a:p>
            <a:pPr marL="227965" indent="-227965"/>
            <a:r>
              <a:rPr lang="en-US">
                <a:latin typeface="Arial"/>
                <a:cs typeface="Arial"/>
              </a:rPr>
              <a:t>Taken stock of our programs and services</a:t>
            </a:r>
          </a:p>
          <a:p>
            <a:pPr marL="227965" indent="-227965"/>
            <a:r>
              <a:rPr lang="en-US">
                <a:latin typeface="Arial"/>
                <a:cs typeface="Arial"/>
              </a:rPr>
              <a:t>Reviewed Internal Data Sources:</a:t>
            </a:r>
          </a:p>
          <a:p>
            <a:pPr marL="685165" lvl="1" indent="-227965"/>
            <a:r>
              <a:rPr lang="en-US">
                <a:latin typeface="Arial"/>
                <a:cs typeface="Arial"/>
              </a:rPr>
              <a:t>School Pastoral Plans</a:t>
            </a:r>
          </a:p>
          <a:p>
            <a:pPr marL="685165" lvl="1" indent="-227965"/>
            <a:r>
              <a:rPr lang="en-US">
                <a:latin typeface="Arial"/>
                <a:cs typeface="Arial"/>
              </a:rPr>
              <a:t>School Climate Surveys</a:t>
            </a:r>
          </a:p>
          <a:p>
            <a:pPr marL="685165" lvl="1" indent="-227965"/>
            <a:r>
              <a:rPr lang="en-US">
                <a:latin typeface="Arial"/>
                <a:cs typeface="Arial"/>
              </a:rPr>
              <a:t>Mental Health</a:t>
            </a:r>
          </a:p>
          <a:p>
            <a:pPr marL="685165" lvl="1" indent="-227965"/>
            <a:r>
              <a:rPr lang="en-US">
                <a:latin typeface="Arial"/>
                <a:cs typeface="Arial"/>
              </a:rPr>
              <a:t>Special Education Data</a:t>
            </a:r>
          </a:p>
          <a:p>
            <a:pPr marL="685165" lvl="1" indent="-227965"/>
            <a:r>
              <a:rPr lang="en-US">
                <a:latin typeface="Arial"/>
                <a:cs typeface="Arial"/>
              </a:rPr>
              <a:t>De-streamed Math Achievement Data</a:t>
            </a:r>
          </a:p>
          <a:p>
            <a:pPr marL="685165" lvl="1" indent="-227965"/>
            <a:r>
              <a:rPr lang="en-US">
                <a:latin typeface="Arial"/>
                <a:cs typeface="Arial"/>
              </a:rPr>
              <a:t>Pathways Data</a:t>
            </a:r>
          </a:p>
          <a:p>
            <a:pPr marL="685165" lvl="1" indent="-227965"/>
            <a:r>
              <a:rPr lang="en-US">
                <a:latin typeface="Arial"/>
                <a:cs typeface="Arial"/>
              </a:rPr>
              <a:t>Indigenous Education Data</a:t>
            </a:r>
          </a:p>
          <a:p>
            <a:pPr marL="685165" lvl="1" indent="-227965"/>
            <a:r>
              <a:rPr lang="en-US">
                <a:latin typeface="Arial"/>
                <a:cs typeface="Arial"/>
              </a:rPr>
              <a:t>Workforce Census Data</a:t>
            </a:r>
          </a:p>
        </p:txBody>
      </p:sp>
    </p:spTree>
    <p:extLst>
      <p:ext uri="{BB962C8B-B14F-4D97-AF65-F5344CB8AC3E}">
        <p14:creationId xmlns:p14="http://schemas.microsoft.com/office/powerpoint/2010/main" val="1727922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58DA4-6EB7-ABF3-8944-40F22EC06A75}"/>
              </a:ext>
            </a:extLst>
          </p:cNvPr>
          <p:cNvSpPr>
            <a:spLocks noGrp="1"/>
          </p:cNvSpPr>
          <p:nvPr>
            <p:ph type="title"/>
          </p:nvPr>
        </p:nvSpPr>
        <p:spPr/>
        <p:txBody>
          <a:bodyPr/>
          <a:lstStyle/>
          <a:p>
            <a:r>
              <a:rPr lang="en-US"/>
              <a:t>What have we done?</a:t>
            </a:r>
          </a:p>
        </p:txBody>
      </p:sp>
      <p:sp>
        <p:nvSpPr>
          <p:cNvPr id="3" name="Content Placeholder 2">
            <a:extLst>
              <a:ext uri="{FF2B5EF4-FFF2-40B4-BE49-F238E27FC236}">
                <a16:creationId xmlns:a16="http://schemas.microsoft.com/office/drawing/2014/main" id="{EA03A20A-B200-A355-CF38-6D032014F577}"/>
              </a:ext>
            </a:extLst>
          </p:cNvPr>
          <p:cNvSpPr>
            <a:spLocks noGrp="1"/>
          </p:cNvSpPr>
          <p:nvPr>
            <p:ph idx="1"/>
          </p:nvPr>
        </p:nvSpPr>
        <p:spPr>
          <a:xfrm>
            <a:off x="838200" y="1456660"/>
            <a:ext cx="10515600" cy="5114261"/>
          </a:xfrm>
        </p:spPr>
        <p:txBody>
          <a:bodyPr>
            <a:normAutofit fontScale="92500" lnSpcReduction="10000"/>
          </a:bodyPr>
          <a:lstStyle/>
          <a:p>
            <a:pPr marL="0" indent="0">
              <a:buNone/>
            </a:pPr>
            <a:r>
              <a:rPr lang="en-US"/>
              <a:t>Identified critical work that needs to be done in the coming years in each area (Ministry, funding, data or mandate driven)</a:t>
            </a:r>
          </a:p>
          <a:p>
            <a:pPr marL="0" indent="0">
              <a:buNone/>
            </a:pPr>
            <a:endParaRPr lang="en-US"/>
          </a:p>
          <a:p>
            <a:pPr lvl="1"/>
            <a:r>
              <a:rPr lang="en-US"/>
              <a:t>Focus on adult faith formation and leadership</a:t>
            </a:r>
          </a:p>
          <a:p>
            <a:pPr lvl="1"/>
            <a:r>
              <a:rPr lang="en-US"/>
              <a:t>De-streaming</a:t>
            </a:r>
          </a:p>
          <a:p>
            <a:pPr lvl="1"/>
            <a:r>
              <a:rPr lang="en-US"/>
              <a:t>Science of Reading</a:t>
            </a:r>
          </a:p>
          <a:p>
            <a:pPr lvl="1"/>
            <a:r>
              <a:rPr lang="en-US"/>
              <a:t>Culturally relevant and responsive pedagogy and practice</a:t>
            </a:r>
          </a:p>
          <a:p>
            <a:pPr lvl="1"/>
            <a:r>
              <a:rPr lang="en-US"/>
              <a:t>Indigenous Education</a:t>
            </a:r>
          </a:p>
          <a:p>
            <a:pPr lvl="1"/>
            <a:r>
              <a:rPr lang="en-US"/>
              <a:t>Modernization </a:t>
            </a:r>
          </a:p>
          <a:p>
            <a:pPr lvl="1"/>
            <a:r>
              <a:rPr lang="en-US"/>
              <a:t>Leadership and succession planning</a:t>
            </a:r>
          </a:p>
          <a:p>
            <a:pPr lvl="1"/>
            <a:r>
              <a:rPr lang="en-US"/>
              <a:t>Re-build community</a:t>
            </a:r>
          </a:p>
          <a:p>
            <a:pPr lvl="1"/>
            <a:r>
              <a:rPr lang="en-US"/>
              <a:t>Re-establish financial reserves</a:t>
            </a:r>
          </a:p>
          <a:p>
            <a:pPr lvl="1"/>
            <a:r>
              <a:rPr lang="en-US"/>
              <a:t>Capital Renewal</a:t>
            </a:r>
          </a:p>
          <a:p>
            <a:pPr lvl="1"/>
            <a:r>
              <a:rPr lang="en-US"/>
              <a:t>Employment Systems Review</a:t>
            </a:r>
          </a:p>
          <a:p>
            <a:pPr marL="457189" lvl="1" indent="0">
              <a:buNone/>
            </a:pPr>
            <a:endParaRPr lang="en-US"/>
          </a:p>
          <a:p>
            <a:pPr marL="0" indent="0">
              <a:buNone/>
            </a:pPr>
            <a:endParaRPr lang="en-US"/>
          </a:p>
        </p:txBody>
      </p:sp>
    </p:spTree>
    <p:extLst>
      <p:ext uri="{BB962C8B-B14F-4D97-AF65-F5344CB8AC3E}">
        <p14:creationId xmlns:p14="http://schemas.microsoft.com/office/powerpoint/2010/main" val="236417692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28D30-0B97-759E-E3F7-BAE488FC93F9}"/>
              </a:ext>
            </a:extLst>
          </p:cNvPr>
          <p:cNvSpPr>
            <a:spLocks noGrp="1"/>
          </p:cNvSpPr>
          <p:nvPr>
            <p:ph type="title"/>
          </p:nvPr>
        </p:nvSpPr>
        <p:spPr/>
        <p:txBody>
          <a:bodyPr/>
          <a:lstStyle/>
          <a:p>
            <a:r>
              <a:rPr lang="en-US"/>
              <a:t>What have we done?</a:t>
            </a:r>
          </a:p>
        </p:txBody>
      </p:sp>
      <p:sp>
        <p:nvSpPr>
          <p:cNvPr id="3" name="Content Placeholder 2">
            <a:extLst>
              <a:ext uri="{FF2B5EF4-FFF2-40B4-BE49-F238E27FC236}">
                <a16:creationId xmlns:a16="http://schemas.microsoft.com/office/drawing/2014/main" id="{3E124502-18D9-18E6-CEAC-678EF0DBF558}"/>
              </a:ext>
            </a:extLst>
          </p:cNvPr>
          <p:cNvSpPr>
            <a:spLocks noGrp="1"/>
          </p:cNvSpPr>
          <p:nvPr>
            <p:ph idx="1"/>
          </p:nvPr>
        </p:nvSpPr>
        <p:spPr>
          <a:xfrm>
            <a:off x="838200" y="1690690"/>
            <a:ext cx="10515600" cy="4351338"/>
          </a:xfrm>
        </p:spPr>
        <p:txBody>
          <a:bodyPr/>
          <a:lstStyle/>
          <a:p>
            <a:pPr marL="0" indent="0">
              <a:buNone/>
            </a:pPr>
            <a:r>
              <a:rPr lang="en-US" sz="2400" dirty="0"/>
              <a:t>External/Environmental Scan</a:t>
            </a:r>
          </a:p>
          <a:p>
            <a:r>
              <a:rPr lang="en-US" sz="2400" dirty="0"/>
              <a:t>Census/Demographics for Durham Region/Ontario</a:t>
            </a:r>
          </a:p>
          <a:p>
            <a:r>
              <a:rPr lang="en-US" sz="2400" dirty="0"/>
              <a:t>Strategic Plans for other Boards and Related Agencies</a:t>
            </a:r>
          </a:p>
          <a:p>
            <a:r>
              <a:rPr lang="en-US" sz="2400" dirty="0"/>
              <a:t>Ministry Priorities</a:t>
            </a:r>
          </a:p>
          <a:p>
            <a:r>
              <a:rPr lang="en-US" sz="2400" dirty="0"/>
              <a:t>Economic Factors</a:t>
            </a:r>
            <a:endParaRPr lang="en-US" dirty="0"/>
          </a:p>
        </p:txBody>
      </p:sp>
    </p:spTree>
    <p:extLst>
      <p:ext uri="{BB962C8B-B14F-4D97-AF65-F5344CB8AC3E}">
        <p14:creationId xmlns:p14="http://schemas.microsoft.com/office/powerpoint/2010/main" val="360345315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5C8B2-E7AA-B3E9-3DDF-5741028D8EBF}"/>
              </a:ext>
            </a:extLst>
          </p:cNvPr>
          <p:cNvSpPr>
            <a:spLocks noGrp="1"/>
          </p:cNvSpPr>
          <p:nvPr>
            <p:ph type="title"/>
          </p:nvPr>
        </p:nvSpPr>
        <p:spPr/>
        <p:txBody>
          <a:bodyPr>
            <a:normAutofit fontScale="90000"/>
          </a:bodyPr>
          <a:lstStyle/>
          <a:p>
            <a:br>
              <a:rPr lang="en-US"/>
            </a:br>
            <a:r>
              <a:rPr lang="en-US"/>
              <a:t>What have we done?</a:t>
            </a:r>
            <a:br>
              <a:rPr lang="en-US"/>
            </a:br>
            <a:endParaRPr lang="en-US"/>
          </a:p>
        </p:txBody>
      </p:sp>
      <p:sp>
        <p:nvSpPr>
          <p:cNvPr id="3" name="Content Placeholder 2">
            <a:extLst>
              <a:ext uri="{FF2B5EF4-FFF2-40B4-BE49-F238E27FC236}">
                <a16:creationId xmlns:a16="http://schemas.microsoft.com/office/drawing/2014/main" id="{3BAAC913-5A9F-CA97-BF77-76F67B666FB5}"/>
              </a:ext>
            </a:extLst>
          </p:cNvPr>
          <p:cNvSpPr>
            <a:spLocks noGrp="1"/>
          </p:cNvSpPr>
          <p:nvPr>
            <p:ph idx="1"/>
          </p:nvPr>
        </p:nvSpPr>
        <p:spPr>
          <a:xfrm>
            <a:off x="838200" y="1414130"/>
            <a:ext cx="10515600" cy="4762833"/>
          </a:xfrm>
        </p:spPr>
        <p:txBody>
          <a:bodyPr>
            <a:normAutofit/>
          </a:bodyPr>
          <a:lstStyle/>
          <a:p>
            <a:r>
              <a:rPr lang="en-US" sz="2400" dirty="0"/>
              <a:t>Offered opportunity for engagement of students, families, staff and community members through:</a:t>
            </a:r>
          </a:p>
          <a:p>
            <a:pPr lvl="1"/>
            <a:r>
              <a:rPr lang="en-US" dirty="0"/>
              <a:t>Focus Group Sessions</a:t>
            </a:r>
          </a:p>
          <a:p>
            <a:pPr lvl="1"/>
            <a:r>
              <a:rPr lang="en-US" dirty="0"/>
              <a:t>Virtual Town Hall Meetings</a:t>
            </a:r>
          </a:p>
          <a:p>
            <a:pPr lvl="1"/>
            <a:r>
              <a:rPr lang="en-US" dirty="0"/>
              <a:t>Staff Drop In Sessions</a:t>
            </a:r>
          </a:p>
          <a:p>
            <a:pPr lvl="1"/>
            <a:r>
              <a:rPr lang="en-US" dirty="0"/>
              <a:t>Advisory Group Meetings (DCPIC, Student Senate, SEAC, ABR&amp;BE, Indigenous Education Circle, 2SLGBTQ+ Student Summit)</a:t>
            </a:r>
          </a:p>
          <a:p>
            <a:r>
              <a:rPr lang="en-US" sz="2400" dirty="0"/>
              <a:t>Two Thought Exchanges during the month of May (1100+ participants and 14700 ratings)</a:t>
            </a:r>
          </a:p>
          <a:p>
            <a:pPr marL="0" indent="0">
              <a:buNone/>
            </a:pPr>
            <a:endParaRPr lang="en-US" dirty="0"/>
          </a:p>
        </p:txBody>
      </p:sp>
    </p:spTree>
    <p:extLst>
      <p:ext uri="{BB962C8B-B14F-4D97-AF65-F5344CB8AC3E}">
        <p14:creationId xmlns:p14="http://schemas.microsoft.com/office/powerpoint/2010/main" val="80555038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1A90-DACE-EA5D-52A3-E04CA834C043}"/>
              </a:ext>
            </a:extLst>
          </p:cNvPr>
          <p:cNvSpPr>
            <a:spLocks noGrp="1"/>
          </p:cNvSpPr>
          <p:nvPr>
            <p:ph type="title"/>
          </p:nvPr>
        </p:nvSpPr>
        <p:spPr/>
        <p:txBody>
          <a:bodyPr/>
          <a:lstStyle/>
          <a:p>
            <a:r>
              <a:rPr lang="en-US" dirty="0"/>
              <a:t>What have we done since June</a:t>
            </a:r>
            <a:endParaRPr lang="en-CA" dirty="0"/>
          </a:p>
        </p:txBody>
      </p:sp>
      <p:sp>
        <p:nvSpPr>
          <p:cNvPr id="3" name="Content Placeholder 2">
            <a:extLst>
              <a:ext uri="{FF2B5EF4-FFF2-40B4-BE49-F238E27FC236}">
                <a16:creationId xmlns:a16="http://schemas.microsoft.com/office/drawing/2014/main" id="{EFE55F6C-4CCA-67D4-044C-79B88354782F}"/>
              </a:ext>
            </a:extLst>
          </p:cNvPr>
          <p:cNvSpPr>
            <a:spLocks noGrp="1"/>
          </p:cNvSpPr>
          <p:nvPr>
            <p:ph idx="1"/>
          </p:nvPr>
        </p:nvSpPr>
        <p:spPr/>
        <p:txBody>
          <a:bodyPr/>
          <a:lstStyle/>
          <a:p>
            <a:r>
              <a:rPr lang="en-US" dirty="0"/>
              <a:t>Finalized the renewed Mission, Vision and Values</a:t>
            </a:r>
          </a:p>
          <a:p>
            <a:r>
              <a:rPr lang="en-US" dirty="0"/>
              <a:t>Reviewed and refined strategic priorities and goals</a:t>
            </a:r>
          </a:p>
          <a:p>
            <a:r>
              <a:rPr lang="en-US" dirty="0"/>
              <a:t>Reviewed and refined approach to monitoring performance</a:t>
            </a:r>
          </a:p>
          <a:p>
            <a:r>
              <a:rPr lang="en-US" dirty="0"/>
              <a:t>Prepared a draft of the plan for review with the MYSP Committee</a:t>
            </a:r>
          </a:p>
          <a:p>
            <a:r>
              <a:rPr lang="en-US" dirty="0"/>
              <a:t>Worked with graphic designers </a:t>
            </a:r>
            <a:r>
              <a:rPr lang="en-US"/>
              <a:t>on layout</a:t>
            </a:r>
            <a:endParaRPr lang="en-US" dirty="0"/>
          </a:p>
          <a:p>
            <a:endParaRPr lang="en-CA" dirty="0"/>
          </a:p>
        </p:txBody>
      </p:sp>
    </p:spTree>
    <p:extLst>
      <p:ext uri="{BB962C8B-B14F-4D97-AF65-F5344CB8AC3E}">
        <p14:creationId xmlns:p14="http://schemas.microsoft.com/office/powerpoint/2010/main" val="181931126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AAC04-4685-30CE-7730-8D935E79367D}"/>
              </a:ext>
            </a:extLst>
          </p:cNvPr>
          <p:cNvSpPr>
            <a:spLocks noGrp="1"/>
          </p:cNvSpPr>
          <p:nvPr>
            <p:ph type="title"/>
          </p:nvPr>
        </p:nvSpPr>
        <p:spPr/>
        <p:txBody>
          <a:bodyPr/>
          <a:lstStyle/>
          <a:p>
            <a:r>
              <a:rPr lang="en-US" dirty="0"/>
              <a:t>Communications</a:t>
            </a:r>
          </a:p>
        </p:txBody>
      </p:sp>
      <p:sp>
        <p:nvSpPr>
          <p:cNvPr id="3" name="Content Placeholder 2">
            <a:extLst>
              <a:ext uri="{FF2B5EF4-FFF2-40B4-BE49-F238E27FC236}">
                <a16:creationId xmlns:a16="http://schemas.microsoft.com/office/drawing/2014/main" id="{0D05C8D8-E8B9-9D29-3907-D1D14ED676E9}"/>
              </a:ext>
            </a:extLst>
          </p:cNvPr>
          <p:cNvSpPr>
            <a:spLocks noGrp="1"/>
          </p:cNvSpPr>
          <p:nvPr>
            <p:ph idx="1"/>
          </p:nvPr>
        </p:nvSpPr>
        <p:spPr/>
        <p:txBody>
          <a:bodyPr/>
          <a:lstStyle/>
          <a:p>
            <a:r>
              <a:rPr lang="en-US" dirty="0">
                <a:hlinkClick r:id="rId2"/>
              </a:rPr>
              <a:t>Dedicated Website Page</a:t>
            </a:r>
            <a:endParaRPr lang="en-US" dirty="0"/>
          </a:p>
          <a:p>
            <a:r>
              <a:rPr lang="en-US" dirty="0"/>
              <a:t>Sent links and updates to all families through DCDSB News</a:t>
            </a:r>
          </a:p>
          <a:p>
            <a:r>
              <a:rPr lang="en-US" dirty="0"/>
              <a:t>Sent links and updates to all staff through The Weekly Buzz</a:t>
            </a:r>
          </a:p>
          <a:p>
            <a:r>
              <a:rPr lang="en-US" dirty="0"/>
              <a:t>Videos</a:t>
            </a:r>
          </a:p>
          <a:p>
            <a:r>
              <a:rPr lang="en-US" dirty="0"/>
              <a:t>Live Virtual Sessions</a:t>
            </a:r>
          </a:p>
          <a:p>
            <a:r>
              <a:rPr lang="en-US" dirty="0"/>
              <a:t>Voice over </a:t>
            </a:r>
            <a:r>
              <a:rPr lang="en-US" dirty="0" err="1"/>
              <a:t>powerpoints</a:t>
            </a:r>
            <a:endParaRPr lang="en-US" dirty="0"/>
          </a:p>
          <a:p>
            <a:r>
              <a:rPr lang="en-US" dirty="0"/>
              <a:t>Pamphlets</a:t>
            </a:r>
          </a:p>
          <a:p>
            <a:r>
              <a:rPr lang="en-US" dirty="0"/>
              <a:t>Board Meeting Speaking Notes, Reports and Highlights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10581524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A1EB8-E972-6E2E-F6F1-01BB0BC3C961}"/>
              </a:ext>
            </a:extLst>
          </p:cNvPr>
          <p:cNvSpPr>
            <a:spLocks noGrp="1"/>
          </p:cNvSpPr>
          <p:nvPr>
            <p:ph type="title"/>
          </p:nvPr>
        </p:nvSpPr>
        <p:spPr>
          <a:xfrm>
            <a:off x="880489" y="477570"/>
            <a:ext cx="10515600" cy="2852737"/>
          </a:xfrm>
        </p:spPr>
        <p:txBody>
          <a:bodyPr/>
          <a:lstStyle/>
          <a:p>
            <a:r>
              <a:rPr lang="en-US">
                <a:latin typeface="Arial"/>
                <a:cs typeface="Arial"/>
              </a:rPr>
              <a:t>MISSION, VISION, VALUES</a:t>
            </a:r>
            <a:endParaRPr lang="en-US"/>
          </a:p>
        </p:txBody>
      </p:sp>
      <p:sp>
        <p:nvSpPr>
          <p:cNvPr id="3" name="Text Placeholder 2">
            <a:extLst>
              <a:ext uri="{FF2B5EF4-FFF2-40B4-BE49-F238E27FC236}">
                <a16:creationId xmlns:a16="http://schemas.microsoft.com/office/drawing/2014/main" id="{74519D2C-9340-1F60-AE67-66720EAD303B}"/>
              </a:ext>
            </a:extLst>
          </p:cNvPr>
          <p:cNvSpPr>
            <a:spLocks noGrp="1"/>
          </p:cNvSpPr>
          <p:nvPr>
            <p:ph type="body" idx="1"/>
          </p:nvPr>
        </p:nvSpPr>
        <p:spPr>
          <a:xfrm>
            <a:off x="839957" y="3365401"/>
            <a:ext cx="10515600" cy="1500187"/>
          </a:xfrm>
        </p:spPr>
        <p:txBody>
          <a:bodyPr vert="horz" lIns="91440" tIns="45720" rIns="91440" bIns="45720" rtlCol="0" anchor="t">
            <a:normAutofit/>
          </a:bodyPr>
          <a:lstStyle/>
          <a:p>
            <a:r>
              <a:rPr lang="en-US" dirty="0">
                <a:latin typeface="Arial"/>
                <a:cs typeface="Arial"/>
              </a:rPr>
              <a:t>Lets review our draft Board's Mission, Vision and Values </a:t>
            </a:r>
            <a:endParaRPr lang="en-US" dirty="0"/>
          </a:p>
        </p:txBody>
      </p:sp>
    </p:spTree>
    <p:extLst>
      <p:ext uri="{BB962C8B-B14F-4D97-AF65-F5344CB8AC3E}">
        <p14:creationId xmlns:p14="http://schemas.microsoft.com/office/powerpoint/2010/main" val="1920310656"/>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E244D-5005-BEA0-7DF5-32A8C52CB04E}"/>
              </a:ext>
            </a:extLst>
          </p:cNvPr>
          <p:cNvSpPr>
            <a:spLocks noGrp="1"/>
          </p:cNvSpPr>
          <p:nvPr>
            <p:ph type="title"/>
          </p:nvPr>
        </p:nvSpPr>
        <p:spPr>
          <a:xfrm>
            <a:off x="838200" y="190085"/>
            <a:ext cx="10515600" cy="1325563"/>
          </a:xfrm>
        </p:spPr>
        <p:txBody>
          <a:bodyPr/>
          <a:lstStyle/>
          <a:p>
            <a:r>
              <a:rPr lang="en-US" dirty="0"/>
              <a:t>Mission – What we heard</a:t>
            </a:r>
          </a:p>
        </p:txBody>
      </p:sp>
      <p:pic>
        <p:nvPicPr>
          <p:cNvPr id="5" name="Content Placeholder 4">
            <a:extLst>
              <a:ext uri="{FF2B5EF4-FFF2-40B4-BE49-F238E27FC236}">
                <a16:creationId xmlns:a16="http://schemas.microsoft.com/office/drawing/2014/main" id="{FD0286F0-4315-7347-D42C-9E23E9834EA2}"/>
              </a:ext>
            </a:extLst>
          </p:cNvPr>
          <p:cNvPicPr>
            <a:picLocks noGrp="1" noChangeAspect="1"/>
          </p:cNvPicPr>
          <p:nvPr>
            <p:ph idx="1"/>
          </p:nvPr>
        </p:nvPicPr>
        <p:blipFill>
          <a:blip r:embed="rId2"/>
          <a:stretch>
            <a:fillRect/>
          </a:stretch>
        </p:blipFill>
        <p:spPr>
          <a:xfrm>
            <a:off x="1649171" y="1188003"/>
            <a:ext cx="8893658" cy="5521867"/>
          </a:xfrm>
        </p:spPr>
      </p:pic>
    </p:spTree>
    <p:extLst>
      <p:ext uri="{BB962C8B-B14F-4D97-AF65-F5344CB8AC3E}">
        <p14:creationId xmlns:p14="http://schemas.microsoft.com/office/powerpoint/2010/main" val="49405075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31319-B67A-FE41-8188-AF432C522F46}"/>
              </a:ext>
            </a:extLst>
          </p:cNvPr>
          <p:cNvSpPr>
            <a:spLocks noGrp="1"/>
          </p:cNvSpPr>
          <p:nvPr>
            <p:ph type="title"/>
          </p:nvPr>
        </p:nvSpPr>
        <p:spPr/>
        <p:txBody>
          <a:bodyPr/>
          <a:lstStyle/>
          <a:p>
            <a:r>
              <a:rPr lang="en-US"/>
              <a:t>Land Acknowledgement</a:t>
            </a:r>
          </a:p>
        </p:txBody>
      </p:sp>
      <p:sp>
        <p:nvSpPr>
          <p:cNvPr id="3" name="Content Placeholder 2">
            <a:extLst>
              <a:ext uri="{FF2B5EF4-FFF2-40B4-BE49-F238E27FC236}">
                <a16:creationId xmlns:a16="http://schemas.microsoft.com/office/drawing/2014/main" id="{71D34884-2E6E-854C-BF63-399A5BDB8212}"/>
              </a:ext>
            </a:extLst>
          </p:cNvPr>
          <p:cNvSpPr>
            <a:spLocks noGrp="1"/>
          </p:cNvSpPr>
          <p:nvPr>
            <p:ph idx="1"/>
          </p:nvPr>
        </p:nvSpPr>
        <p:spPr>
          <a:xfrm>
            <a:off x="838200" y="5167309"/>
            <a:ext cx="9863138" cy="1009653"/>
          </a:xfrm>
        </p:spPr>
        <p:txBody>
          <a:bodyPr>
            <a:normAutofit fontScale="92500"/>
          </a:bodyPr>
          <a:lstStyle/>
          <a:p>
            <a:pPr marL="0" indent="0">
              <a:buNone/>
            </a:pPr>
            <a:r>
              <a:rPr lang="en-US" dirty="0"/>
              <a:t>We here in the Durham Region respectfully acknowledge that we are on the traditional lands of the Mississauga's of Scugog Island.</a:t>
            </a:r>
          </a:p>
        </p:txBody>
      </p:sp>
      <p:pic>
        <p:nvPicPr>
          <p:cNvPr id="1026" name="Picture 2" descr="City of Oshawa">
            <a:extLst>
              <a:ext uri="{FF2B5EF4-FFF2-40B4-BE49-F238E27FC236}">
                <a16:creationId xmlns:a16="http://schemas.microsoft.com/office/drawing/2014/main" id="{BBDF8DC4-A577-8149-9FD6-A9FCEB95AC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657"/>
          <a:stretch/>
        </p:blipFill>
        <p:spPr bwMode="auto">
          <a:xfrm>
            <a:off x="838200" y="1690690"/>
            <a:ext cx="9863138" cy="325120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8" descr="Orange, Black and White logo with the text &quot;Every Child Matters&quot; &quot;We walk the path together&quot;">
            <a:extLst>
              <a:ext uri="{FF2B5EF4-FFF2-40B4-BE49-F238E27FC236}">
                <a16:creationId xmlns:a16="http://schemas.microsoft.com/office/drawing/2014/main" id="{49B6E5E4-5B26-E246-8964-4F1D7309B8F5}"/>
              </a:ext>
            </a:extLst>
          </p:cNvPr>
          <p:cNvPicPr>
            <a:picLocks noChangeAspect="1"/>
          </p:cNvPicPr>
          <p:nvPr/>
        </p:nvPicPr>
        <p:blipFill>
          <a:blip r:embed="rId3"/>
          <a:stretch>
            <a:fillRect/>
          </a:stretch>
        </p:blipFill>
        <p:spPr>
          <a:xfrm>
            <a:off x="7624118" y="374915"/>
            <a:ext cx="4205684" cy="3119790"/>
          </a:xfrm>
          <a:prstGeom prst="rect">
            <a:avLst/>
          </a:prstGeom>
        </p:spPr>
      </p:pic>
    </p:spTree>
    <p:extLst>
      <p:ext uri="{BB962C8B-B14F-4D97-AF65-F5344CB8AC3E}">
        <p14:creationId xmlns:p14="http://schemas.microsoft.com/office/powerpoint/2010/main" val="107515339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F15F01D-9D2F-2CB7-1842-2D4916A71439}"/>
              </a:ext>
            </a:extLst>
          </p:cNvPr>
          <p:cNvSpPr>
            <a:spLocks noGrp="1"/>
          </p:cNvSpPr>
          <p:nvPr>
            <p:ph type="title"/>
          </p:nvPr>
        </p:nvSpPr>
        <p:spPr>
          <a:xfrm>
            <a:off x="838200" y="365127"/>
            <a:ext cx="10515600" cy="1325563"/>
          </a:xfrm>
        </p:spPr>
        <p:txBody>
          <a:bodyPr/>
          <a:lstStyle/>
          <a:p>
            <a:r>
              <a:rPr lang="en-US" dirty="0">
                <a:latin typeface="Arial"/>
                <a:cs typeface="Arial"/>
              </a:rPr>
              <a:t>Mission</a:t>
            </a:r>
            <a:endParaRPr lang="en-US" dirty="0"/>
          </a:p>
        </p:txBody>
      </p:sp>
      <p:sp>
        <p:nvSpPr>
          <p:cNvPr id="5" name="TextBox 4">
            <a:extLst>
              <a:ext uri="{FF2B5EF4-FFF2-40B4-BE49-F238E27FC236}">
                <a16:creationId xmlns:a16="http://schemas.microsoft.com/office/drawing/2014/main" id="{135658CC-5299-DC01-B85B-0488C08A3251}"/>
              </a:ext>
            </a:extLst>
          </p:cNvPr>
          <p:cNvSpPr txBox="1"/>
          <p:nvPr/>
        </p:nvSpPr>
        <p:spPr>
          <a:xfrm>
            <a:off x="838200" y="1825625"/>
            <a:ext cx="5181600" cy="4351338"/>
          </a:xfrm>
          <a:prstGeom prst="rect">
            <a:avLst/>
          </a:prstGeom>
        </p:spPr>
        <p:txBody>
          <a:bodyPr vert="horz" lIns="91440" tIns="45720" rIns="91440" bIns="45720" rtlCol="0" anchor="t">
            <a:normAutofit/>
          </a:bodyPr>
          <a:lstStyle/>
          <a:p>
            <a:pPr defTabSz="914377">
              <a:lnSpc>
                <a:spcPct val="90000"/>
              </a:lnSpc>
            </a:pPr>
            <a:endParaRPr lang="en-US" sz="2800" b="1" dirty="0">
              <a:effectLst/>
              <a:latin typeface="Arial" panose="020B0604020202020204" pitchFamily="34" charset="0"/>
              <a:cs typeface="Arial" panose="020B0604020202020204" pitchFamily="34" charset="0"/>
            </a:endParaRPr>
          </a:p>
          <a:p>
            <a:pPr defTabSz="914377">
              <a:lnSpc>
                <a:spcPct val="90000"/>
              </a:lnSpc>
              <a:spcAft>
                <a:spcPts val="800"/>
              </a:spcAft>
            </a:pPr>
            <a:r>
              <a:rPr lang="en-US" sz="3600" dirty="0">
                <a:effectLst/>
                <a:latin typeface="Arial"/>
                <a:cs typeface="Arial"/>
              </a:rPr>
              <a:t>We are an inclusive Catholic learning community that inspires every student to achieve their full potential through faith and education.</a:t>
            </a:r>
            <a:br>
              <a:rPr lang="en-US" sz="3600" dirty="0">
                <a:effectLst/>
                <a:latin typeface="Arial" panose="020B0604020202020204" pitchFamily="34" charset="0"/>
                <a:cs typeface="Arial" panose="020B0604020202020204" pitchFamily="34" charset="0"/>
              </a:rPr>
            </a:br>
            <a:endParaRPr lang="en-CA" sz="2800" dirty="0">
              <a:effectLst/>
              <a:latin typeface="Arial" panose="020B0604020202020204" pitchFamily="34" charset="0"/>
              <a:cs typeface="Arial" panose="020B0604020202020204" pitchFamily="34" charset="0"/>
            </a:endParaRPr>
          </a:p>
        </p:txBody>
      </p:sp>
      <p:pic>
        <p:nvPicPr>
          <p:cNvPr id="2" name="Picture 2" descr="A picture containing person&#10;&#10;Description automatically generated">
            <a:extLst>
              <a:ext uri="{FF2B5EF4-FFF2-40B4-BE49-F238E27FC236}">
                <a16:creationId xmlns:a16="http://schemas.microsoft.com/office/drawing/2014/main" id="{0EFE5AC1-B928-CCE3-AB0B-E054174AD4F6}"/>
              </a:ext>
            </a:extLst>
          </p:cNvPr>
          <p:cNvPicPr>
            <a:picLocks noChangeAspect="1"/>
          </p:cNvPicPr>
          <p:nvPr/>
        </p:nvPicPr>
        <p:blipFill rotWithShape="1">
          <a:blip r:embed="rId2"/>
          <a:srcRect l="17536" r="1" b="1"/>
          <a:stretch/>
        </p:blipFill>
        <p:spPr>
          <a:xfrm>
            <a:off x="6172200" y="1825625"/>
            <a:ext cx="5181600" cy="4351338"/>
          </a:xfrm>
          <a:prstGeom prst="rect">
            <a:avLst/>
          </a:prstGeom>
          <a:noFill/>
        </p:spPr>
      </p:pic>
    </p:spTree>
    <p:extLst>
      <p:ext uri="{BB962C8B-B14F-4D97-AF65-F5344CB8AC3E}">
        <p14:creationId xmlns:p14="http://schemas.microsoft.com/office/powerpoint/2010/main" val="166800768"/>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8161856-EF89-6A81-B36C-2BC758F9CF4D}"/>
              </a:ext>
            </a:extLst>
          </p:cNvPr>
          <p:cNvSpPr txBox="1"/>
          <p:nvPr/>
        </p:nvSpPr>
        <p:spPr>
          <a:xfrm>
            <a:off x="969146" y="1223524"/>
            <a:ext cx="9987378" cy="4410951"/>
          </a:xfrm>
          <a:prstGeom prst="rect">
            <a:avLst/>
          </a:prstGeom>
          <a:noFill/>
        </p:spPr>
        <p:txBody>
          <a:bodyPr wrap="square">
            <a:spAutoFit/>
          </a:bodyPr>
          <a:lstStyle/>
          <a:p>
            <a:r>
              <a:rPr lang="en-US" sz="3600" b="1" dirty="0">
                <a:effectLst/>
                <a:latin typeface="Arial" panose="020B0604020202020204" pitchFamily="34" charset="0"/>
                <a:ea typeface="Calibri" panose="020F0502020204030204" pitchFamily="34" charset="0"/>
                <a:cs typeface="Times New Roman" panose="02020603050405020304" pitchFamily="18" charset="0"/>
              </a:rPr>
              <a:t>Vision</a:t>
            </a:r>
            <a:endParaRPr lang="en-CA" sz="36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dirty="0">
                <a:effectLst/>
                <a:latin typeface="Arial" panose="020B0604020202020204" pitchFamily="34" charset="0"/>
                <a:ea typeface="Calibri" panose="020F0502020204030204" pitchFamily="34" charset="0"/>
                <a:cs typeface="Times New Roman" panose="02020603050405020304" pitchFamily="18" charset="0"/>
              </a:rPr>
              <a:t>By fostering positive relationships with home, school, parish and community, students and staff will learn and work in a Catholic environment where they feel:</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3200" dirty="0">
                <a:effectLst/>
                <a:latin typeface="Arial" panose="020B0604020202020204" pitchFamily="34" charset="0"/>
                <a:ea typeface="Calibri" panose="020F0502020204030204" pitchFamily="34" charset="0"/>
                <a:cs typeface="Times New Roman" panose="02020603050405020304" pitchFamily="18" charset="0"/>
              </a:rPr>
              <a:t>Safe and welcome</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3200" dirty="0">
                <a:effectLst/>
                <a:latin typeface="Arial" panose="020B0604020202020204" pitchFamily="34" charset="0"/>
                <a:ea typeface="Calibri" panose="020F0502020204030204" pitchFamily="34" charset="0"/>
                <a:cs typeface="Times New Roman" panose="02020603050405020304" pitchFamily="18" charset="0"/>
              </a:rPr>
              <a:t>Accepted and valued</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3200" dirty="0">
                <a:effectLst/>
                <a:latin typeface="Arial" panose="020B0604020202020204" pitchFamily="34" charset="0"/>
                <a:ea typeface="Calibri" panose="020F0502020204030204" pitchFamily="34" charset="0"/>
                <a:cs typeface="Times New Roman" panose="02020603050405020304" pitchFamily="18" charset="0"/>
              </a:rPr>
              <a:t>Heard and engaged</a:t>
            </a:r>
          </a:p>
          <a:p>
            <a:pPr marL="342900" lvl="0" indent="-342900">
              <a:lnSpc>
                <a:spcPct val="107000"/>
              </a:lnSpc>
              <a:buFont typeface="Symbol" panose="05050102010706020507" pitchFamily="18" charset="2"/>
              <a:buChar char=""/>
            </a:pPr>
            <a:r>
              <a:rPr lang="en-US" sz="3200" dirty="0">
                <a:effectLst/>
                <a:latin typeface="Arial" panose="020B0604020202020204" pitchFamily="34" charset="0"/>
                <a:ea typeface="Calibri" panose="020F0502020204030204" pitchFamily="34" charset="0"/>
              </a:rPr>
              <a:t>Supported and prepared</a:t>
            </a:r>
            <a:endParaRPr lang="en-CA" sz="3200" dirty="0"/>
          </a:p>
        </p:txBody>
      </p:sp>
    </p:spTree>
    <p:extLst>
      <p:ext uri="{BB962C8B-B14F-4D97-AF65-F5344CB8AC3E}">
        <p14:creationId xmlns:p14="http://schemas.microsoft.com/office/powerpoint/2010/main" val="1444244056"/>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69D32-0057-38B6-0880-03B79F32E874}"/>
              </a:ext>
            </a:extLst>
          </p:cNvPr>
          <p:cNvSpPr>
            <a:spLocks noGrp="1"/>
          </p:cNvSpPr>
          <p:nvPr>
            <p:ph type="title"/>
          </p:nvPr>
        </p:nvSpPr>
        <p:spPr/>
        <p:txBody>
          <a:bodyPr/>
          <a:lstStyle/>
          <a:p>
            <a:r>
              <a:rPr lang="en-US" dirty="0">
                <a:latin typeface="Arial"/>
                <a:cs typeface="Arial"/>
              </a:rPr>
              <a:t>Values</a:t>
            </a:r>
            <a:endParaRPr lang="en-US" dirty="0"/>
          </a:p>
        </p:txBody>
      </p:sp>
      <p:graphicFrame>
        <p:nvGraphicFramePr>
          <p:cNvPr id="4" name="Content Placeholder 3">
            <a:extLst>
              <a:ext uri="{FF2B5EF4-FFF2-40B4-BE49-F238E27FC236}">
                <a16:creationId xmlns:a16="http://schemas.microsoft.com/office/drawing/2014/main" id="{C2E6BD93-E842-086E-CE5A-BBAFDD7E8739}"/>
              </a:ext>
            </a:extLst>
          </p:cNvPr>
          <p:cNvGraphicFramePr>
            <a:graphicFrameLocks noGrp="1"/>
          </p:cNvGraphicFramePr>
          <p:nvPr>
            <p:ph idx="1"/>
            <p:extLst>
              <p:ext uri="{D42A27DB-BD31-4B8C-83A1-F6EECF244321}">
                <p14:modId xmlns:p14="http://schemas.microsoft.com/office/powerpoint/2010/main" val="2834747377"/>
              </p:ext>
            </p:extLst>
          </p:nvPr>
        </p:nvGraphicFramePr>
        <p:xfrm>
          <a:off x="838200" y="125333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a:extLst>
              <a:ext uri="{FF2B5EF4-FFF2-40B4-BE49-F238E27FC236}">
                <a16:creationId xmlns:a16="http://schemas.microsoft.com/office/drawing/2014/main" id="{7DF627C3-8976-0ADC-3270-EFB131A8BFA8}"/>
              </a:ext>
            </a:extLst>
          </p:cNvPr>
          <p:cNvSpPr/>
          <p:nvPr/>
        </p:nvSpPr>
        <p:spPr>
          <a:xfrm>
            <a:off x="3636817" y="1056661"/>
            <a:ext cx="1884218" cy="9895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Faith</a:t>
            </a:r>
          </a:p>
        </p:txBody>
      </p:sp>
      <p:sp>
        <p:nvSpPr>
          <p:cNvPr id="6" name="Oval 5">
            <a:extLst>
              <a:ext uri="{FF2B5EF4-FFF2-40B4-BE49-F238E27FC236}">
                <a16:creationId xmlns:a16="http://schemas.microsoft.com/office/drawing/2014/main" id="{C4C4955F-D372-C5E1-E7E3-6E29915F323E}"/>
              </a:ext>
            </a:extLst>
          </p:cNvPr>
          <p:cNvSpPr/>
          <p:nvPr/>
        </p:nvSpPr>
        <p:spPr>
          <a:xfrm>
            <a:off x="2286001" y="5699989"/>
            <a:ext cx="1981200" cy="7928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Respect</a:t>
            </a:r>
          </a:p>
        </p:txBody>
      </p:sp>
      <p:sp>
        <p:nvSpPr>
          <p:cNvPr id="7" name="Oval 6">
            <a:extLst>
              <a:ext uri="{FF2B5EF4-FFF2-40B4-BE49-F238E27FC236}">
                <a16:creationId xmlns:a16="http://schemas.microsoft.com/office/drawing/2014/main" id="{E9EE5777-08BD-3753-0654-5E141214C6BD}"/>
              </a:ext>
            </a:extLst>
          </p:cNvPr>
          <p:cNvSpPr/>
          <p:nvPr/>
        </p:nvSpPr>
        <p:spPr>
          <a:xfrm>
            <a:off x="1773382" y="3283527"/>
            <a:ext cx="2195946" cy="9383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Reconciliation</a:t>
            </a:r>
          </a:p>
        </p:txBody>
      </p:sp>
      <p:sp>
        <p:nvSpPr>
          <p:cNvPr id="8" name="Oval 7">
            <a:extLst>
              <a:ext uri="{FF2B5EF4-FFF2-40B4-BE49-F238E27FC236}">
                <a16:creationId xmlns:a16="http://schemas.microsoft.com/office/drawing/2014/main" id="{7CC68C1C-4948-565C-C604-35F7A51CC06C}"/>
              </a:ext>
            </a:extLst>
          </p:cNvPr>
          <p:cNvSpPr/>
          <p:nvPr/>
        </p:nvSpPr>
        <p:spPr>
          <a:xfrm>
            <a:off x="7065818" y="1158011"/>
            <a:ext cx="1884218" cy="9291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Hope</a:t>
            </a:r>
          </a:p>
        </p:txBody>
      </p:sp>
      <p:sp>
        <p:nvSpPr>
          <p:cNvPr id="9" name="Oval 8">
            <a:extLst>
              <a:ext uri="{FF2B5EF4-FFF2-40B4-BE49-F238E27FC236}">
                <a16:creationId xmlns:a16="http://schemas.microsoft.com/office/drawing/2014/main" id="{52B41C1A-1C2C-F559-603A-6B8EFB0C4B58}"/>
              </a:ext>
            </a:extLst>
          </p:cNvPr>
          <p:cNvSpPr/>
          <p:nvPr/>
        </p:nvSpPr>
        <p:spPr>
          <a:xfrm>
            <a:off x="7959437" y="3429000"/>
            <a:ext cx="2195946" cy="7928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Love</a:t>
            </a:r>
          </a:p>
        </p:txBody>
      </p:sp>
      <p:sp>
        <p:nvSpPr>
          <p:cNvPr id="10" name="Oval 9">
            <a:extLst>
              <a:ext uri="{FF2B5EF4-FFF2-40B4-BE49-F238E27FC236}">
                <a16:creationId xmlns:a16="http://schemas.microsoft.com/office/drawing/2014/main" id="{CBFCFF76-2E46-12CA-BF5C-B1F15DC01C12}"/>
              </a:ext>
            </a:extLst>
          </p:cNvPr>
          <p:cNvSpPr/>
          <p:nvPr/>
        </p:nvSpPr>
        <p:spPr>
          <a:xfrm>
            <a:off x="7924800" y="5801339"/>
            <a:ext cx="1981199" cy="7928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Charity</a:t>
            </a:r>
          </a:p>
        </p:txBody>
      </p:sp>
    </p:spTree>
    <p:extLst>
      <p:ext uri="{BB962C8B-B14F-4D97-AF65-F5344CB8AC3E}">
        <p14:creationId xmlns:p14="http://schemas.microsoft.com/office/powerpoint/2010/main" val="3833970727"/>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902F8870-F33C-491B-9340-90F17F1285F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03275" y="998538"/>
            <a:ext cx="9498012" cy="5329237"/>
          </a:xfrm>
          <a:prstGeom prst="rect">
            <a:avLst/>
          </a:prstGeom>
        </p:spPr>
      </p:pic>
      <p:sp>
        <p:nvSpPr>
          <p:cNvPr id="2" name="Title 1">
            <a:extLst>
              <a:ext uri="{FF2B5EF4-FFF2-40B4-BE49-F238E27FC236}">
                <a16:creationId xmlns:a16="http://schemas.microsoft.com/office/drawing/2014/main" id="{A8498FE6-252A-0BD6-3E21-73E772B898A5}"/>
              </a:ext>
            </a:extLst>
          </p:cNvPr>
          <p:cNvSpPr>
            <a:spLocks noGrp="1"/>
          </p:cNvSpPr>
          <p:nvPr>
            <p:ph type="title"/>
          </p:nvPr>
        </p:nvSpPr>
        <p:spPr>
          <a:xfrm>
            <a:off x="885825" y="5000627"/>
            <a:ext cx="6165851" cy="1325563"/>
          </a:xfrm>
        </p:spPr>
        <p:txBody>
          <a:bodyPr>
            <a:noAutofit/>
          </a:bodyPr>
          <a:lstStyle/>
          <a:p>
            <a:r>
              <a:rPr lang="en-US" sz="5400" dirty="0">
                <a:solidFill>
                  <a:srgbClr val="FFFFFF"/>
                </a:solidFill>
                <a:latin typeface="Arial"/>
                <a:cs typeface="Arial"/>
              </a:rPr>
              <a:t>Take time to reflect</a:t>
            </a:r>
            <a:endParaRPr lang="en-US" sz="5400" dirty="0">
              <a:solidFill>
                <a:srgbClr val="FFFFFF"/>
              </a:solidFill>
            </a:endParaRPr>
          </a:p>
        </p:txBody>
      </p:sp>
    </p:spTree>
    <p:extLst>
      <p:ext uri="{BB962C8B-B14F-4D97-AF65-F5344CB8AC3E}">
        <p14:creationId xmlns:p14="http://schemas.microsoft.com/office/powerpoint/2010/main" val="152801608"/>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FCD9D-15D7-D060-68EF-97E174BB3A77}"/>
              </a:ext>
            </a:extLst>
          </p:cNvPr>
          <p:cNvSpPr>
            <a:spLocks noGrp="1"/>
          </p:cNvSpPr>
          <p:nvPr>
            <p:ph type="title"/>
          </p:nvPr>
        </p:nvSpPr>
        <p:spPr>
          <a:xfrm>
            <a:off x="210105" y="2242023"/>
            <a:ext cx="11771789" cy="2373953"/>
          </a:xfrm>
        </p:spPr>
        <p:txBody>
          <a:bodyPr>
            <a:normAutofit/>
          </a:bodyPr>
          <a:lstStyle/>
          <a:p>
            <a:pPr algn="ctr"/>
            <a:r>
              <a:rPr lang="en-US" sz="5400" dirty="0"/>
              <a:t>Listening, Learning and Living in Faith</a:t>
            </a:r>
            <a:br>
              <a:rPr lang="en-US" sz="5400" dirty="0"/>
            </a:br>
            <a:r>
              <a:rPr lang="en-US" sz="5400" dirty="0"/>
              <a:t>2023-2026</a:t>
            </a:r>
            <a:endParaRPr lang="en-CA" sz="5400" dirty="0"/>
          </a:p>
        </p:txBody>
      </p:sp>
    </p:spTree>
    <p:extLst>
      <p:ext uri="{BB962C8B-B14F-4D97-AF65-F5344CB8AC3E}">
        <p14:creationId xmlns:p14="http://schemas.microsoft.com/office/powerpoint/2010/main" val="3228389305"/>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EB05262-DFC5-AEB6-BDE4-205A7652DB19}"/>
              </a:ext>
            </a:extLst>
          </p:cNvPr>
          <p:cNvSpPr txBox="1"/>
          <p:nvPr/>
        </p:nvSpPr>
        <p:spPr>
          <a:xfrm>
            <a:off x="1109709" y="1094551"/>
            <a:ext cx="9481352" cy="4198842"/>
          </a:xfrm>
          <a:prstGeom prst="rect">
            <a:avLst/>
          </a:prstGeom>
          <a:noFill/>
        </p:spPr>
        <p:txBody>
          <a:bodyPr wrap="square">
            <a:spAutoFit/>
          </a:bodyPr>
          <a:lstStyle/>
          <a:p>
            <a:r>
              <a:rPr lang="en-US" sz="2800" b="1" dirty="0">
                <a:effectLst/>
                <a:latin typeface="Arial" panose="020B0604020202020204" pitchFamily="34" charset="0"/>
                <a:ea typeface="Calibri" panose="020F0502020204030204" pitchFamily="34" charset="0"/>
                <a:cs typeface="Times New Roman" panose="02020603050405020304" pitchFamily="18" charset="0"/>
              </a:rPr>
              <a:t>Our Plan at a Glance</a:t>
            </a: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p>
            <a:r>
              <a:rPr lang="en-US" sz="2800" b="1" dirty="0">
                <a:effectLst/>
                <a:latin typeface="Arial" panose="020B0604020202020204" pitchFamily="34" charset="0"/>
                <a:ea typeface="Calibri" panose="020F0502020204030204" pitchFamily="34" charset="0"/>
                <a:cs typeface="Times New Roman" panose="02020603050405020304" pitchFamily="18" charset="0"/>
              </a:rPr>
              <a:t> </a:t>
            </a:r>
            <a:endParaRPr lang="en-CA" sz="2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2400" dirty="0">
                <a:effectLst/>
                <a:latin typeface="Arial" panose="020B0604020202020204" pitchFamily="34" charset="0"/>
                <a:ea typeface="Calibri" panose="020F0502020204030204" pitchFamily="34" charset="0"/>
              </a:rPr>
              <a:t>Listening, Learning and Living in Faith are foundational processes that form the core of our Multi-year Strategic Plan. Through the intentional implementation of these processes, annual goals will be developed and implemented under the strategic priorities of:</a:t>
            </a:r>
            <a:endParaRPr lang="en-CA" sz="2400" dirty="0">
              <a:effectLst/>
              <a:latin typeface="Arial" panose="020B0604020202020204" pitchFamily="34" charset="0"/>
              <a:ea typeface="Calibri" panose="020F0502020204030204" pitchFamily="34" charset="0"/>
            </a:endParaRPr>
          </a:p>
          <a:p>
            <a:pPr marL="342900" lvl="0" indent="-342900">
              <a:lnSpc>
                <a:spcPct val="115000"/>
              </a:lnSpc>
              <a:spcAft>
                <a:spcPts val="800"/>
              </a:spcAft>
              <a:buFont typeface="Symbol" panose="05050102010706020507" pitchFamily="18" charset="2"/>
              <a:buChar char=""/>
            </a:pPr>
            <a:r>
              <a:rPr lang="en-US" sz="2400" dirty="0">
                <a:latin typeface="Arial" panose="020B0604020202020204" pitchFamily="34" charset="0"/>
                <a:ea typeface="Calibri" panose="020F0502020204030204" pitchFamily="34" charset="0"/>
              </a:rPr>
              <a:t>S</a:t>
            </a:r>
            <a:r>
              <a:rPr lang="en-US" sz="2400" dirty="0">
                <a:effectLst/>
                <a:latin typeface="Arial" panose="020B0604020202020204" pitchFamily="34" charset="0"/>
                <a:ea typeface="Calibri" panose="020F0502020204030204" pitchFamily="34" charset="0"/>
              </a:rPr>
              <a:t>upporting </a:t>
            </a:r>
            <a:r>
              <a:rPr lang="en-US" sz="2400" dirty="0">
                <a:latin typeface="Arial" panose="020B0604020202020204" pitchFamily="34" charset="0"/>
                <a:ea typeface="Calibri" panose="020F0502020204030204" pitchFamily="34" charset="0"/>
              </a:rPr>
              <a:t>F</a:t>
            </a:r>
            <a:r>
              <a:rPr lang="en-US" sz="2400" dirty="0">
                <a:effectLst/>
                <a:latin typeface="Arial" panose="020B0604020202020204" pitchFamily="34" charset="0"/>
                <a:ea typeface="Calibri" panose="020F0502020204030204" pitchFamily="34" charset="0"/>
              </a:rPr>
              <a:t>aith and Well-Being </a:t>
            </a:r>
            <a:endParaRPr lang="en-CA" sz="2400" dirty="0">
              <a:effectLst/>
              <a:latin typeface="Arial" panose="020B0604020202020204" pitchFamily="34" charset="0"/>
              <a:ea typeface="Calibri" panose="020F0502020204030204" pitchFamily="34" charset="0"/>
            </a:endParaRPr>
          </a:p>
          <a:p>
            <a:pPr marL="342900" lvl="0" indent="-342900">
              <a:lnSpc>
                <a:spcPct val="115000"/>
              </a:lnSpc>
              <a:spcAft>
                <a:spcPts val="800"/>
              </a:spcAft>
              <a:buFont typeface="Symbol" panose="05050102010706020507" pitchFamily="18" charset="2"/>
              <a:buChar char=""/>
            </a:pPr>
            <a:r>
              <a:rPr lang="en-US" sz="2400" dirty="0">
                <a:latin typeface="Arial" panose="020B0604020202020204" pitchFamily="34" charset="0"/>
                <a:ea typeface="Calibri" panose="020F0502020204030204" pitchFamily="34" charset="0"/>
              </a:rPr>
              <a:t>A</a:t>
            </a:r>
            <a:r>
              <a:rPr lang="en-US" sz="2400" dirty="0">
                <a:effectLst/>
                <a:latin typeface="Arial" panose="020B0604020202020204" pitchFamily="34" charset="0"/>
                <a:ea typeface="Calibri" panose="020F0502020204030204" pitchFamily="34" charset="0"/>
              </a:rPr>
              <a:t>dvancing </a:t>
            </a:r>
            <a:r>
              <a:rPr lang="en-US" sz="2400" dirty="0">
                <a:latin typeface="Arial" panose="020B0604020202020204" pitchFamily="34" charset="0"/>
                <a:ea typeface="Calibri" panose="020F0502020204030204" pitchFamily="34" charset="0"/>
              </a:rPr>
              <a:t>H</a:t>
            </a:r>
            <a:r>
              <a:rPr lang="en-US" sz="2400" dirty="0">
                <a:effectLst/>
                <a:latin typeface="Arial" panose="020B0604020202020204" pitchFamily="34" charset="0"/>
                <a:ea typeface="Calibri" panose="020F0502020204030204" pitchFamily="34" charset="0"/>
              </a:rPr>
              <a:t>uman </a:t>
            </a:r>
            <a:r>
              <a:rPr lang="en-US" sz="2400" dirty="0">
                <a:latin typeface="Arial" panose="020B0604020202020204" pitchFamily="34" charset="0"/>
                <a:ea typeface="Calibri" panose="020F0502020204030204" pitchFamily="34" charset="0"/>
              </a:rPr>
              <a:t>R</a:t>
            </a:r>
            <a:r>
              <a:rPr lang="en-US" sz="2400" dirty="0">
                <a:effectLst/>
                <a:latin typeface="Arial" panose="020B0604020202020204" pitchFamily="34" charset="0"/>
                <a:ea typeface="Calibri" panose="020F0502020204030204" pitchFamily="34" charset="0"/>
              </a:rPr>
              <a:t>ights and </a:t>
            </a:r>
            <a:r>
              <a:rPr lang="en-US" sz="2400" dirty="0">
                <a:latin typeface="Arial" panose="020B0604020202020204" pitchFamily="34" charset="0"/>
                <a:ea typeface="Calibri" panose="020F0502020204030204" pitchFamily="34" charset="0"/>
              </a:rPr>
              <a:t>E</a:t>
            </a:r>
            <a:r>
              <a:rPr lang="en-US" sz="2400" dirty="0">
                <a:effectLst/>
                <a:latin typeface="Arial" panose="020B0604020202020204" pitchFamily="34" charset="0"/>
                <a:ea typeface="Calibri" panose="020F0502020204030204" pitchFamily="34" charset="0"/>
              </a:rPr>
              <a:t>quity; and </a:t>
            </a:r>
            <a:endParaRPr lang="en-CA" sz="2400" dirty="0">
              <a:effectLst/>
              <a:latin typeface="Arial" panose="020B0604020202020204" pitchFamily="34" charset="0"/>
              <a:ea typeface="Calibri" panose="020F0502020204030204" pitchFamily="34" charset="0"/>
            </a:endParaRPr>
          </a:p>
          <a:p>
            <a:pPr marL="342900" lvl="0" indent="-342900">
              <a:lnSpc>
                <a:spcPct val="115000"/>
              </a:lnSpc>
              <a:spcAft>
                <a:spcPts val="800"/>
              </a:spcAft>
              <a:buFont typeface="Symbol" panose="05050102010706020507" pitchFamily="18" charset="2"/>
              <a:buChar char=""/>
            </a:pPr>
            <a:r>
              <a:rPr lang="en-US" sz="2400" dirty="0">
                <a:latin typeface="Arial" panose="020B0604020202020204" pitchFamily="34" charset="0"/>
                <a:ea typeface="Calibri" panose="020F0502020204030204" pitchFamily="34" charset="0"/>
              </a:rPr>
              <a:t>I</a:t>
            </a:r>
            <a:r>
              <a:rPr lang="en-US" sz="2400" dirty="0">
                <a:effectLst/>
                <a:latin typeface="Arial" panose="020B0604020202020204" pitchFamily="34" charset="0"/>
                <a:ea typeface="Calibri" panose="020F0502020204030204" pitchFamily="34" charset="0"/>
              </a:rPr>
              <a:t>mproving </a:t>
            </a:r>
            <a:r>
              <a:rPr lang="en-US" sz="2400" dirty="0">
                <a:latin typeface="Arial" panose="020B0604020202020204" pitchFamily="34" charset="0"/>
                <a:ea typeface="Calibri" panose="020F0502020204030204" pitchFamily="34" charset="0"/>
              </a:rPr>
              <a:t>S</a:t>
            </a:r>
            <a:r>
              <a:rPr lang="en-US" sz="2400" dirty="0">
                <a:effectLst/>
                <a:latin typeface="Arial" panose="020B0604020202020204" pitchFamily="34" charset="0"/>
                <a:ea typeface="Calibri" panose="020F0502020204030204" pitchFamily="34" charset="0"/>
              </a:rPr>
              <a:t>tudent </a:t>
            </a:r>
            <a:r>
              <a:rPr lang="en-US" sz="2400" dirty="0">
                <a:latin typeface="Arial" panose="020B0604020202020204" pitchFamily="34" charset="0"/>
                <a:ea typeface="Calibri" panose="020F0502020204030204" pitchFamily="34" charset="0"/>
              </a:rPr>
              <a:t>L</a:t>
            </a:r>
            <a:r>
              <a:rPr lang="en-US" sz="2400" dirty="0">
                <a:effectLst/>
                <a:latin typeface="Arial" panose="020B0604020202020204" pitchFamily="34" charset="0"/>
                <a:ea typeface="Calibri" panose="020F0502020204030204" pitchFamily="34" charset="0"/>
              </a:rPr>
              <a:t>earning.</a:t>
            </a:r>
            <a:endParaRPr lang="en-CA" sz="24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213683903"/>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6DA9E6-2CF9-89A5-8B52-6636A9C07C5B}"/>
              </a:ext>
            </a:extLst>
          </p:cNvPr>
          <p:cNvSpPr txBox="1"/>
          <p:nvPr/>
        </p:nvSpPr>
        <p:spPr>
          <a:xfrm>
            <a:off x="523783" y="1471031"/>
            <a:ext cx="8680141" cy="4176208"/>
          </a:xfrm>
          <a:prstGeom prst="rect">
            <a:avLst/>
          </a:prstGeom>
          <a:noFill/>
        </p:spPr>
        <p:txBody>
          <a:bodyPr wrap="square">
            <a:spAutoFit/>
          </a:bodyPr>
          <a:lstStyle/>
          <a:p>
            <a:r>
              <a:rPr lang="en-US" sz="2400" b="1" dirty="0">
                <a:effectLst/>
                <a:latin typeface="Arial" panose="020B0604020202020204" pitchFamily="34" charset="0"/>
                <a:ea typeface="Calibri" panose="020F0502020204030204" pitchFamily="34" charset="0"/>
                <a:cs typeface="Times New Roman" panose="02020603050405020304" pitchFamily="18" charset="0"/>
              </a:rPr>
              <a:t>Listening</a:t>
            </a:r>
            <a:endParaRPr lang="en-CA" sz="24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2000" i="1" dirty="0">
                <a:effectLst/>
                <a:latin typeface="Arial" panose="020B0604020202020204" pitchFamily="34" charset="0"/>
                <a:ea typeface="Calibri" panose="020F0502020204030204" pitchFamily="34" charset="0"/>
              </a:rPr>
              <a:t> </a:t>
            </a:r>
            <a:endParaRPr lang="en-CA" sz="2000" dirty="0">
              <a:effectLst/>
              <a:latin typeface="Arial" panose="020B0604020202020204" pitchFamily="34" charset="0"/>
              <a:ea typeface="Calibri" panose="020F0502020204030204" pitchFamily="34" charset="0"/>
            </a:endParaRPr>
          </a:p>
          <a:p>
            <a:pPr>
              <a:lnSpc>
                <a:spcPct val="115000"/>
              </a:lnSpc>
              <a:spcAft>
                <a:spcPts val="800"/>
              </a:spcAft>
            </a:pPr>
            <a:r>
              <a:rPr lang="en-US" sz="2000" i="1" dirty="0">
                <a:effectLst/>
                <a:latin typeface="Arial" panose="020B0604020202020204" pitchFamily="34" charset="0"/>
                <a:ea typeface="Calibri" panose="020F0502020204030204" pitchFamily="34" charset="0"/>
              </a:rPr>
              <a:t>“It is only by paying attention to whom we listen, to what we listen, and to how we listen that we can grow in the art of communicating, the heart of which is not a theory or a technique, but the ‘openness of heart that makes closeness possible’.”</a:t>
            </a:r>
            <a:r>
              <a:rPr lang="en-US" sz="2000" dirty="0">
                <a:effectLst/>
                <a:latin typeface="Arial" panose="020B0604020202020204" pitchFamily="34" charset="0"/>
                <a:ea typeface="Calibri" panose="020F0502020204030204" pitchFamily="34" charset="0"/>
              </a:rPr>
              <a:t> – Pope Francis</a:t>
            </a:r>
            <a:endParaRPr lang="en-CA" sz="2000" dirty="0">
              <a:effectLst/>
              <a:latin typeface="Arial" panose="020B0604020202020204" pitchFamily="34" charset="0"/>
              <a:ea typeface="Calibri" panose="020F0502020204030204" pitchFamily="34" charset="0"/>
            </a:endParaRPr>
          </a:p>
          <a:p>
            <a:pPr>
              <a:lnSpc>
                <a:spcPct val="115000"/>
              </a:lnSpc>
              <a:spcAft>
                <a:spcPts val="800"/>
              </a:spcAft>
            </a:pPr>
            <a:r>
              <a:rPr lang="en-US" sz="2000" dirty="0">
                <a:effectLst/>
                <a:latin typeface="Arial" panose="020B0604020202020204" pitchFamily="34" charset="0"/>
                <a:ea typeface="Calibri" panose="020F0502020204030204" pitchFamily="34" charset="0"/>
              </a:rPr>
              <a:t>To achieve our strategic priorities, we must foster the art of listening to our students, staff, families, parishes, and community partners. By listening to the diverse needs of our communities, reviewing our data and accessing research, we can dismantle systemic barriers to success and provide more equitable and engaging learning environments for students.</a:t>
            </a:r>
            <a:endParaRPr lang="en-CA" sz="20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714545443"/>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1D13B1-0EE5-8457-1F70-78F751BE9223}"/>
              </a:ext>
            </a:extLst>
          </p:cNvPr>
          <p:cNvSpPr txBox="1"/>
          <p:nvPr/>
        </p:nvSpPr>
        <p:spPr>
          <a:xfrm>
            <a:off x="1003177" y="1230809"/>
            <a:ext cx="8138603" cy="4530151"/>
          </a:xfrm>
          <a:prstGeom prst="rect">
            <a:avLst/>
          </a:prstGeom>
          <a:noFill/>
        </p:spPr>
        <p:txBody>
          <a:bodyPr wrap="square">
            <a:spAutoFit/>
          </a:bodyPr>
          <a:lstStyle/>
          <a:p>
            <a:r>
              <a:rPr lang="en-US" sz="2400" b="1" dirty="0">
                <a:effectLst/>
                <a:latin typeface="Arial" panose="020B0604020202020204" pitchFamily="34" charset="0"/>
                <a:ea typeface="Calibri" panose="020F0502020204030204" pitchFamily="34" charset="0"/>
                <a:cs typeface="Times New Roman" panose="02020603050405020304" pitchFamily="18" charset="0"/>
              </a:rPr>
              <a:t>Learning</a:t>
            </a:r>
            <a:endParaRPr lang="en-CA" sz="24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2000" dirty="0">
                <a:effectLst/>
                <a:latin typeface="Arial" panose="020B0604020202020204" pitchFamily="34" charset="0"/>
                <a:ea typeface="Calibri" panose="020F0502020204030204" pitchFamily="34" charset="0"/>
              </a:rPr>
              <a:t> </a:t>
            </a:r>
            <a:endParaRPr lang="en-CA" sz="2000" dirty="0">
              <a:effectLst/>
              <a:latin typeface="Arial" panose="020B0604020202020204" pitchFamily="34" charset="0"/>
              <a:ea typeface="Calibri" panose="020F0502020204030204" pitchFamily="34" charset="0"/>
            </a:endParaRPr>
          </a:p>
          <a:p>
            <a:pPr>
              <a:lnSpc>
                <a:spcPct val="115000"/>
              </a:lnSpc>
              <a:spcAft>
                <a:spcPts val="800"/>
              </a:spcAft>
            </a:pPr>
            <a:r>
              <a:rPr lang="en-US" sz="2000" i="1" dirty="0">
                <a:effectLst/>
                <a:latin typeface="Arial" panose="020B0604020202020204" pitchFamily="34" charset="0"/>
                <a:ea typeface="Calibri" panose="020F0502020204030204" pitchFamily="34" charset="0"/>
              </a:rPr>
              <a:t>“</a:t>
            </a:r>
            <a:r>
              <a:rPr lang="en-US" sz="2000" i="1" dirty="0">
                <a:solidFill>
                  <a:srgbClr val="000000"/>
                </a:solidFill>
                <a:effectLst/>
                <a:latin typeface="Arial" panose="020B0604020202020204" pitchFamily="34" charset="0"/>
                <a:ea typeface="Calibri" panose="020F0502020204030204" pitchFamily="34" charset="0"/>
              </a:rPr>
              <a:t>Show me your ways, LORD, teach me your paths. Guide me in your truth and teach me, for you are God my Savior, and my hope is in you all day long.”</a:t>
            </a:r>
            <a:r>
              <a:rPr lang="en-US" sz="2000" dirty="0">
                <a:solidFill>
                  <a:srgbClr val="000000"/>
                </a:solidFill>
                <a:effectLst/>
                <a:latin typeface="Arial" panose="020B0604020202020204" pitchFamily="34" charset="0"/>
                <a:ea typeface="Calibri" panose="020F0502020204030204" pitchFamily="34" charset="0"/>
              </a:rPr>
              <a:t> – Psalms 25:4-5</a:t>
            </a:r>
            <a:endParaRPr lang="en-CA" sz="2000" dirty="0">
              <a:effectLst/>
              <a:latin typeface="Arial" panose="020B0604020202020204" pitchFamily="34" charset="0"/>
              <a:ea typeface="Calibri" panose="020F0502020204030204" pitchFamily="34" charset="0"/>
            </a:endParaRPr>
          </a:p>
          <a:p>
            <a:pPr>
              <a:lnSpc>
                <a:spcPct val="115000"/>
              </a:lnSpc>
              <a:spcAft>
                <a:spcPts val="800"/>
              </a:spcAft>
            </a:pPr>
            <a:br>
              <a:rPr lang="en-US" sz="2000" i="1" dirty="0">
                <a:effectLst/>
                <a:latin typeface="Arial" panose="020B0604020202020204" pitchFamily="34" charset="0"/>
                <a:ea typeface="Calibri" panose="020F0502020204030204" pitchFamily="34" charset="0"/>
              </a:rPr>
            </a:br>
            <a:r>
              <a:rPr lang="en-US" sz="2000" dirty="0">
                <a:effectLst/>
                <a:latin typeface="Arial" panose="020B0604020202020204" pitchFamily="34" charset="0"/>
                <a:ea typeface="Calibri" panose="020F0502020204030204" pitchFamily="34" charset="0"/>
              </a:rPr>
              <a:t>We are a learning organization. Our commitment to providing positive and welcoming learning environments for students is mirrored in our commitment to engaging staff in timely and culturally relevant professional learning. To achieve our strategic priorities, our multi-year strategic plan focusses on learning that is faith-based, culturally responsive, data driven and grounded in research.</a:t>
            </a:r>
            <a:endParaRPr lang="en-CA" sz="20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017296018"/>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76D377-F4CB-D33A-FF36-A078E14E4EAE}"/>
              </a:ext>
            </a:extLst>
          </p:cNvPr>
          <p:cNvSpPr txBox="1"/>
          <p:nvPr/>
        </p:nvSpPr>
        <p:spPr>
          <a:xfrm>
            <a:off x="648070" y="1286172"/>
            <a:ext cx="8771138" cy="4735335"/>
          </a:xfrm>
          <a:prstGeom prst="rect">
            <a:avLst/>
          </a:prstGeom>
          <a:noFill/>
        </p:spPr>
        <p:txBody>
          <a:bodyPr wrap="square">
            <a:spAutoFit/>
          </a:bodyPr>
          <a:lstStyle/>
          <a:p>
            <a:r>
              <a:rPr lang="en-US" sz="2400" b="1" dirty="0">
                <a:effectLst/>
                <a:latin typeface="Arial" panose="020B0604020202020204" pitchFamily="34" charset="0"/>
                <a:ea typeface="Calibri" panose="020F0502020204030204" pitchFamily="34" charset="0"/>
                <a:cs typeface="Times New Roman" panose="02020603050405020304" pitchFamily="18" charset="0"/>
              </a:rPr>
              <a:t>Living in Faith</a:t>
            </a:r>
            <a:endParaRPr lang="en-CA" sz="2400" dirty="0">
              <a:effectLst/>
              <a:latin typeface="Arial" panose="020B0604020202020204" pitchFamily="34" charset="0"/>
              <a:ea typeface="Calibri" panose="020F0502020204030204" pitchFamily="34" charset="0"/>
              <a:cs typeface="Times New Roman" panose="02020603050405020304" pitchFamily="18" charset="0"/>
            </a:endParaRPr>
          </a:p>
          <a:p>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CA" sz="24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2000" dirty="0">
                <a:effectLst/>
                <a:latin typeface="Arial" panose="020B0604020202020204" pitchFamily="34" charset="0"/>
                <a:ea typeface="Calibri" panose="020F0502020204030204" pitchFamily="34" charset="0"/>
              </a:rPr>
              <a:t>“</a:t>
            </a:r>
            <a:r>
              <a:rPr lang="en-US" sz="2000" i="1" dirty="0">
                <a:effectLst/>
                <a:latin typeface="Arial" panose="020B0604020202020204" pitchFamily="34" charset="0"/>
                <a:ea typeface="Calibri" panose="020F0502020204030204" pitchFamily="34" charset="0"/>
              </a:rPr>
              <a:t>Faith and performing good works for your fellow man go together like body and soul. You simply aren’t alive unless both body and soul are united.</a:t>
            </a:r>
            <a:r>
              <a:rPr lang="en-US" sz="2000" dirty="0">
                <a:effectLst/>
                <a:latin typeface="Arial" panose="020B0604020202020204" pitchFamily="34" charset="0"/>
                <a:ea typeface="Calibri" panose="020F0502020204030204" pitchFamily="34" charset="0"/>
              </a:rPr>
              <a:t>” (James 2:26)</a:t>
            </a:r>
            <a:br>
              <a:rPr lang="en-US" sz="2000" dirty="0">
                <a:effectLst/>
                <a:latin typeface="Arial" panose="020B0604020202020204" pitchFamily="34" charset="0"/>
                <a:ea typeface="Calibri" panose="020F0502020204030204" pitchFamily="34" charset="0"/>
              </a:rPr>
            </a:br>
            <a:endParaRPr lang="en-CA" sz="2000" dirty="0">
              <a:effectLst/>
              <a:latin typeface="Arial" panose="020B0604020202020204" pitchFamily="34" charset="0"/>
              <a:ea typeface="Calibri" panose="020F0502020204030204" pitchFamily="34" charset="0"/>
            </a:endParaRPr>
          </a:p>
          <a:p>
            <a:pPr>
              <a:lnSpc>
                <a:spcPct val="115000"/>
              </a:lnSpc>
              <a:spcAft>
                <a:spcPts val="800"/>
              </a:spcAft>
            </a:pPr>
            <a:r>
              <a:rPr lang="en-US" sz="2000" dirty="0">
                <a:effectLst/>
                <a:latin typeface="Arial" panose="020B0604020202020204" pitchFamily="34" charset="0"/>
                <a:ea typeface="Calibri" panose="020F0502020204030204" pitchFamily="34" charset="0"/>
              </a:rPr>
              <a:t>Listening and learning are fruitless in the absence of action. As partners in Catholic education we are called to live in ways that authentically represent our faith. We are guided in our actions by the Gospel values of Jesus Christ and the Social Teachings of the Catholic Church. We are called to demonstrate our faith through charitable works and service. By living in faith, students and staff will support faith and well-being, advance human rights and equity and improve student learning.</a:t>
            </a:r>
            <a:endParaRPr lang="en-CA" sz="20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799670551"/>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iagram&#10;&#10;Description automatically generated">
            <a:extLst>
              <a:ext uri="{FF2B5EF4-FFF2-40B4-BE49-F238E27FC236}">
                <a16:creationId xmlns:a16="http://schemas.microsoft.com/office/drawing/2014/main" id="{55314FBF-D03F-D503-BAB0-7B9ED25DB402}"/>
              </a:ext>
            </a:extLst>
          </p:cNvPr>
          <p:cNvPicPr>
            <a:picLocks noChangeAspect="1"/>
          </p:cNvPicPr>
          <p:nvPr/>
        </p:nvPicPr>
        <p:blipFill>
          <a:blip r:embed="rId2"/>
          <a:stretch>
            <a:fillRect/>
          </a:stretch>
        </p:blipFill>
        <p:spPr>
          <a:xfrm>
            <a:off x="1978325" y="4552"/>
            <a:ext cx="7832784" cy="6532595"/>
          </a:xfrm>
          <a:prstGeom prst="rect">
            <a:avLst/>
          </a:prstGeom>
        </p:spPr>
      </p:pic>
    </p:spTree>
    <p:extLst>
      <p:ext uri="{BB962C8B-B14F-4D97-AF65-F5344CB8AC3E}">
        <p14:creationId xmlns:p14="http://schemas.microsoft.com/office/powerpoint/2010/main" val="215420651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BECE1-9CB9-48F2-80FC-ED4D1323717D}"/>
              </a:ext>
            </a:extLst>
          </p:cNvPr>
          <p:cNvSpPr>
            <a:spLocks noGrp="1"/>
          </p:cNvSpPr>
          <p:nvPr>
            <p:ph type="title"/>
          </p:nvPr>
        </p:nvSpPr>
        <p:spPr/>
        <p:txBody>
          <a:bodyPr>
            <a:normAutofit/>
          </a:bodyPr>
          <a:lstStyle/>
          <a:p>
            <a:r>
              <a:rPr lang="en-US" sz="5400">
                <a:latin typeface="Arial"/>
                <a:cs typeface="Arial"/>
              </a:rPr>
              <a:t>              </a:t>
            </a:r>
            <a:r>
              <a:rPr lang="en-US">
                <a:latin typeface="Arial"/>
                <a:cs typeface="Arial"/>
              </a:rPr>
              <a:t>Opening Prayer</a:t>
            </a:r>
            <a:endParaRPr lang="en-US"/>
          </a:p>
        </p:txBody>
      </p:sp>
      <p:sp>
        <p:nvSpPr>
          <p:cNvPr id="4" name="TextBox 3">
            <a:extLst>
              <a:ext uri="{FF2B5EF4-FFF2-40B4-BE49-F238E27FC236}">
                <a16:creationId xmlns:a16="http://schemas.microsoft.com/office/drawing/2014/main" id="{61433D87-217A-CC0F-2FFA-37843E8F8047}"/>
              </a:ext>
            </a:extLst>
          </p:cNvPr>
          <p:cNvSpPr txBox="1"/>
          <p:nvPr/>
        </p:nvSpPr>
        <p:spPr>
          <a:xfrm>
            <a:off x="429490" y="1790388"/>
            <a:ext cx="10280073" cy="4247317"/>
          </a:xfrm>
          <a:prstGeom prst="rect">
            <a:avLst/>
          </a:prstGeom>
          <a:noFill/>
        </p:spPr>
        <p:txBody>
          <a:bodyPr wrap="square">
            <a:spAutoFit/>
          </a:bodyPr>
          <a:lstStyle/>
          <a:p>
            <a:pPr algn="l" rtl="0" fontAlgn="base"/>
            <a:r>
              <a:rPr lang="en-US" b="0" i="0" u="none" strike="noStrike" dirty="0">
                <a:solidFill>
                  <a:srgbClr val="000000"/>
                </a:solidFill>
                <a:effectLst/>
                <a:latin typeface="Arial" panose="020B0604020202020204" pitchFamily="34" charset="0"/>
              </a:rPr>
              <a:t>Father, as we gather once again, we are thankful fo</a:t>
            </a:r>
            <a:r>
              <a:rPr lang="en-US" dirty="0">
                <a:solidFill>
                  <a:srgbClr val="000000"/>
                </a:solidFill>
                <a:latin typeface="Arial" panose="020B0604020202020204" pitchFamily="34" charset="0"/>
              </a:rPr>
              <a:t>r our community and the time we have been given to be together.  May your Holy Spirit guide our discussions and lead us as we discern a path to </a:t>
            </a:r>
            <a:r>
              <a:rPr lang="en-US" b="0" i="0" u="none" strike="noStrike" dirty="0">
                <a:solidFill>
                  <a:srgbClr val="000000"/>
                </a:solidFill>
                <a:effectLst/>
                <a:latin typeface="Arial" panose="020B0604020202020204" pitchFamily="34" charset="0"/>
              </a:rPr>
              <a:t>the future that will best serve the needs of the very precious gift that you have entrusted to our care, our students.</a:t>
            </a:r>
            <a:r>
              <a:rPr lang="en-US" b="0" i="0" dirty="0">
                <a:solidFill>
                  <a:srgbClr val="000000"/>
                </a:solidFill>
                <a:effectLst/>
                <a:latin typeface="Arial" panose="020B0604020202020204" pitchFamily="34" charset="0"/>
              </a:rPr>
              <a:t>​</a:t>
            </a:r>
            <a:endParaRPr lang="en-US" b="0" i="0" dirty="0">
              <a:solidFill>
                <a:srgbClr val="000000"/>
              </a:solidFill>
              <a:effectLst/>
              <a:latin typeface="Segoe UI" panose="020F0502020204030204" pitchFamily="34" charset="0"/>
            </a:endParaRPr>
          </a:p>
          <a:p>
            <a:pPr algn="l" rtl="0" fontAlgn="base"/>
            <a:r>
              <a:rPr lang="en-US" b="0" i="0" dirty="0">
                <a:solidFill>
                  <a:srgbClr val="000000"/>
                </a:solidFill>
                <a:effectLst/>
                <a:latin typeface="Arial" panose="020B0604020202020204" pitchFamily="34" charset="0"/>
              </a:rPr>
              <a:t>​</a:t>
            </a:r>
            <a:endParaRPr lang="en-US" b="0" i="0" dirty="0">
              <a:solidFill>
                <a:srgbClr val="000000"/>
              </a:solidFill>
              <a:effectLst/>
              <a:latin typeface="Segoe UI" panose="020B0502040204020203" pitchFamily="34" charset="0"/>
            </a:endParaRPr>
          </a:p>
          <a:p>
            <a:pPr algn="l" rtl="0" fontAlgn="base"/>
            <a:r>
              <a:rPr lang="en-US" b="0" i="0" u="none" strike="noStrike" dirty="0">
                <a:solidFill>
                  <a:srgbClr val="000000"/>
                </a:solidFill>
                <a:effectLst/>
                <a:latin typeface="Arial" panose="020B0604020202020204" pitchFamily="34" charset="0"/>
              </a:rPr>
              <a:t>Release us from the burden of our own egos. Give us eyes to see things not only as they are but as they should be, ears to hear all the voices, from the margins no less than from the center; hearts to listen to the needs, hopes and dreams of all whom we are called to lead and serve.</a:t>
            </a:r>
            <a:r>
              <a:rPr lang="en-US" b="0" i="0" dirty="0">
                <a:solidFill>
                  <a:srgbClr val="000000"/>
                </a:solidFill>
                <a:effectLst/>
                <a:latin typeface="Arial" panose="020B0604020202020204" pitchFamily="34" charset="0"/>
              </a:rPr>
              <a:t>​</a:t>
            </a:r>
            <a:endParaRPr lang="en-US" b="0" i="0" dirty="0">
              <a:solidFill>
                <a:srgbClr val="000000"/>
              </a:solidFill>
              <a:effectLst/>
              <a:latin typeface="Segoe UI" panose="020B0502040204020203" pitchFamily="34" charset="0"/>
            </a:endParaRPr>
          </a:p>
          <a:p>
            <a:pPr algn="l" rtl="0" fontAlgn="base"/>
            <a:r>
              <a:rPr lang="en-US" b="0" i="0" dirty="0">
                <a:solidFill>
                  <a:srgbClr val="000000"/>
                </a:solidFill>
                <a:effectLst/>
                <a:latin typeface="Arial" panose="020B0604020202020204" pitchFamily="34" charset="0"/>
              </a:rPr>
              <a:t>​</a:t>
            </a:r>
            <a:endParaRPr lang="en-US" b="0" i="0" dirty="0">
              <a:solidFill>
                <a:srgbClr val="000000"/>
              </a:solidFill>
              <a:effectLst/>
              <a:latin typeface="Segoe UI" panose="020B0502040204020203" pitchFamily="34" charset="0"/>
            </a:endParaRPr>
          </a:p>
          <a:p>
            <a:pPr algn="l" rtl="0" fontAlgn="base"/>
            <a:r>
              <a:rPr lang="en-US" b="0" i="0" u="none" strike="noStrike" dirty="0">
                <a:solidFill>
                  <a:srgbClr val="000000"/>
                </a:solidFill>
                <a:effectLst/>
                <a:latin typeface="Arial" panose="020B0604020202020204" pitchFamily="34" charset="0"/>
              </a:rPr>
              <a:t>O Holy Spirit, come and abide with us. Enliven us with your creative power; inspire us with your wisdom and understanding; Warm us with your love, so that we may live what we profess to believe and serve others with generous and cheerful hearts.</a:t>
            </a:r>
            <a:r>
              <a:rPr lang="en-US" b="0" i="0" dirty="0">
                <a:solidFill>
                  <a:srgbClr val="000000"/>
                </a:solidFill>
                <a:effectLst/>
                <a:latin typeface="Arial" panose="020B0604020202020204" pitchFamily="34" charset="0"/>
              </a:rPr>
              <a:t>​</a:t>
            </a:r>
            <a:endParaRPr lang="en-US" b="0" i="0" dirty="0">
              <a:solidFill>
                <a:srgbClr val="000000"/>
              </a:solidFill>
              <a:effectLst/>
              <a:latin typeface="Segoe UI" panose="020B0502040204020203" pitchFamily="34" charset="0"/>
            </a:endParaRPr>
          </a:p>
          <a:p>
            <a:pPr algn="l" rtl="0" fontAlgn="base"/>
            <a:endParaRPr lang="en-US" b="0" i="0" u="none" strike="noStrike" dirty="0">
              <a:solidFill>
                <a:srgbClr val="000000"/>
              </a:solidFill>
              <a:effectLst/>
              <a:latin typeface="Arial" panose="020B0604020202020204" pitchFamily="34" charset="0"/>
            </a:endParaRPr>
          </a:p>
          <a:p>
            <a:pPr algn="l" rtl="0" fontAlgn="base"/>
            <a:r>
              <a:rPr lang="en-US" b="0" i="0" u="none" strike="noStrike" dirty="0">
                <a:solidFill>
                  <a:srgbClr val="000000"/>
                </a:solidFill>
                <a:effectLst/>
                <a:latin typeface="Arial" panose="020B0604020202020204" pitchFamily="34" charset="0"/>
              </a:rPr>
              <a:t>We make our prayer in Jesus’ name.</a:t>
            </a:r>
            <a:r>
              <a:rPr lang="en-US" b="0" i="0" dirty="0">
                <a:solidFill>
                  <a:srgbClr val="000000"/>
                </a:solidFill>
                <a:effectLst/>
                <a:latin typeface="Arial" panose="020B0604020202020204" pitchFamily="34" charset="0"/>
              </a:rPr>
              <a:t>​ AMEN</a:t>
            </a:r>
            <a:endParaRPr lang="en-US" b="0" i="0" dirty="0">
              <a:solidFill>
                <a:srgbClr val="000000"/>
              </a:solidFill>
              <a:effectLst/>
              <a:latin typeface="Segoe UI" panose="020B0502040204020203" pitchFamily="34" charset="0"/>
            </a:endParaRPr>
          </a:p>
          <a:p>
            <a:pPr algn="l" rtl="0" fontAlgn="base"/>
            <a:r>
              <a:rPr lang="en-US" b="0" i="0" dirty="0">
                <a:solidFill>
                  <a:srgbClr val="000000"/>
                </a:solidFill>
                <a:effectLst/>
                <a:latin typeface="Arial" panose="020B0604020202020204" pitchFamily="34" charset="0"/>
              </a:rPr>
              <a:t>​</a:t>
            </a:r>
            <a:endParaRPr lang="en-US"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762774844"/>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902F8870-F33C-491B-9340-90F17F1285F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03275" y="998538"/>
            <a:ext cx="9498012" cy="5329237"/>
          </a:xfrm>
          <a:prstGeom prst="rect">
            <a:avLst/>
          </a:prstGeom>
        </p:spPr>
      </p:pic>
      <p:sp>
        <p:nvSpPr>
          <p:cNvPr id="2" name="Title 1">
            <a:extLst>
              <a:ext uri="{FF2B5EF4-FFF2-40B4-BE49-F238E27FC236}">
                <a16:creationId xmlns:a16="http://schemas.microsoft.com/office/drawing/2014/main" id="{A8498FE6-252A-0BD6-3E21-73E772B898A5}"/>
              </a:ext>
            </a:extLst>
          </p:cNvPr>
          <p:cNvSpPr>
            <a:spLocks noGrp="1"/>
          </p:cNvSpPr>
          <p:nvPr>
            <p:ph type="title"/>
          </p:nvPr>
        </p:nvSpPr>
        <p:spPr>
          <a:xfrm>
            <a:off x="885825" y="5000627"/>
            <a:ext cx="6165851" cy="1325563"/>
          </a:xfrm>
        </p:spPr>
        <p:txBody>
          <a:bodyPr>
            <a:noAutofit/>
          </a:bodyPr>
          <a:lstStyle/>
          <a:p>
            <a:r>
              <a:rPr lang="en-US" sz="5400" dirty="0">
                <a:solidFill>
                  <a:srgbClr val="FFFFFF"/>
                </a:solidFill>
                <a:latin typeface="Arial"/>
                <a:cs typeface="Arial"/>
              </a:rPr>
              <a:t>Take time to reflect</a:t>
            </a:r>
            <a:endParaRPr lang="en-US" sz="5400" dirty="0">
              <a:solidFill>
                <a:srgbClr val="FFFFFF"/>
              </a:solidFill>
            </a:endParaRPr>
          </a:p>
        </p:txBody>
      </p:sp>
    </p:spTree>
    <p:extLst>
      <p:ext uri="{BB962C8B-B14F-4D97-AF65-F5344CB8AC3E}">
        <p14:creationId xmlns:p14="http://schemas.microsoft.com/office/powerpoint/2010/main" val="1550152512"/>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EFB4F-13F3-0CC1-3544-9116B279CF83}"/>
              </a:ext>
            </a:extLst>
          </p:cNvPr>
          <p:cNvSpPr>
            <a:spLocks noGrp="1"/>
          </p:cNvSpPr>
          <p:nvPr>
            <p:ph type="title"/>
          </p:nvPr>
        </p:nvSpPr>
        <p:spPr/>
        <p:txBody>
          <a:bodyPr/>
          <a:lstStyle/>
          <a:p>
            <a:r>
              <a:rPr lang="en-US" dirty="0"/>
              <a:t>Our Performance</a:t>
            </a:r>
          </a:p>
        </p:txBody>
      </p:sp>
      <p:sp>
        <p:nvSpPr>
          <p:cNvPr id="3" name="Content Placeholder 2">
            <a:extLst>
              <a:ext uri="{FF2B5EF4-FFF2-40B4-BE49-F238E27FC236}">
                <a16:creationId xmlns:a16="http://schemas.microsoft.com/office/drawing/2014/main" id="{FF6023C9-4CDB-118B-AB7D-537AEA1E2BCE}"/>
              </a:ext>
            </a:extLst>
          </p:cNvPr>
          <p:cNvSpPr>
            <a:spLocks noGrp="1"/>
          </p:cNvSpPr>
          <p:nvPr>
            <p:ph idx="1"/>
          </p:nvPr>
        </p:nvSpPr>
        <p:spPr>
          <a:xfrm>
            <a:off x="838200" y="1551709"/>
            <a:ext cx="10515600" cy="4625254"/>
          </a:xfrm>
        </p:spPr>
        <p:txBody>
          <a:bodyPr>
            <a:normAutofit lnSpcReduction="10000"/>
          </a:bodyPr>
          <a:lstStyle/>
          <a:p>
            <a:r>
              <a:rPr lang="en-US" dirty="0"/>
              <a:t>Understanding our current environment and context</a:t>
            </a:r>
          </a:p>
          <a:p>
            <a:r>
              <a:rPr lang="en-US" dirty="0"/>
              <a:t>Need for system agility and responsivity</a:t>
            </a:r>
          </a:p>
          <a:p>
            <a:r>
              <a:rPr lang="en-US" dirty="0"/>
              <a:t>Implementation – through annual operational plans that outline:</a:t>
            </a:r>
            <a:endParaRPr lang="en-CA" dirty="0"/>
          </a:p>
          <a:p>
            <a:pPr lvl="2"/>
            <a:r>
              <a:rPr lang="en-US" sz="2800" dirty="0"/>
              <a:t>Specific goals; </a:t>
            </a:r>
          </a:p>
          <a:p>
            <a:pPr lvl="2"/>
            <a:r>
              <a:rPr lang="en-US" sz="2800" dirty="0"/>
              <a:t>Strategies; and </a:t>
            </a:r>
          </a:p>
          <a:p>
            <a:pPr lvl="2"/>
            <a:r>
              <a:rPr lang="en-US" sz="2800" dirty="0"/>
              <a:t>Expected Outcomes  </a:t>
            </a:r>
          </a:p>
          <a:p>
            <a:pPr lvl="1"/>
            <a:endParaRPr lang="en-US" dirty="0"/>
          </a:p>
          <a:p>
            <a:r>
              <a:rPr lang="en-US" dirty="0"/>
              <a:t>These operational plans will be developed using the framework of the MYSP and may include Ministry driven initiatives.  Performance measures connected to each goal will be identified annually.</a:t>
            </a:r>
            <a:endParaRPr lang="en-CA" dirty="0"/>
          </a:p>
          <a:p>
            <a:endParaRPr lang="en-US" dirty="0"/>
          </a:p>
        </p:txBody>
      </p:sp>
    </p:spTree>
    <p:extLst>
      <p:ext uri="{BB962C8B-B14F-4D97-AF65-F5344CB8AC3E}">
        <p14:creationId xmlns:p14="http://schemas.microsoft.com/office/powerpoint/2010/main" val="4150872438"/>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EE41E01-8A62-A61E-03F1-6AA3C5BAECB1}"/>
              </a:ext>
            </a:extLst>
          </p:cNvPr>
          <p:cNvGraphicFramePr>
            <a:graphicFrameLocks noGrp="1"/>
          </p:cNvGraphicFramePr>
          <p:nvPr>
            <p:extLst>
              <p:ext uri="{D42A27DB-BD31-4B8C-83A1-F6EECF244321}">
                <p14:modId xmlns:p14="http://schemas.microsoft.com/office/powerpoint/2010/main" val="2942469099"/>
              </p:ext>
            </p:extLst>
          </p:nvPr>
        </p:nvGraphicFramePr>
        <p:xfrm>
          <a:off x="1387103" y="1258842"/>
          <a:ext cx="8779937" cy="5047628"/>
        </p:xfrm>
        <a:graphic>
          <a:graphicData uri="http://schemas.openxmlformats.org/drawingml/2006/table">
            <a:tbl>
              <a:tblPr firstRow="1" firstCol="1" bandRow="1">
                <a:tableStyleId>{93296810-A885-4BE3-A3E7-6D5BEEA58F35}</a:tableStyleId>
              </a:tblPr>
              <a:tblGrid>
                <a:gridCol w="2766646">
                  <a:extLst>
                    <a:ext uri="{9D8B030D-6E8A-4147-A177-3AD203B41FA5}">
                      <a16:colId xmlns:a16="http://schemas.microsoft.com/office/drawing/2014/main" val="2326118855"/>
                    </a:ext>
                  </a:extLst>
                </a:gridCol>
                <a:gridCol w="6013291">
                  <a:extLst>
                    <a:ext uri="{9D8B030D-6E8A-4147-A177-3AD203B41FA5}">
                      <a16:colId xmlns:a16="http://schemas.microsoft.com/office/drawing/2014/main" val="3232656447"/>
                    </a:ext>
                  </a:extLst>
                </a:gridCol>
              </a:tblGrid>
              <a:tr h="1685614">
                <a:tc>
                  <a:txBody>
                    <a:bodyPr/>
                    <a:lstStyle/>
                    <a:p>
                      <a:pPr>
                        <a:lnSpc>
                          <a:spcPct val="107000"/>
                        </a:lnSpc>
                        <a:spcAft>
                          <a:spcPts val="800"/>
                        </a:spcAft>
                      </a:pPr>
                      <a:endParaRPr lang="en-US" sz="2400" dirty="0">
                        <a:solidFill>
                          <a:schemeClr val="tx1"/>
                        </a:solidFill>
                        <a:effectLst/>
                      </a:endParaRPr>
                    </a:p>
                    <a:p>
                      <a:pPr>
                        <a:lnSpc>
                          <a:spcPct val="107000"/>
                        </a:lnSpc>
                        <a:spcAft>
                          <a:spcPts val="800"/>
                        </a:spcAft>
                      </a:pPr>
                      <a:r>
                        <a:rPr lang="en-US" sz="2400" dirty="0">
                          <a:solidFill>
                            <a:schemeClr val="tx1"/>
                          </a:solidFill>
                          <a:effectLst/>
                        </a:rPr>
                        <a:t>Implementation</a:t>
                      </a:r>
                      <a:endParaRPr lang="en-C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CA" sz="1800" b="1" kern="1200" dirty="0">
                        <a:solidFill>
                          <a:schemeClr val="tx1"/>
                        </a:solidFill>
                        <a:effectLst/>
                        <a:latin typeface="+mn-lt"/>
                        <a:ea typeface="+mn-ea"/>
                        <a:cs typeface="+mn-cs"/>
                      </a:endParaRPr>
                    </a:p>
                    <a:p>
                      <a:r>
                        <a:rPr lang="en-CA" sz="2000" b="0" kern="1200" dirty="0">
                          <a:solidFill>
                            <a:schemeClr val="tx1"/>
                          </a:solidFill>
                          <a:effectLst/>
                          <a:latin typeface="+mn-lt"/>
                          <a:ea typeface="+mn-ea"/>
                          <a:cs typeface="+mn-cs"/>
                        </a:rPr>
                        <a:t>Were timelines/targets met?</a:t>
                      </a:r>
                    </a:p>
                    <a:p>
                      <a:r>
                        <a:rPr lang="en-CA" sz="2000" b="0" kern="1200" dirty="0">
                          <a:solidFill>
                            <a:schemeClr val="tx1"/>
                          </a:solidFill>
                          <a:effectLst/>
                          <a:latin typeface="+mn-lt"/>
                          <a:ea typeface="+mn-ea"/>
                          <a:cs typeface="+mn-cs"/>
                        </a:rPr>
                        <a:t>How well did we implement the identified strategies?</a:t>
                      </a:r>
                    </a:p>
                    <a:p>
                      <a:r>
                        <a:rPr lang="en-CA" sz="2000" b="0" kern="1200" dirty="0">
                          <a:solidFill>
                            <a:schemeClr val="tx1"/>
                          </a:solidFill>
                          <a:effectLst/>
                          <a:latin typeface="+mn-lt"/>
                          <a:ea typeface="+mn-ea"/>
                          <a:cs typeface="+mn-cs"/>
                        </a:rPr>
                        <a:t>How do we know?</a:t>
                      </a:r>
                      <a:r>
                        <a:rPr lang="en-CA" sz="2000" b="0" dirty="0">
                          <a:solidFill>
                            <a:schemeClr val="tx1"/>
                          </a:solidFill>
                          <a:effectLst/>
                        </a:rPr>
                        <a:t> </a:t>
                      </a:r>
                      <a:endParaRPr lang="en-CA"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3678165412"/>
                  </a:ext>
                </a:extLst>
              </a:tr>
              <a:tr h="597981">
                <a:tc>
                  <a:txBody>
                    <a:bodyPr/>
                    <a:lstStyle/>
                    <a:p>
                      <a:pPr>
                        <a:lnSpc>
                          <a:spcPct val="107000"/>
                        </a:lnSpc>
                        <a:spcAft>
                          <a:spcPts val="800"/>
                        </a:spcAft>
                      </a:pP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Impact</a:t>
                      </a:r>
                      <a:endParaRPr lang="en-C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CA" sz="1800" kern="1200" dirty="0">
                        <a:solidFill>
                          <a:schemeClr val="dk1"/>
                        </a:solidFill>
                        <a:effectLst/>
                        <a:latin typeface="+mn-lt"/>
                        <a:ea typeface="+mn-ea"/>
                        <a:cs typeface="+mn-cs"/>
                      </a:endParaRPr>
                    </a:p>
                    <a:p>
                      <a:r>
                        <a:rPr lang="en-CA" sz="2000" kern="1200" dirty="0">
                          <a:solidFill>
                            <a:schemeClr val="dk1"/>
                          </a:solidFill>
                          <a:effectLst/>
                          <a:latin typeface="+mn-lt"/>
                          <a:ea typeface="+mn-ea"/>
                          <a:cs typeface="+mn-cs"/>
                        </a:rPr>
                        <a:t>What has changed as a result of the actions taken?</a:t>
                      </a:r>
                    </a:p>
                    <a:p>
                      <a:r>
                        <a:rPr lang="en-CA" sz="2000" kern="1200" dirty="0">
                          <a:solidFill>
                            <a:schemeClr val="dk1"/>
                          </a:solidFill>
                          <a:effectLst/>
                          <a:latin typeface="+mn-lt"/>
                          <a:ea typeface="+mn-ea"/>
                          <a:cs typeface="+mn-cs"/>
                        </a:rPr>
                        <a:t>Who/what was affected?</a:t>
                      </a:r>
                    </a:p>
                    <a:p>
                      <a:r>
                        <a:rPr lang="en-CA" sz="2000" kern="1200" dirty="0">
                          <a:solidFill>
                            <a:schemeClr val="dk1"/>
                          </a:solidFill>
                          <a:effectLst/>
                          <a:latin typeface="+mn-lt"/>
                          <a:ea typeface="+mn-ea"/>
                          <a:cs typeface="+mn-cs"/>
                        </a:rPr>
                        <a:t>Were there any unintended outcomes?</a:t>
                      </a:r>
                      <a:r>
                        <a:rPr lang="en-CA" sz="2000" dirty="0">
                          <a:effectLst/>
                        </a:rPr>
                        <a:t> </a:t>
                      </a:r>
                    </a:p>
                    <a:p>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58211421"/>
                  </a:ext>
                </a:extLst>
              </a:tr>
              <a:tr h="1685614">
                <a:tc>
                  <a:txBody>
                    <a:bodyPr/>
                    <a:lstStyle/>
                    <a:p>
                      <a:pPr>
                        <a:lnSpc>
                          <a:spcPct val="107000"/>
                        </a:lnSpc>
                        <a:spcAft>
                          <a:spcPts val="800"/>
                        </a:spcAft>
                      </a:pP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Insights</a:t>
                      </a:r>
                      <a:endParaRPr lang="en-CA"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endParaRPr lang="en-CA" sz="1800" kern="1200" dirty="0">
                        <a:solidFill>
                          <a:schemeClr val="dk1"/>
                        </a:solidFill>
                        <a:effectLst/>
                        <a:latin typeface="+mn-lt"/>
                        <a:ea typeface="+mn-ea"/>
                        <a:cs typeface="+mn-cs"/>
                      </a:endParaRPr>
                    </a:p>
                    <a:p>
                      <a:r>
                        <a:rPr lang="en-CA" sz="2000" kern="1200" dirty="0">
                          <a:solidFill>
                            <a:schemeClr val="dk1"/>
                          </a:solidFill>
                          <a:effectLst/>
                          <a:latin typeface="+mn-lt"/>
                          <a:ea typeface="+mn-ea"/>
                          <a:cs typeface="+mn-cs"/>
                        </a:rPr>
                        <a:t>What have we learned?</a:t>
                      </a:r>
                    </a:p>
                    <a:p>
                      <a:r>
                        <a:rPr lang="en-CA" sz="2000" kern="1200" dirty="0">
                          <a:solidFill>
                            <a:schemeClr val="dk1"/>
                          </a:solidFill>
                          <a:effectLst/>
                          <a:latin typeface="+mn-lt"/>
                          <a:ea typeface="+mn-ea"/>
                          <a:cs typeface="+mn-cs"/>
                        </a:rPr>
                        <a:t>What new questions/ideas have emerged?</a:t>
                      </a:r>
                    </a:p>
                    <a:p>
                      <a:r>
                        <a:rPr lang="en-CA" sz="2000" kern="1200" dirty="0">
                          <a:solidFill>
                            <a:schemeClr val="dk1"/>
                          </a:solidFill>
                          <a:effectLst/>
                          <a:latin typeface="+mn-lt"/>
                          <a:ea typeface="+mn-ea"/>
                          <a:cs typeface="+mn-cs"/>
                        </a:rPr>
                        <a:t>What are our next steps?</a:t>
                      </a:r>
                      <a:r>
                        <a:rPr lang="en-CA" sz="2000" dirty="0">
                          <a:effectLst/>
                        </a:rPr>
                        <a:t> </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869804916"/>
                  </a:ext>
                </a:extLst>
              </a:tr>
            </a:tbl>
          </a:graphicData>
        </a:graphic>
      </p:graphicFrame>
      <p:sp>
        <p:nvSpPr>
          <p:cNvPr id="3" name="Rectangle 1">
            <a:extLst>
              <a:ext uri="{FF2B5EF4-FFF2-40B4-BE49-F238E27FC236}">
                <a16:creationId xmlns:a16="http://schemas.microsoft.com/office/drawing/2014/main" id="{05A19377-4744-0B7B-4814-8F2254958C18}"/>
              </a:ext>
            </a:extLst>
          </p:cNvPr>
          <p:cNvSpPr>
            <a:spLocks noChangeArrowheads="1"/>
          </p:cNvSpPr>
          <p:nvPr/>
        </p:nvSpPr>
        <p:spPr bwMode="auto">
          <a:xfrm>
            <a:off x="1387103" y="307690"/>
            <a:ext cx="84197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Monitoring our Performance</a:t>
            </a:r>
            <a:endParaRPr kumimoji="0" lang="en-US" altLang="en-US" sz="32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84762627"/>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0A2ECD1-5CF7-785F-0477-989918940ED8}"/>
              </a:ext>
            </a:extLst>
          </p:cNvPr>
          <p:cNvGraphicFramePr>
            <a:graphicFrameLocks noGrp="1"/>
          </p:cNvGraphicFramePr>
          <p:nvPr>
            <p:extLst>
              <p:ext uri="{D42A27DB-BD31-4B8C-83A1-F6EECF244321}">
                <p14:modId xmlns:p14="http://schemas.microsoft.com/office/powerpoint/2010/main" val="31782475"/>
              </p:ext>
            </p:extLst>
          </p:nvPr>
        </p:nvGraphicFramePr>
        <p:xfrm>
          <a:off x="983673" y="207512"/>
          <a:ext cx="9712036" cy="6442975"/>
        </p:xfrm>
        <a:graphic>
          <a:graphicData uri="http://schemas.openxmlformats.org/drawingml/2006/table">
            <a:tbl>
              <a:tblPr firstRow="1" firstCol="1" bandRow="1">
                <a:tableStyleId>{5C22544A-7EE6-4342-B048-85BDC9FD1C3A}</a:tableStyleId>
              </a:tblPr>
              <a:tblGrid>
                <a:gridCol w="9712036">
                  <a:extLst>
                    <a:ext uri="{9D8B030D-6E8A-4147-A177-3AD203B41FA5}">
                      <a16:colId xmlns:a16="http://schemas.microsoft.com/office/drawing/2014/main" val="4138252482"/>
                    </a:ext>
                  </a:extLst>
                </a:gridCol>
              </a:tblGrid>
              <a:tr h="1103428">
                <a:tc>
                  <a:txBody>
                    <a:bodyPr/>
                    <a:lstStyle/>
                    <a:p>
                      <a:pPr>
                        <a:lnSpc>
                          <a:spcPct val="107000"/>
                        </a:lnSpc>
                      </a:pPr>
                      <a:r>
                        <a:rPr lang="en-CA" sz="2400" dirty="0">
                          <a:effectLst/>
                          <a:latin typeface="Arial" panose="020B0604020202020204" pitchFamily="34" charset="0"/>
                          <a:cs typeface="Arial" panose="020B0604020202020204" pitchFamily="34" charset="0"/>
                        </a:rPr>
                        <a:t>Examples of mandatory operational and action plans required by the Ministry and/or Board that relate to and further define the Board’s strategic direction</a:t>
                      </a:r>
                      <a:endParaRPr lang="en-CA"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80955889"/>
                  </a:ext>
                </a:extLst>
              </a:tr>
              <a:tr h="5297371">
                <a:tc>
                  <a:txBody>
                    <a:bodyPr/>
                    <a:lstStyle/>
                    <a:p>
                      <a:pPr marL="342900" lvl="0" indent="-342900">
                        <a:buFont typeface="Symbol" pitchFamily="2" charset="2"/>
                        <a:buChar char=""/>
                      </a:pPr>
                      <a:r>
                        <a:rPr lang="en-CA" sz="1800" b="0" dirty="0">
                          <a:solidFill>
                            <a:schemeClr val="tx1"/>
                          </a:solidFill>
                          <a:effectLst/>
                          <a:latin typeface="Arial" panose="020B0604020202020204" pitchFamily="34" charset="0"/>
                          <a:cs typeface="Arial" panose="020B0604020202020204" pitchFamily="34" charset="0"/>
                        </a:rPr>
                        <a:t>Board and School Improvement and Equity Plans</a:t>
                      </a:r>
                    </a:p>
                    <a:p>
                      <a:pPr marL="342900" lvl="0" indent="-342900">
                        <a:buFont typeface="Symbol" pitchFamily="2" charset="2"/>
                        <a:buChar char=""/>
                      </a:pPr>
                      <a:r>
                        <a:rPr lang="en-CA" sz="1800" b="0" dirty="0">
                          <a:solidFill>
                            <a:schemeClr val="tx1"/>
                          </a:solidFill>
                          <a:effectLst/>
                          <a:latin typeface="Arial" panose="020B0604020202020204" pitchFamily="34" charset="0"/>
                          <a:cs typeface="Arial" panose="020B0604020202020204" pitchFamily="34" charset="0"/>
                        </a:rPr>
                        <a:t>Board and School Pastoral Plans</a:t>
                      </a:r>
                    </a:p>
                    <a:p>
                      <a:pPr marL="342900" lvl="0" indent="-342900">
                        <a:buFont typeface="Symbol" pitchFamily="2" charset="2"/>
                        <a:buChar char=""/>
                      </a:pPr>
                      <a:r>
                        <a:rPr lang="en-CA" sz="1800" b="0" dirty="0">
                          <a:solidFill>
                            <a:schemeClr val="tx1"/>
                          </a:solidFill>
                          <a:effectLst/>
                          <a:latin typeface="Arial" panose="020B0604020202020204" pitchFamily="34" charset="0"/>
                          <a:cs typeface="Arial" panose="020B0604020202020204" pitchFamily="34" charset="0"/>
                        </a:rPr>
                        <a:t>Board Mental Health Action Plan</a:t>
                      </a:r>
                    </a:p>
                    <a:p>
                      <a:pPr marL="342900" lvl="0" indent="-342900">
                        <a:buFont typeface="Symbol" pitchFamily="2" charset="2"/>
                        <a:buChar char=""/>
                      </a:pPr>
                      <a:r>
                        <a:rPr lang="en-CA" sz="1800" b="0" dirty="0">
                          <a:solidFill>
                            <a:schemeClr val="tx1"/>
                          </a:solidFill>
                          <a:effectLst/>
                          <a:latin typeface="Arial" panose="020B0604020202020204" pitchFamily="34" charset="0"/>
                          <a:cs typeface="Arial" panose="020B0604020202020204" pitchFamily="34" charset="0"/>
                        </a:rPr>
                        <a:t>Staff Wellness Action Plan</a:t>
                      </a:r>
                    </a:p>
                    <a:p>
                      <a:pPr marL="342900" lvl="0" indent="-342900">
                        <a:buFont typeface="Symbol" pitchFamily="2" charset="2"/>
                        <a:buChar char=""/>
                      </a:pPr>
                      <a:r>
                        <a:rPr lang="en-CA" sz="1800" b="0" dirty="0">
                          <a:solidFill>
                            <a:schemeClr val="tx1"/>
                          </a:solidFill>
                          <a:effectLst/>
                          <a:latin typeface="Arial" panose="020B0604020202020204" pitchFamily="34" charset="0"/>
                          <a:cs typeface="Arial" panose="020B0604020202020204" pitchFamily="34" charset="0"/>
                        </a:rPr>
                        <a:t>Bullying Prevention and Intervention Plan</a:t>
                      </a:r>
                    </a:p>
                    <a:p>
                      <a:pPr marL="342900" lvl="0" indent="-342900">
                        <a:buFont typeface="Symbol" pitchFamily="2" charset="2"/>
                        <a:buChar char=""/>
                      </a:pPr>
                      <a:r>
                        <a:rPr lang="en-CA" sz="1800" b="0" dirty="0">
                          <a:solidFill>
                            <a:schemeClr val="tx1"/>
                          </a:solidFill>
                          <a:effectLst/>
                          <a:latin typeface="Arial" panose="020B0604020202020204" pitchFamily="34" charset="0"/>
                          <a:cs typeface="Arial" panose="020B0604020202020204" pitchFamily="34" charset="0"/>
                        </a:rPr>
                        <a:t>Board Equity Action Plan </a:t>
                      </a:r>
                    </a:p>
                    <a:p>
                      <a:pPr marL="342900" lvl="0" indent="-342900">
                        <a:buFont typeface="Symbol" pitchFamily="2" charset="2"/>
                        <a:buChar char=""/>
                      </a:pPr>
                      <a:r>
                        <a:rPr lang="en-CA" sz="1800" b="0" dirty="0">
                          <a:solidFill>
                            <a:schemeClr val="tx1"/>
                          </a:solidFill>
                          <a:effectLst/>
                          <a:latin typeface="Arial" panose="020B0604020202020204" pitchFamily="34" charset="0"/>
                          <a:cs typeface="Arial" panose="020B0604020202020204" pitchFamily="34" charset="0"/>
                        </a:rPr>
                        <a:t>Human Rights and Equity Advisor Report</a:t>
                      </a:r>
                    </a:p>
                    <a:p>
                      <a:pPr marL="342900" lvl="0" indent="-342900">
                        <a:buFont typeface="Symbol" pitchFamily="2" charset="2"/>
                        <a:buChar char=""/>
                      </a:pPr>
                      <a:r>
                        <a:rPr lang="en-CA" sz="1800" b="0" dirty="0">
                          <a:solidFill>
                            <a:schemeClr val="tx1"/>
                          </a:solidFill>
                          <a:effectLst/>
                          <a:latin typeface="Arial" panose="020B0604020202020204" pitchFamily="34" charset="0"/>
                          <a:cs typeface="Arial" panose="020B0604020202020204" pitchFamily="34" charset="0"/>
                        </a:rPr>
                        <a:t>Indigenous Education Board Action Plan</a:t>
                      </a:r>
                    </a:p>
                    <a:p>
                      <a:pPr marL="342900" lvl="0" indent="-342900">
                        <a:buFont typeface="Symbol" pitchFamily="2" charset="2"/>
                        <a:buChar char=""/>
                      </a:pPr>
                      <a:r>
                        <a:rPr lang="en-CA" sz="1800" b="0" dirty="0">
                          <a:solidFill>
                            <a:schemeClr val="tx1"/>
                          </a:solidFill>
                          <a:effectLst/>
                          <a:latin typeface="Arial" panose="020B0604020202020204" pitchFamily="34" charset="0"/>
                          <a:cs typeface="Arial" panose="020B0604020202020204" pitchFamily="34" charset="0"/>
                        </a:rPr>
                        <a:t>Special Education Plan</a:t>
                      </a:r>
                    </a:p>
                    <a:p>
                      <a:pPr marL="342900" lvl="0" indent="-342900">
                        <a:buFont typeface="Symbol" pitchFamily="2" charset="2"/>
                        <a:buChar char=""/>
                      </a:pPr>
                      <a:r>
                        <a:rPr lang="en-CA" sz="1800" b="0" dirty="0">
                          <a:solidFill>
                            <a:schemeClr val="tx1"/>
                          </a:solidFill>
                          <a:effectLst/>
                          <a:latin typeface="Arial" panose="020B0604020202020204" pitchFamily="34" charset="0"/>
                          <a:cs typeface="Arial" panose="020B0604020202020204" pitchFamily="34" charset="0"/>
                        </a:rPr>
                        <a:t>Budget and Strategic Priorities Document</a:t>
                      </a:r>
                    </a:p>
                    <a:p>
                      <a:pPr marL="342900" lvl="0" indent="-342900">
                        <a:buFont typeface="Symbol" pitchFamily="2" charset="2"/>
                        <a:buChar char=""/>
                      </a:pPr>
                      <a:r>
                        <a:rPr lang="en-CA" sz="1800" b="0" dirty="0">
                          <a:solidFill>
                            <a:schemeClr val="tx1"/>
                          </a:solidFill>
                          <a:effectLst/>
                          <a:latin typeface="Arial" panose="020B0604020202020204" pitchFamily="34" charset="0"/>
                          <a:cs typeface="Arial" panose="020B0604020202020204" pitchFamily="34" charset="0"/>
                        </a:rPr>
                        <a:t>DCDSB Sustainability Plan</a:t>
                      </a:r>
                    </a:p>
                    <a:p>
                      <a:pPr marL="342900" lvl="0" indent="-342900">
                        <a:buFont typeface="Symbol" pitchFamily="2" charset="2"/>
                        <a:buChar char=""/>
                      </a:pPr>
                      <a:r>
                        <a:rPr lang="en-CA" sz="1800" b="0" dirty="0">
                          <a:solidFill>
                            <a:schemeClr val="tx1"/>
                          </a:solidFill>
                          <a:effectLst/>
                          <a:latin typeface="Arial" panose="020B0604020202020204" pitchFamily="34" charset="0"/>
                          <a:cs typeface="Arial" panose="020B0604020202020204" pitchFamily="34" charset="0"/>
                        </a:rPr>
                        <a:t>Biennial Accessibility Plan</a:t>
                      </a:r>
                    </a:p>
                    <a:p>
                      <a:pPr marL="342900" lvl="0" indent="-342900">
                        <a:buFont typeface="Symbol" pitchFamily="2" charset="2"/>
                        <a:buChar char=""/>
                      </a:pPr>
                      <a:r>
                        <a:rPr lang="en-CA" sz="1800" b="0" dirty="0">
                          <a:solidFill>
                            <a:schemeClr val="tx1"/>
                          </a:solidFill>
                          <a:effectLst/>
                          <a:latin typeface="Arial" panose="020B0604020202020204" pitchFamily="34" charset="0"/>
                          <a:cs typeface="Arial" panose="020B0604020202020204" pitchFamily="34" charset="0"/>
                        </a:rPr>
                        <a:t>Long-term Accommodation and Capital Plan</a:t>
                      </a:r>
                    </a:p>
                    <a:p>
                      <a:pPr marL="342900" lvl="0" indent="-342900">
                        <a:buFont typeface="Symbol" pitchFamily="2" charset="2"/>
                        <a:buChar char=""/>
                      </a:pPr>
                      <a:r>
                        <a:rPr lang="en-CA" sz="1800" b="0" dirty="0">
                          <a:solidFill>
                            <a:schemeClr val="tx1"/>
                          </a:solidFill>
                          <a:effectLst/>
                          <a:latin typeface="Arial" panose="020B0604020202020204" pitchFamily="34" charset="0"/>
                          <a:cs typeface="Arial" panose="020B0604020202020204" pitchFamily="34" charset="0"/>
                        </a:rPr>
                        <a:t>Multi-Year Technology Plan</a:t>
                      </a:r>
                    </a:p>
                    <a:p>
                      <a:pPr marL="342900" lvl="0" indent="-342900">
                        <a:buFont typeface="Symbol" pitchFamily="2" charset="2"/>
                        <a:buChar char=""/>
                      </a:pPr>
                      <a:r>
                        <a:rPr lang="en-CA" sz="1800" b="0" dirty="0">
                          <a:solidFill>
                            <a:schemeClr val="tx1"/>
                          </a:solidFill>
                          <a:effectLst/>
                          <a:latin typeface="Arial" panose="020B0604020202020204" pitchFamily="34" charset="0"/>
                          <a:cs typeface="Arial" panose="020B0604020202020204" pitchFamily="34" charset="0"/>
                        </a:rPr>
                        <a:t>Special Education Plan </a:t>
                      </a:r>
                    </a:p>
                    <a:p>
                      <a:pPr marL="342900" lvl="0" indent="-342900">
                        <a:buFont typeface="Symbol" pitchFamily="2" charset="2"/>
                        <a:buChar char=""/>
                      </a:pPr>
                      <a:r>
                        <a:rPr lang="en-CA" sz="1800" b="0" dirty="0">
                          <a:solidFill>
                            <a:schemeClr val="tx1"/>
                          </a:solidFill>
                          <a:effectLst/>
                          <a:latin typeface="Arial" panose="020B0604020202020204" pitchFamily="34" charset="0"/>
                          <a:cs typeface="Arial" panose="020B0604020202020204" pitchFamily="34" charset="0"/>
                        </a:rPr>
                        <a:t>FSL 3 Year Plan</a:t>
                      </a:r>
                    </a:p>
                    <a:p>
                      <a:pPr marL="342900" lvl="0" indent="-342900">
                        <a:buFont typeface="Symbol" pitchFamily="2" charset="2"/>
                        <a:buChar char=""/>
                      </a:pPr>
                      <a:r>
                        <a:rPr lang="en-CA" sz="1800" b="0" dirty="0">
                          <a:solidFill>
                            <a:schemeClr val="tx1"/>
                          </a:solidFill>
                          <a:effectLst/>
                          <a:latin typeface="Arial" panose="020B0604020202020204" pitchFamily="34" charset="0"/>
                          <a:cs typeface="Arial" panose="020B0604020202020204" pitchFamily="34" charset="0"/>
                        </a:rPr>
                        <a:t>General Emergency Preparedness Response Plan</a:t>
                      </a:r>
                    </a:p>
                    <a:p>
                      <a:pPr marL="342900" lvl="0" indent="-342900">
                        <a:buFont typeface="Symbol" pitchFamily="2" charset="2"/>
                        <a:buChar char=""/>
                      </a:pPr>
                      <a:r>
                        <a:rPr lang="en-CA" sz="1800" b="0" dirty="0">
                          <a:solidFill>
                            <a:schemeClr val="tx1"/>
                          </a:solidFill>
                          <a:effectLst/>
                          <a:latin typeface="Arial" panose="020B0604020202020204" pitchFamily="34" charset="0"/>
                          <a:cs typeface="Arial" panose="020B0604020202020204" pitchFamily="34" charset="0"/>
                        </a:rPr>
                        <a:t>Business Continuity Plan</a:t>
                      </a:r>
                      <a:endParaRPr lang="en-CA"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932182319"/>
                  </a:ext>
                </a:extLst>
              </a:tr>
            </a:tbl>
          </a:graphicData>
        </a:graphic>
      </p:graphicFrame>
    </p:spTree>
    <p:extLst>
      <p:ext uri="{BB962C8B-B14F-4D97-AF65-F5344CB8AC3E}">
        <p14:creationId xmlns:p14="http://schemas.microsoft.com/office/powerpoint/2010/main" val="824563999"/>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FABA160-4A93-FF8D-4067-784A7C911CF4}"/>
              </a:ext>
            </a:extLst>
          </p:cNvPr>
          <p:cNvGraphicFramePr>
            <a:graphicFrameLocks noGrp="1"/>
          </p:cNvGraphicFramePr>
          <p:nvPr>
            <p:extLst>
              <p:ext uri="{D42A27DB-BD31-4B8C-83A1-F6EECF244321}">
                <p14:modId xmlns:p14="http://schemas.microsoft.com/office/powerpoint/2010/main" val="2964155035"/>
              </p:ext>
            </p:extLst>
          </p:nvPr>
        </p:nvGraphicFramePr>
        <p:xfrm>
          <a:off x="1052945" y="374073"/>
          <a:ext cx="9296400" cy="6066906"/>
        </p:xfrm>
        <a:graphic>
          <a:graphicData uri="http://schemas.openxmlformats.org/drawingml/2006/table">
            <a:tbl>
              <a:tblPr firstRow="1" firstCol="1" bandRow="1">
                <a:tableStyleId>{5C22544A-7EE6-4342-B048-85BDC9FD1C3A}</a:tableStyleId>
              </a:tblPr>
              <a:tblGrid>
                <a:gridCol w="4648200">
                  <a:extLst>
                    <a:ext uri="{9D8B030D-6E8A-4147-A177-3AD203B41FA5}">
                      <a16:colId xmlns:a16="http://schemas.microsoft.com/office/drawing/2014/main" val="1014317817"/>
                    </a:ext>
                  </a:extLst>
                </a:gridCol>
                <a:gridCol w="4648200">
                  <a:extLst>
                    <a:ext uri="{9D8B030D-6E8A-4147-A177-3AD203B41FA5}">
                      <a16:colId xmlns:a16="http://schemas.microsoft.com/office/drawing/2014/main" val="56275308"/>
                    </a:ext>
                  </a:extLst>
                </a:gridCol>
              </a:tblGrid>
              <a:tr h="631222">
                <a:tc gridSpan="2">
                  <a:txBody>
                    <a:bodyPr/>
                    <a:lstStyle/>
                    <a:p>
                      <a:r>
                        <a:rPr lang="en-CA" sz="2000" dirty="0">
                          <a:effectLst/>
                          <a:latin typeface="Arial" panose="020B0604020202020204" pitchFamily="34" charset="0"/>
                          <a:cs typeface="Arial" panose="020B0604020202020204" pitchFamily="34" charset="0"/>
                        </a:rPr>
                        <a:t>Examples of quantitative and qualitative data sources to inform planning and monitor outcomes </a:t>
                      </a:r>
                      <a:endParaRPr lang="en-C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194783485"/>
                  </a:ext>
                </a:extLst>
              </a:tr>
              <a:tr h="5435684">
                <a:tc>
                  <a:txBody>
                    <a:bodyPr/>
                    <a:lstStyle/>
                    <a:p>
                      <a:pPr marL="342900" lvl="0" indent="-342900">
                        <a:buFont typeface="Symbol" pitchFamily="2" charset="2"/>
                        <a:buChar char=""/>
                      </a:pPr>
                      <a:endParaRPr lang="en-CA" sz="1800" b="0" dirty="0">
                        <a:solidFill>
                          <a:schemeClr val="tx1"/>
                        </a:solidFill>
                        <a:effectLst/>
                        <a:latin typeface="Arial" panose="020B0604020202020204" pitchFamily="34" charset="0"/>
                        <a:cs typeface="Arial" panose="020B0604020202020204" pitchFamily="34" charset="0"/>
                      </a:endParaRPr>
                    </a:p>
                    <a:p>
                      <a:pPr marL="342900" lvl="0" indent="-342900">
                        <a:buFont typeface="Symbol" pitchFamily="2" charset="2"/>
                        <a:buChar char=""/>
                      </a:pPr>
                      <a:r>
                        <a:rPr lang="en-CA" sz="1800" b="0" dirty="0">
                          <a:solidFill>
                            <a:schemeClr val="tx1"/>
                          </a:solidFill>
                          <a:effectLst/>
                          <a:latin typeface="Arial" panose="020B0604020202020204" pitchFamily="34" charset="0"/>
                          <a:cs typeface="Arial" panose="020B0604020202020204" pitchFamily="34" charset="0"/>
                        </a:rPr>
                        <a:t>Board Equity Audit</a:t>
                      </a:r>
                    </a:p>
                    <a:p>
                      <a:pPr marL="342900" lvl="0" indent="-342900">
                        <a:buFont typeface="Symbol" pitchFamily="2" charset="2"/>
                        <a:buChar char=""/>
                      </a:pPr>
                      <a:r>
                        <a:rPr lang="en-CA" sz="1800" b="0" dirty="0">
                          <a:solidFill>
                            <a:schemeClr val="tx1"/>
                          </a:solidFill>
                          <a:effectLst/>
                          <a:latin typeface="Arial" panose="020B0604020202020204" pitchFamily="34" charset="0"/>
                          <a:cs typeface="Arial" panose="020B0604020202020204" pitchFamily="34" charset="0"/>
                        </a:rPr>
                        <a:t>Board Mental Health Scan (quarterly data)</a:t>
                      </a:r>
                    </a:p>
                    <a:p>
                      <a:pPr marL="342900" lvl="0" indent="-342900">
                        <a:buFont typeface="Symbol" pitchFamily="2" charset="2"/>
                        <a:buChar char=""/>
                      </a:pPr>
                      <a:r>
                        <a:rPr lang="en-CA" sz="1800" b="0" dirty="0">
                          <a:solidFill>
                            <a:schemeClr val="tx1"/>
                          </a:solidFill>
                          <a:effectLst/>
                          <a:latin typeface="Arial" panose="020B0604020202020204" pitchFamily="34" charset="0"/>
                          <a:cs typeface="Arial" panose="020B0604020202020204" pitchFamily="34" charset="0"/>
                        </a:rPr>
                        <a:t>Course Selection Data</a:t>
                      </a:r>
                    </a:p>
                    <a:p>
                      <a:pPr marL="342900" lvl="0" indent="-342900">
                        <a:buFont typeface="Symbol" pitchFamily="2" charset="2"/>
                        <a:buChar char=""/>
                      </a:pPr>
                      <a:r>
                        <a:rPr lang="en-CA" sz="1800" b="0" dirty="0">
                          <a:solidFill>
                            <a:schemeClr val="tx1"/>
                          </a:solidFill>
                          <a:effectLst/>
                          <a:latin typeface="Arial" panose="020B0604020202020204" pitchFamily="34" charset="0"/>
                          <a:cs typeface="Arial" panose="020B0604020202020204" pitchFamily="34" charset="0"/>
                        </a:rPr>
                        <a:t>Credit Accumulation</a:t>
                      </a:r>
                    </a:p>
                    <a:p>
                      <a:pPr marL="342900" lvl="0" indent="-342900">
                        <a:buFont typeface="Symbol" pitchFamily="2" charset="2"/>
                        <a:buChar char=""/>
                      </a:pPr>
                      <a:r>
                        <a:rPr lang="en-CA" sz="1800" b="0" dirty="0">
                          <a:solidFill>
                            <a:schemeClr val="tx1"/>
                          </a:solidFill>
                          <a:effectLst/>
                          <a:latin typeface="Arial" panose="020B0604020202020204" pitchFamily="34" charset="0"/>
                          <a:cs typeface="Arial" panose="020B0604020202020204" pitchFamily="34" charset="0"/>
                        </a:rPr>
                        <a:t>Cyber Security Data</a:t>
                      </a:r>
                    </a:p>
                    <a:p>
                      <a:pPr marL="342900" lvl="0" indent="-342900">
                        <a:buFont typeface="Symbol" pitchFamily="2" charset="2"/>
                        <a:buChar char=""/>
                      </a:pPr>
                      <a:r>
                        <a:rPr lang="en-CA" sz="1800" b="0" dirty="0">
                          <a:solidFill>
                            <a:schemeClr val="tx1"/>
                          </a:solidFill>
                          <a:effectLst/>
                          <a:latin typeface="Arial" panose="020B0604020202020204" pitchFamily="34" charset="0"/>
                          <a:cs typeface="Arial" panose="020B0604020202020204" pitchFamily="34" charset="0"/>
                        </a:rPr>
                        <a:t>Early Development Index Data</a:t>
                      </a:r>
                    </a:p>
                    <a:p>
                      <a:pPr marL="342900" lvl="0" indent="-342900">
                        <a:buFont typeface="Symbol" pitchFamily="2" charset="2"/>
                        <a:buChar char=""/>
                      </a:pPr>
                      <a:r>
                        <a:rPr lang="en-CA" sz="1800" b="0" dirty="0" err="1">
                          <a:solidFill>
                            <a:schemeClr val="tx1"/>
                          </a:solidFill>
                          <a:effectLst/>
                          <a:latin typeface="Arial" panose="020B0604020202020204" pitchFamily="34" charset="0"/>
                          <a:cs typeface="Arial" panose="020B0604020202020204" pitchFamily="34" charset="0"/>
                        </a:rPr>
                        <a:t>EcoSchools</a:t>
                      </a:r>
                      <a:r>
                        <a:rPr lang="en-CA" sz="1800" b="0" dirty="0">
                          <a:solidFill>
                            <a:schemeClr val="tx1"/>
                          </a:solidFill>
                          <a:effectLst/>
                          <a:latin typeface="Arial" panose="020B0604020202020204" pitchFamily="34" charset="0"/>
                          <a:cs typeface="Arial" panose="020B0604020202020204" pitchFamily="34" charset="0"/>
                        </a:rPr>
                        <a:t> Certification</a:t>
                      </a:r>
                    </a:p>
                    <a:p>
                      <a:pPr marL="342900" lvl="0" indent="-342900">
                        <a:buFont typeface="Symbol" pitchFamily="2" charset="2"/>
                        <a:buChar char=""/>
                      </a:pPr>
                      <a:r>
                        <a:rPr lang="en-CA" sz="1800" b="0" dirty="0">
                          <a:solidFill>
                            <a:schemeClr val="tx1"/>
                          </a:solidFill>
                          <a:effectLst/>
                          <a:latin typeface="Arial" panose="020B0604020202020204" pitchFamily="34" charset="0"/>
                          <a:cs typeface="Arial" panose="020B0604020202020204" pitchFamily="34" charset="0"/>
                        </a:rPr>
                        <a:t>Enrolment data and projections </a:t>
                      </a:r>
                    </a:p>
                    <a:p>
                      <a:pPr marL="342900" lvl="0" indent="-342900">
                        <a:buFont typeface="Symbol" pitchFamily="2" charset="2"/>
                        <a:buChar char=""/>
                      </a:pPr>
                      <a:r>
                        <a:rPr lang="en-CA" sz="1800" b="0" dirty="0">
                          <a:solidFill>
                            <a:schemeClr val="tx1"/>
                          </a:solidFill>
                          <a:effectLst/>
                          <a:latin typeface="Arial" panose="020B0604020202020204" pitchFamily="34" charset="0"/>
                          <a:cs typeface="Arial" panose="020B0604020202020204" pitchFamily="34" charset="0"/>
                        </a:rPr>
                        <a:t>Environmental conservation data  </a:t>
                      </a:r>
                    </a:p>
                    <a:p>
                      <a:pPr marL="342900" lvl="0" indent="-342900">
                        <a:buFont typeface="Symbol" pitchFamily="2" charset="2"/>
                        <a:buChar char=""/>
                      </a:pPr>
                      <a:r>
                        <a:rPr lang="en-CA" sz="1800" b="0" dirty="0">
                          <a:solidFill>
                            <a:schemeClr val="tx1"/>
                          </a:solidFill>
                          <a:effectLst/>
                          <a:latin typeface="Arial" panose="020B0604020202020204" pitchFamily="34" charset="0"/>
                          <a:cs typeface="Arial" panose="020B0604020202020204" pitchFamily="34" charset="0"/>
                        </a:rPr>
                        <a:t>Exit Surveys</a:t>
                      </a:r>
                    </a:p>
                    <a:p>
                      <a:pPr marL="342900" lvl="0" indent="-342900">
                        <a:buFont typeface="Symbol" pitchFamily="2" charset="2"/>
                        <a:buChar char=""/>
                      </a:pPr>
                      <a:r>
                        <a:rPr lang="en-CA" sz="1800" b="0" dirty="0">
                          <a:solidFill>
                            <a:schemeClr val="tx1"/>
                          </a:solidFill>
                          <a:effectLst/>
                          <a:latin typeface="Arial" panose="020B0604020202020204" pitchFamily="34" charset="0"/>
                          <a:cs typeface="Arial" panose="020B0604020202020204" pitchFamily="34" charset="0"/>
                        </a:rPr>
                        <a:t>HR Data (e.g. absenteeism, health claims, disability claims) </a:t>
                      </a:r>
                    </a:p>
                    <a:p>
                      <a:pPr marL="342900" lvl="0" indent="-342900">
                        <a:buFont typeface="Symbol" pitchFamily="2" charset="2"/>
                        <a:buChar char=""/>
                      </a:pPr>
                      <a:r>
                        <a:rPr lang="en-CA" sz="1800" b="0" dirty="0">
                          <a:solidFill>
                            <a:schemeClr val="tx1"/>
                          </a:solidFill>
                          <a:effectLst/>
                          <a:latin typeface="Arial" panose="020B0604020202020204" pitchFamily="34" charset="0"/>
                          <a:cs typeface="Arial" panose="020B0604020202020204" pitchFamily="34" charset="0"/>
                        </a:rPr>
                        <a:t>Human Rights Complaints Reporting Data</a:t>
                      </a:r>
                    </a:p>
                    <a:p>
                      <a:pPr marL="342900" lvl="0" indent="-342900">
                        <a:buFont typeface="Symbol" pitchFamily="2" charset="2"/>
                        <a:buChar char=""/>
                      </a:pPr>
                      <a:r>
                        <a:rPr lang="en-CA" sz="1800" b="0" dirty="0">
                          <a:solidFill>
                            <a:schemeClr val="tx1"/>
                          </a:solidFill>
                          <a:effectLst/>
                          <a:latin typeface="Arial" panose="020B0604020202020204" pitchFamily="34" charset="0"/>
                          <a:cs typeface="Arial" panose="020B0604020202020204" pitchFamily="34" charset="0"/>
                        </a:rPr>
                        <a:t>Indigenous Self-Identification Data</a:t>
                      </a:r>
                    </a:p>
                    <a:p>
                      <a:pPr marL="342900" lvl="0" indent="-342900">
                        <a:buFont typeface="Symbol" pitchFamily="2" charset="2"/>
                        <a:buChar char=""/>
                      </a:pPr>
                      <a:r>
                        <a:rPr lang="en-CA" sz="1800" b="0" dirty="0">
                          <a:solidFill>
                            <a:schemeClr val="tx1"/>
                          </a:solidFill>
                          <a:effectLst/>
                          <a:latin typeface="Arial" panose="020B0604020202020204" pitchFamily="34" charset="0"/>
                          <a:cs typeface="Arial" panose="020B0604020202020204" pitchFamily="34" charset="0"/>
                        </a:rPr>
                        <a:t>Parent Engagement Survey Data</a:t>
                      </a: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342900" lvl="0" indent="-342900">
                        <a:buFont typeface="Symbol" pitchFamily="2" charset="2"/>
                        <a:buChar char=""/>
                      </a:pPr>
                      <a:endParaRPr lang="en-CA" sz="1800" dirty="0">
                        <a:effectLst/>
                        <a:latin typeface="Arial" panose="020B0604020202020204" pitchFamily="34" charset="0"/>
                        <a:cs typeface="Arial" panose="020B0604020202020204" pitchFamily="34" charset="0"/>
                      </a:endParaRPr>
                    </a:p>
                    <a:p>
                      <a:pPr marL="342900" lvl="0" indent="-342900">
                        <a:buFont typeface="Symbol" pitchFamily="2" charset="2"/>
                        <a:buChar char=""/>
                      </a:pPr>
                      <a:r>
                        <a:rPr lang="en-CA" sz="1800" dirty="0">
                          <a:effectLst/>
                          <a:latin typeface="Arial" panose="020B0604020202020204" pitchFamily="34" charset="0"/>
                          <a:cs typeface="Arial" panose="020B0604020202020204" pitchFamily="34" charset="0"/>
                        </a:rPr>
                        <a:t>Participation rates in wellness initiatives</a:t>
                      </a:r>
                    </a:p>
                    <a:p>
                      <a:pPr marL="342900" lvl="0" indent="-342900">
                        <a:buFont typeface="Symbol" pitchFamily="2" charset="2"/>
                        <a:buChar char=""/>
                      </a:pPr>
                      <a:r>
                        <a:rPr lang="en-CA" sz="1800" dirty="0">
                          <a:effectLst/>
                          <a:latin typeface="Arial" panose="020B0604020202020204" pitchFamily="34" charset="0"/>
                          <a:cs typeface="Arial" panose="020B0604020202020204" pitchFamily="34" charset="0"/>
                        </a:rPr>
                        <a:t>Report Card Data</a:t>
                      </a:r>
                    </a:p>
                    <a:p>
                      <a:pPr marL="342900" lvl="0" indent="-342900">
                        <a:buFont typeface="Symbol" pitchFamily="2" charset="2"/>
                        <a:buChar char=""/>
                      </a:pPr>
                      <a:r>
                        <a:rPr lang="en-CA" sz="1800" dirty="0">
                          <a:effectLst/>
                          <a:latin typeface="Arial" panose="020B0604020202020204" pitchFamily="34" charset="0"/>
                          <a:cs typeface="Arial" panose="020B0604020202020204" pitchFamily="34" charset="0"/>
                        </a:rPr>
                        <a:t>Risk mitigation.</a:t>
                      </a:r>
                    </a:p>
                    <a:p>
                      <a:pPr marL="342900" lvl="0" indent="-342900">
                        <a:buFont typeface="Symbol" pitchFamily="2" charset="2"/>
                        <a:buChar char=""/>
                      </a:pPr>
                      <a:r>
                        <a:rPr lang="en-CA" sz="1800" dirty="0">
                          <a:effectLst/>
                          <a:latin typeface="Arial" panose="020B0604020202020204" pitchFamily="34" charset="0"/>
                          <a:cs typeface="Arial" panose="020B0604020202020204" pitchFamily="34" charset="0"/>
                        </a:rPr>
                        <a:t>School Climate Survey Data</a:t>
                      </a:r>
                    </a:p>
                    <a:p>
                      <a:pPr marL="342900" lvl="0" indent="-342900">
                        <a:buFont typeface="Symbol" pitchFamily="2" charset="2"/>
                        <a:buChar char=""/>
                      </a:pPr>
                      <a:r>
                        <a:rPr lang="en-CA" sz="1800" dirty="0">
                          <a:effectLst/>
                          <a:latin typeface="Arial" panose="020B0604020202020204" pitchFamily="34" charset="0"/>
                          <a:cs typeface="Arial" panose="020B0604020202020204" pitchFamily="34" charset="0"/>
                        </a:rPr>
                        <a:t>Survey Data</a:t>
                      </a:r>
                    </a:p>
                    <a:p>
                      <a:pPr marL="342900" lvl="0" indent="-342900">
                        <a:buFont typeface="Symbol" pitchFamily="2" charset="2"/>
                        <a:buChar char=""/>
                      </a:pPr>
                      <a:r>
                        <a:rPr lang="en-CA" sz="1800" dirty="0">
                          <a:effectLst/>
                          <a:latin typeface="Arial" panose="020B0604020202020204" pitchFamily="34" charset="0"/>
                          <a:cs typeface="Arial" panose="020B0604020202020204" pitchFamily="34" charset="0"/>
                        </a:rPr>
                        <a:t>Suspension/Expulsion Data</a:t>
                      </a:r>
                    </a:p>
                    <a:p>
                      <a:pPr marL="342900" lvl="0" indent="-342900">
                        <a:buFont typeface="Symbol" pitchFamily="2" charset="2"/>
                        <a:buChar char=""/>
                      </a:pPr>
                      <a:r>
                        <a:rPr lang="en-CA" sz="1800" dirty="0">
                          <a:effectLst/>
                          <a:latin typeface="Arial" panose="020B0604020202020204" pitchFamily="34" charset="0"/>
                          <a:cs typeface="Arial" panose="020B0604020202020204" pitchFamily="34" charset="0"/>
                        </a:rPr>
                        <a:t>Student Assessment Data</a:t>
                      </a:r>
                    </a:p>
                    <a:p>
                      <a:pPr marL="342900" lvl="0" indent="-342900">
                        <a:buFont typeface="Symbol" pitchFamily="2" charset="2"/>
                        <a:buChar char=""/>
                      </a:pPr>
                      <a:r>
                        <a:rPr lang="en-CA" sz="1800" dirty="0">
                          <a:effectLst/>
                          <a:latin typeface="Arial" panose="020B0604020202020204" pitchFamily="34" charset="0"/>
                          <a:cs typeface="Arial" panose="020B0604020202020204" pitchFamily="34" charset="0"/>
                        </a:rPr>
                        <a:t>Student Attendance Data</a:t>
                      </a:r>
                    </a:p>
                    <a:p>
                      <a:pPr marL="342900" lvl="0" indent="-342900">
                        <a:buFont typeface="Symbol" pitchFamily="2" charset="2"/>
                        <a:buChar char=""/>
                      </a:pPr>
                      <a:r>
                        <a:rPr lang="en-CA" sz="1800" dirty="0">
                          <a:effectLst/>
                          <a:latin typeface="Arial" panose="020B0604020202020204" pitchFamily="34" charset="0"/>
                          <a:cs typeface="Arial" panose="020B0604020202020204" pitchFamily="34" charset="0"/>
                        </a:rPr>
                        <a:t>Student Demographic Data</a:t>
                      </a:r>
                    </a:p>
                    <a:p>
                      <a:pPr marL="342900" lvl="0" indent="-342900">
                        <a:buFont typeface="Symbol" pitchFamily="2" charset="2"/>
                        <a:buChar char=""/>
                      </a:pPr>
                      <a:r>
                        <a:rPr lang="en-CA" sz="1800" dirty="0">
                          <a:effectLst/>
                          <a:latin typeface="Arial" panose="020B0604020202020204" pitchFamily="34" charset="0"/>
                          <a:cs typeface="Arial" panose="020B0604020202020204" pitchFamily="34" charset="0"/>
                        </a:rPr>
                        <a:t>Student Voice Data (gathered through advisory groups, thought exchanges, forums, summits)</a:t>
                      </a:r>
                    </a:p>
                    <a:p>
                      <a:pPr marL="342900" lvl="0" indent="-342900">
                        <a:buFont typeface="Symbol" pitchFamily="2" charset="2"/>
                        <a:buChar char=""/>
                      </a:pPr>
                      <a:r>
                        <a:rPr lang="en-CA" sz="1800" dirty="0">
                          <a:effectLst/>
                          <a:latin typeface="Arial" panose="020B0604020202020204" pitchFamily="34" charset="0"/>
                          <a:cs typeface="Arial" panose="020B0604020202020204" pitchFamily="34" charset="0"/>
                        </a:rPr>
                        <a:t>Training and PD feedback forms</a:t>
                      </a:r>
                    </a:p>
                    <a:p>
                      <a:pPr marL="342900" lvl="0" indent="-342900">
                        <a:buFont typeface="Symbol" pitchFamily="2" charset="2"/>
                        <a:buChar char=""/>
                      </a:pPr>
                      <a:r>
                        <a:rPr lang="en-CA" sz="1800" dirty="0">
                          <a:effectLst/>
                          <a:latin typeface="Arial" panose="020B0604020202020204" pitchFamily="34" charset="0"/>
                          <a:cs typeface="Arial" panose="020B0604020202020204" pitchFamily="34" charset="0"/>
                        </a:rPr>
                        <a:t>Completion Data, incident rates (SCBI reports)</a:t>
                      </a:r>
                    </a:p>
                    <a:p>
                      <a:pPr marL="342900" lvl="0" indent="-342900">
                        <a:buFont typeface="Symbol" pitchFamily="2" charset="2"/>
                        <a:buChar char=""/>
                      </a:pPr>
                      <a:r>
                        <a:rPr lang="en-CA" sz="1800" dirty="0">
                          <a:effectLst/>
                          <a:latin typeface="Arial" panose="020B0604020202020204" pitchFamily="34" charset="0"/>
                          <a:cs typeface="Arial" panose="020B0604020202020204" pitchFamily="34" charset="0"/>
                        </a:rPr>
                        <a:t>Workforce Demographic Data/Employment</a:t>
                      </a:r>
                      <a:endParaRPr lang="en-C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979461"/>
                  </a:ext>
                </a:extLst>
              </a:tr>
            </a:tbl>
          </a:graphicData>
        </a:graphic>
      </p:graphicFrame>
    </p:spTree>
    <p:extLst>
      <p:ext uri="{BB962C8B-B14F-4D97-AF65-F5344CB8AC3E}">
        <p14:creationId xmlns:p14="http://schemas.microsoft.com/office/powerpoint/2010/main" val="4240888177"/>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2A6928-084A-9C1C-32C6-F9EB5E50EB85}"/>
              </a:ext>
            </a:extLst>
          </p:cNvPr>
          <p:cNvSpPr>
            <a:spLocks noGrp="1"/>
          </p:cNvSpPr>
          <p:nvPr>
            <p:ph type="title"/>
          </p:nvPr>
        </p:nvSpPr>
        <p:spPr>
          <a:xfrm>
            <a:off x="838200" y="1806441"/>
            <a:ext cx="10515600" cy="2228866"/>
          </a:xfrm>
        </p:spPr>
        <p:txBody>
          <a:bodyPr>
            <a:normAutofit/>
          </a:bodyPr>
          <a:lstStyle/>
          <a:p>
            <a:r>
              <a:rPr lang="en-US" sz="4800" dirty="0"/>
              <a:t>Take Time to walk along the gallery</a:t>
            </a:r>
            <a:br>
              <a:rPr lang="en-US" sz="4800" dirty="0"/>
            </a:br>
            <a:r>
              <a:rPr lang="en-US" sz="4800" dirty="0"/>
              <a:t>and post your thoughts on each section</a:t>
            </a:r>
            <a:endParaRPr lang="en-CA" sz="4800" dirty="0"/>
          </a:p>
        </p:txBody>
      </p:sp>
      <p:pic>
        <p:nvPicPr>
          <p:cNvPr id="2050" name="Picture 2" descr="Sticky note Stock Photo by ©provasilich 4597179">
            <a:extLst>
              <a:ext uri="{FF2B5EF4-FFF2-40B4-BE49-F238E27FC236}">
                <a16:creationId xmlns:a16="http://schemas.microsoft.com/office/drawing/2014/main" id="{B61DF6A3-0C86-FC1B-AD29-3A3C8BA008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977" y="4284001"/>
            <a:ext cx="2301504" cy="241733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A picture containing silhouette&#10;&#10;Description automatically generated">
            <a:extLst>
              <a:ext uri="{FF2B5EF4-FFF2-40B4-BE49-F238E27FC236}">
                <a16:creationId xmlns:a16="http://schemas.microsoft.com/office/drawing/2014/main" id="{BCECC3F3-1F27-A180-B822-033A3D82BD21}"/>
              </a:ext>
            </a:extLst>
          </p:cNvPr>
          <p:cNvPicPr>
            <a:picLocks noChangeAspect="1"/>
          </p:cNvPicPr>
          <p:nvPr/>
        </p:nvPicPr>
        <p:blipFill>
          <a:blip r:embed="rId3"/>
          <a:stretch>
            <a:fillRect/>
          </a:stretch>
        </p:blipFill>
        <p:spPr>
          <a:xfrm>
            <a:off x="3343275" y="3680397"/>
            <a:ext cx="6886574" cy="3069082"/>
          </a:xfrm>
          <a:prstGeom prst="rect">
            <a:avLst/>
          </a:prstGeom>
        </p:spPr>
      </p:pic>
    </p:spTree>
    <p:extLst>
      <p:ext uri="{BB962C8B-B14F-4D97-AF65-F5344CB8AC3E}">
        <p14:creationId xmlns:p14="http://schemas.microsoft.com/office/powerpoint/2010/main" val="4146080756"/>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9FF07-463A-5176-D069-1EEED60A47E3}"/>
              </a:ext>
            </a:extLst>
          </p:cNvPr>
          <p:cNvSpPr>
            <a:spLocks noGrp="1"/>
          </p:cNvSpPr>
          <p:nvPr>
            <p:ph type="title"/>
          </p:nvPr>
        </p:nvSpPr>
        <p:spPr>
          <a:xfrm>
            <a:off x="838200" y="365127"/>
            <a:ext cx="10515600" cy="1325563"/>
          </a:xfrm>
        </p:spPr>
        <p:txBody>
          <a:bodyPr anchor="ctr">
            <a:normAutofit/>
          </a:bodyPr>
          <a:lstStyle/>
          <a:p>
            <a:r>
              <a:rPr lang="en-US" dirty="0"/>
              <a:t>Feedback and Final Comments</a:t>
            </a:r>
          </a:p>
        </p:txBody>
      </p:sp>
      <p:pic>
        <p:nvPicPr>
          <p:cNvPr id="5" name="Picture 4">
            <a:extLst>
              <a:ext uri="{FF2B5EF4-FFF2-40B4-BE49-F238E27FC236}">
                <a16:creationId xmlns:a16="http://schemas.microsoft.com/office/drawing/2014/main" id="{D0F7667F-5707-CBD7-018D-6C80C9A4C79A}"/>
              </a:ext>
            </a:extLst>
          </p:cNvPr>
          <p:cNvPicPr>
            <a:picLocks noChangeAspect="1"/>
          </p:cNvPicPr>
          <p:nvPr/>
        </p:nvPicPr>
        <p:blipFill>
          <a:blip r:embed="rId2"/>
          <a:stretch>
            <a:fillRect/>
          </a:stretch>
        </p:blipFill>
        <p:spPr>
          <a:xfrm>
            <a:off x="838200" y="1690690"/>
            <a:ext cx="4351338" cy="4351338"/>
          </a:xfrm>
          <a:prstGeom prst="rect">
            <a:avLst/>
          </a:prstGeom>
          <a:noFill/>
        </p:spPr>
      </p:pic>
      <p:sp>
        <p:nvSpPr>
          <p:cNvPr id="3" name="Content Placeholder 2">
            <a:extLst>
              <a:ext uri="{FF2B5EF4-FFF2-40B4-BE49-F238E27FC236}">
                <a16:creationId xmlns:a16="http://schemas.microsoft.com/office/drawing/2014/main" id="{7B0BB361-D6E2-F549-A150-2DF677FEE179}"/>
              </a:ext>
            </a:extLst>
          </p:cNvPr>
          <p:cNvSpPr>
            <a:spLocks noGrp="1"/>
          </p:cNvSpPr>
          <p:nvPr>
            <p:ph sz="half" idx="2"/>
          </p:nvPr>
        </p:nvSpPr>
        <p:spPr>
          <a:xfrm>
            <a:off x="5536581" y="1791051"/>
            <a:ext cx="5181600" cy="4351338"/>
          </a:xfrm>
        </p:spPr>
        <p:txBody>
          <a:bodyPr>
            <a:normAutofit fontScale="92500"/>
          </a:bodyPr>
          <a:lstStyle/>
          <a:p>
            <a:pPr marL="0" indent="0">
              <a:buNone/>
            </a:pPr>
            <a:r>
              <a:rPr lang="en-US" dirty="0"/>
              <a:t>Please take a moment to complete our feedback survey.</a:t>
            </a:r>
          </a:p>
          <a:p>
            <a:pPr marL="0" indent="0">
              <a:buNone/>
            </a:pPr>
            <a:endParaRPr lang="en-US" dirty="0"/>
          </a:p>
          <a:p>
            <a:pPr marL="0" indent="0">
              <a:buNone/>
            </a:pPr>
            <a:r>
              <a:rPr lang="en-US" dirty="0"/>
              <a:t>Your feedback is anonymous, however, if you wish to included your name you will have an opportunity to do so at the end.</a:t>
            </a:r>
          </a:p>
          <a:p>
            <a:pPr marL="0" indent="0">
              <a:buNone/>
            </a:pPr>
            <a:endParaRPr lang="en-US" dirty="0"/>
          </a:p>
          <a:p>
            <a:pPr marL="0" indent="0">
              <a:buNone/>
            </a:pPr>
            <a:r>
              <a:rPr lang="en-CA" u="sng" dirty="0">
                <a:hlinkClick r:id="rId3" tooltip="Original URL:&#10;https://dcdsb.ca/MYSPfeedback&#10;&#10;Click to follow link."/>
              </a:rPr>
              <a:t>https://dcdsb.ca/MYSPfeedback</a:t>
            </a:r>
            <a:endParaRPr lang="en-US" dirty="0"/>
          </a:p>
          <a:p>
            <a:pPr marL="0" indent="0">
              <a:buNone/>
            </a:pPr>
            <a:endParaRPr lang="en-US" dirty="0"/>
          </a:p>
        </p:txBody>
      </p:sp>
    </p:spTree>
    <p:extLst>
      <p:ext uri="{BB962C8B-B14F-4D97-AF65-F5344CB8AC3E}">
        <p14:creationId xmlns:p14="http://schemas.microsoft.com/office/powerpoint/2010/main" val="1244772053"/>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DECC7-F53B-DC4D-AA36-B049EB09554B}"/>
              </a:ext>
            </a:extLst>
          </p:cNvPr>
          <p:cNvSpPr>
            <a:spLocks noGrp="1"/>
          </p:cNvSpPr>
          <p:nvPr>
            <p:ph type="title"/>
          </p:nvPr>
        </p:nvSpPr>
        <p:spPr>
          <a:xfrm>
            <a:off x="838200" y="2348910"/>
            <a:ext cx="10515600" cy="1325563"/>
          </a:xfrm>
        </p:spPr>
        <p:txBody>
          <a:bodyPr>
            <a:normAutofit/>
          </a:bodyPr>
          <a:lstStyle/>
          <a:p>
            <a:pPr algn="ctr"/>
            <a:r>
              <a:rPr lang="en-US" sz="6000" b="1" dirty="0">
                <a:latin typeface="Arial"/>
                <a:cs typeface="Arial"/>
              </a:rPr>
              <a:t>Next Steps</a:t>
            </a:r>
            <a:endParaRPr lang="en-US" sz="6000" b="1" dirty="0"/>
          </a:p>
        </p:txBody>
      </p:sp>
    </p:spTree>
    <p:extLst>
      <p:ext uri="{BB962C8B-B14F-4D97-AF65-F5344CB8AC3E}">
        <p14:creationId xmlns:p14="http://schemas.microsoft.com/office/powerpoint/2010/main" val="567844904"/>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FCA79-2051-4B7F-0D93-162E183675B2}"/>
              </a:ext>
            </a:extLst>
          </p:cNvPr>
          <p:cNvSpPr>
            <a:spLocks noGrp="1"/>
          </p:cNvSpPr>
          <p:nvPr>
            <p:ph type="title"/>
          </p:nvPr>
        </p:nvSpPr>
        <p:spPr/>
        <p:txBody>
          <a:bodyPr/>
          <a:lstStyle/>
          <a:p>
            <a:r>
              <a:rPr lang="en-US" dirty="0"/>
              <a:t>Closing Prayer</a:t>
            </a:r>
          </a:p>
        </p:txBody>
      </p:sp>
      <p:sp>
        <p:nvSpPr>
          <p:cNvPr id="3" name="Content Placeholder 2">
            <a:extLst>
              <a:ext uri="{FF2B5EF4-FFF2-40B4-BE49-F238E27FC236}">
                <a16:creationId xmlns:a16="http://schemas.microsoft.com/office/drawing/2014/main" id="{A7E689E7-CA72-C1A0-CA00-919F1A58D9BF}"/>
              </a:ext>
            </a:extLst>
          </p:cNvPr>
          <p:cNvSpPr>
            <a:spLocks noGrp="1"/>
          </p:cNvSpPr>
          <p:nvPr>
            <p:ph idx="1"/>
          </p:nvPr>
        </p:nvSpPr>
        <p:spPr/>
        <p:txBody>
          <a:bodyPr/>
          <a:lstStyle/>
          <a:p>
            <a:pPr marL="0" indent="0">
              <a:buNone/>
            </a:pPr>
            <a:r>
              <a:rPr lang="en-CA" dirty="0"/>
              <a:t>Almighty God, we thank you for this beautiful day. </a:t>
            </a:r>
          </a:p>
          <a:p>
            <a:pPr marL="0" indent="0">
              <a:buNone/>
            </a:pPr>
            <a:r>
              <a:rPr lang="en-CA" dirty="0"/>
              <a:t>Thank you for enabling us to be productive during the meeting. </a:t>
            </a:r>
          </a:p>
          <a:p>
            <a:pPr marL="0" indent="0">
              <a:buNone/>
            </a:pPr>
            <a:r>
              <a:rPr lang="en-CA" dirty="0"/>
              <a:t>Lord, let what we discussed here bear fruit in our lives and in the lives of all those we serve, especially our students. </a:t>
            </a:r>
          </a:p>
          <a:p>
            <a:pPr marL="0" indent="0">
              <a:buNone/>
            </a:pPr>
            <a:r>
              <a:rPr lang="en-CA" dirty="0"/>
              <a:t>As we depart, Lord, we ask you to be with us. May your angels go before us and clear the way so that we can reach home safely. May all glory and honor come back to you in everything that we do. </a:t>
            </a:r>
          </a:p>
          <a:p>
            <a:pPr marL="0" indent="0">
              <a:buNone/>
            </a:pPr>
            <a:r>
              <a:rPr lang="en-CA"/>
              <a:t>In Jesus</a:t>
            </a:r>
            <a:r>
              <a:rPr lang="en-CA" dirty="0"/>
              <a:t>’ name we believe and pray, Amen.</a:t>
            </a:r>
            <a:endParaRPr lang="en-US" dirty="0"/>
          </a:p>
        </p:txBody>
      </p:sp>
    </p:spTree>
    <p:extLst>
      <p:ext uri="{BB962C8B-B14F-4D97-AF65-F5344CB8AC3E}">
        <p14:creationId xmlns:p14="http://schemas.microsoft.com/office/powerpoint/2010/main" val="133082445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B0417-60D2-B640-AE01-4190610D3A48}"/>
              </a:ext>
            </a:extLst>
          </p:cNvPr>
          <p:cNvSpPr>
            <a:spLocks noGrp="1"/>
          </p:cNvSpPr>
          <p:nvPr>
            <p:ph type="title"/>
          </p:nvPr>
        </p:nvSpPr>
        <p:spPr/>
        <p:txBody>
          <a:bodyPr/>
          <a:lstStyle/>
          <a:p>
            <a:r>
              <a:rPr lang="en-US"/>
              <a:t>MYSP Committee Workshop</a:t>
            </a:r>
          </a:p>
        </p:txBody>
      </p:sp>
      <p:sp>
        <p:nvSpPr>
          <p:cNvPr id="3" name="Content Placeholder 2">
            <a:extLst>
              <a:ext uri="{FF2B5EF4-FFF2-40B4-BE49-F238E27FC236}">
                <a16:creationId xmlns:a16="http://schemas.microsoft.com/office/drawing/2014/main" id="{F6808C4D-9745-BD48-A54F-0916874E84B6}"/>
              </a:ext>
            </a:extLst>
          </p:cNvPr>
          <p:cNvSpPr>
            <a:spLocks noGrp="1"/>
          </p:cNvSpPr>
          <p:nvPr>
            <p:ph idx="1"/>
          </p:nvPr>
        </p:nvSpPr>
        <p:spPr>
          <a:xfrm>
            <a:off x="838200" y="1566041"/>
            <a:ext cx="10515600" cy="4610922"/>
          </a:xfrm>
        </p:spPr>
        <p:txBody>
          <a:bodyPr vert="horz" lIns="91440" tIns="45720" rIns="91440" bIns="45720" rtlCol="0" anchor="t">
            <a:normAutofit/>
          </a:bodyPr>
          <a:lstStyle/>
          <a:p>
            <a:pPr marL="0" indent="0">
              <a:buNone/>
            </a:pPr>
            <a:r>
              <a:rPr lang="en-US" dirty="0">
                <a:latin typeface="Arial"/>
                <a:cs typeface="Arial"/>
              </a:rPr>
              <a:t>5:00pm – 7:00pm</a:t>
            </a:r>
          </a:p>
          <a:p>
            <a:pPr marL="0" indent="0">
              <a:buNone/>
            </a:pPr>
            <a:r>
              <a:rPr lang="en-US" dirty="0">
                <a:latin typeface="Arial"/>
                <a:cs typeface="Arial"/>
              </a:rPr>
              <a:t>Pope Francis Center</a:t>
            </a:r>
            <a:endParaRPr lang="en-US" dirty="0"/>
          </a:p>
          <a:p>
            <a:pPr marL="0" indent="0">
              <a:buNone/>
            </a:pPr>
            <a:endParaRPr lang="en-US" dirty="0"/>
          </a:p>
          <a:p>
            <a:pPr marL="0" indent="0">
              <a:buNone/>
            </a:pPr>
            <a:r>
              <a:rPr lang="en-US" b="1" dirty="0"/>
              <a:t>Content For This Evening</a:t>
            </a:r>
          </a:p>
          <a:p>
            <a:pPr marL="685165" lvl="1" indent="-227965"/>
            <a:r>
              <a:rPr lang="en-US" dirty="0">
                <a:latin typeface="Arial"/>
                <a:cs typeface="Arial"/>
              </a:rPr>
              <a:t>Welcome</a:t>
            </a:r>
          </a:p>
          <a:p>
            <a:pPr marL="685165" lvl="1" indent="-227965"/>
            <a:r>
              <a:rPr lang="en-US" dirty="0">
                <a:latin typeface="Arial"/>
                <a:cs typeface="Arial"/>
              </a:rPr>
              <a:t>Land Acknowledgement</a:t>
            </a:r>
          </a:p>
          <a:p>
            <a:pPr marL="685165" lvl="1" indent="-227965"/>
            <a:r>
              <a:rPr lang="en-US" dirty="0">
                <a:latin typeface="Arial"/>
                <a:cs typeface="Arial"/>
              </a:rPr>
              <a:t>Opening Prayer</a:t>
            </a:r>
          </a:p>
          <a:p>
            <a:pPr marL="685165" lvl="1" indent="-227965"/>
            <a:r>
              <a:rPr lang="en-US" dirty="0">
                <a:latin typeface="Arial"/>
                <a:cs typeface="Arial"/>
              </a:rPr>
              <a:t>Review of Timelines, Processes and Progress to Date</a:t>
            </a:r>
          </a:p>
          <a:p>
            <a:pPr marL="685165" lvl="1" indent="-227965"/>
            <a:r>
              <a:rPr lang="en-US" dirty="0">
                <a:latin typeface="Arial"/>
                <a:cs typeface="Arial"/>
              </a:rPr>
              <a:t>Review of Draft Strategic Plan</a:t>
            </a:r>
          </a:p>
          <a:p>
            <a:pPr marL="685165" lvl="1" indent="-227965"/>
            <a:r>
              <a:rPr lang="en-US" dirty="0">
                <a:latin typeface="Arial"/>
                <a:cs typeface="Arial"/>
              </a:rPr>
              <a:t>Final Input and Recommendations</a:t>
            </a:r>
          </a:p>
          <a:p>
            <a:pPr marL="457200" lvl="1" indent="0">
              <a:buNone/>
            </a:pPr>
            <a:endParaRPr lang="en-US" dirty="0">
              <a:latin typeface="Arial"/>
              <a:cs typeface="Arial"/>
            </a:endParaRPr>
          </a:p>
        </p:txBody>
      </p:sp>
    </p:spTree>
    <p:extLst>
      <p:ext uri="{BB962C8B-B14F-4D97-AF65-F5344CB8AC3E}">
        <p14:creationId xmlns:p14="http://schemas.microsoft.com/office/powerpoint/2010/main" val="210208651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7B12A-F225-404F-A0AA-73781D620354}"/>
              </a:ext>
            </a:extLst>
          </p:cNvPr>
          <p:cNvSpPr>
            <a:spLocks noGrp="1"/>
          </p:cNvSpPr>
          <p:nvPr>
            <p:ph type="title"/>
          </p:nvPr>
        </p:nvSpPr>
        <p:spPr>
          <a:xfrm>
            <a:off x="932793" y="0"/>
            <a:ext cx="10515600" cy="1325563"/>
          </a:xfrm>
        </p:spPr>
        <p:txBody>
          <a:bodyPr/>
          <a:lstStyle/>
          <a:p>
            <a:r>
              <a:rPr lang="en-US"/>
              <a:t>Members</a:t>
            </a:r>
          </a:p>
        </p:txBody>
      </p:sp>
      <p:sp>
        <p:nvSpPr>
          <p:cNvPr id="3" name="Content Placeholder 2">
            <a:extLst>
              <a:ext uri="{FF2B5EF4-FFF2-40B4-BE49-F238E27FC236}">
                <a16:creationId xmlns:a16="http://schemas.microsoft.com/office/drawing/2014/main" id="{80C380A2-FCE9-BE40-BDD2-82C1C3F8FEE9}"/>
              </a:ext>
            </a:extLst>
          </p:cNvPr>
          <p:cNvSpPr>
            <a:spLocks noGrp="1"/>
          </p:cNvSpPr>
          <p:nvPr>
            <p:ph idx="1"/>
          </p:nvPr>
        </p:nvSpPr>
        <p:spPr>
          <a:xfrm>
            <a:off x="838200" y="1072056"/>
            <a:ext cx="4995041" cy="5580992"/>
          </a:xfrm>
        </p:spPr>
        <p:txBody>
          <a:bodyPr vert="horz" lIns="91440" tIns="45720" rIns="91440" bIns="45720" rtlCol="0" anchor="t">
            <a:normAutofit fontScale="25000" lnSpcReduction="20000"/>
          </a:bodyPr>
          <a:lstStyle/>
          <a:p>
            <a:pPr marL="0" indent="0" fontAlgn="base">
              <a:buNone/>
            </a:pPr>
            <a:r>
              <a:rPr lang="en-CA" sz="6400" b="1" dirty="0">
                <a:latin typeface="Arial"/>
                <a:cs typeface="Arial"/>
              </a:rPr>
              <a:t>Co-Chairs:</a:t>
            </a:r>
          </a:p>
          <a:p>
            <a:pPr marL="0" indent="0" fontAlgn="base">
              <a:buNone/>
            </a:pPr>
            <a:r>
              <a:rPr lang="en-CA" sz="5600" dirty="0">
                <a:latin typeface="Arial"/>
                <a:cs typeface="Arial"/>
              </a:rPr>
              <a:t>Morgan Ste. Marie, Chair of the Board</a:t>
            </a:r>
          </a:p>
          <a:p>
            <a:pPr marL="0" indent="0" fontAlgn="base">
              <a:buNone/>
            </a:pPr>
            <a:r>
              <a:rPr lang="en-CA" sz="5600" dirty="0">
                <a:latin typeface="Arial"/>
                <a:cs typeface="Arial"/>
              </a:rPr>
              <a:t>Tracy </a:t>
            </a:r>
            <a:r>
              <a:rPr lang="en-CA" sz="5600" dirty="0" err="1">
                <a:latin typeface="Arial"/>
                <a:cs typeface="Arial"/>
              </a:rPr>
              <a:t>Barill</a:t>
            </a:r>
            <a:r>
              <a:rPr lang="en-CA" sz="5600" dirty="0">
                <a:latin typeface="Arial"/>
                <a:cs typeface="Arial"/>
              </a:rPr>
              <a:t>, Director of Education </a:t>
            </a:r>
          </a:p>
          <a:p>
            <a:pPr marL="0" indent="0" fontAlgn="base">
              <a:buNone/>
            </a:pPr>
            <a:endParaRPr lang="en-CA" sz="3200" dirty="0"/>
          </a:p>
          <a:p>
            <a:pPr marL="0" indent="0" fontAlgn="base">
              <a:buNone/>
            </a:pPr>
            <a:r>
              <a:rPr lang="en-CA" sz="6400" b="1" dirty="0">
                <a:latin typeface="Arial"/>
                <a:cs typeface="Arial"/>
              </a:rPr>
              <a:t>MYSP Facilitator:</a:t>
            </a:r>
          </a:p>
          <a:p>
            <a:pPr marL="0" indent="0" fontAlgn="base">
              <a:buNone/>
            </a:pPr>
            <a:r>
              <a:rPr lang="en-CA" sz="5600" dirty="0">
                <a:latin typeface="Arial"/>
                <a:cs typeface="Arial"/>
              </a:rPr>
              <a:t>Lewis Morgulis, L&amp;C Planning Consultants</a:t>
            </a:r>
            <a:endParaRPr lang="en-CA" sz="5600" dirty="0"/>
          </a:p>
          <a:p>
            <a:pPr marL="0" indent="0" fontAlgn="base">
              <a:buNone/>
            </a:pPr>
            <a:endParaRPr lang="en-CA" sz="3200" dirty="0"/>
          </a:p>
          <a:p>
            <a:pPr marL="0" indent="0" fontAlgn="base">
              <a:buNone/>
            </a:pPr>
            <a:r>
              <a:rPr lang="en-CA" sz="6400" b="1" dirty="0">
                <a:latin typeface="Arial"/>
                <a:cs typeface="Arial"/>
              </a:rPr>
              <a:t>Communications:</a:t>
            </a:r>
          </a:p>
          <a:p>
            <a:pPr marL="0" indent="0" fontAlgn="base">
              <a:buNone/>
            </a:pPr>
            <a:r>
              <a:rPr lang="en-CA" sz="5600" dirty="0">
                <a:latin typeface="Arial"/>
                <a:cs typeface="Arial"/>
              </a:rPr>
              <a:t>Amanda Roffey, </a:t>
            </a:r>
            <a:r>
              <a:rPr lang="en-CA" sz="5600" dirty="0" err="1">
                <a:latin typeface="Arial"/>
                <a:cs typeface="Arial"/>
              </a:rPr>
              <a:t>Faeron</a:t>
            </a:r>
            <a:r>
              <a:rPr lang="en-CA" sz="5600" dirty="0">
                <a:latin typeface="Arial"/>
                <a:cs typeface="Arial"/>
              </a:rPr>
              <a:t> Pileggi, Emily McCall</a:t>
            </a:r>
            <a:br>
              <a:rPr lang="en-CA" sz="5600" dirty="0"/>
            </a:br>
            <a:endParaRPr lang="en-CA" sz="5600" dirty="0"/>
          </a:p>
          <a:p>
            <a:pPr marL="0" indent="0" fontAlgn="base">
              <a:buNone/>
            </a:pPr>
            <a:r>
              <a:rPr lang="en-CA" sz="6400" dirty="0">
                <a:latin typeface="Arial"/>
                <a:cs typeface="Arial"/>
              </a:rPr>
              <a:t>T</a:t>
            </a:r>
            <a:r>
              <a:rPr lang="en-CA" sz="6400" b="1" dirty="0">
                <a:latin typeface="Arial"/>
                <a:cs typeface="Arial"/>
              </a:rPr>
              <a:t>rustees, Clergy and Senior Admin:</a:t>
            </a:r>
          </a:p>
          <a:p>
            <a:pPr marL="0" indent="0" fontAlgn="base">
              <a:buNone/>
            </a:pPr>
            <a:r>
              <a:rPr lang="en-CA" sz="5600" dirty="0">
                <a:latin typeface="Arial"/>
                <a:cs typeface="Arial"/>
              </a:rPr>
              <a:t>John Rinella, Vice Chair of the Board </a:t>
            </a:r>
          </a:p>
          <a:p>
            <a:pPr marL="0" indent="0" fontAlgn="base">
              <a:buNone/>
            </a:pPr>
            <a:r>
              <a:rPr lang="en-CA" sz="5600" dirty="0">
                <a:latin typeface="Arial"/>
                <a:cs typeface="Arial"/>
              </a:rPr>
              <a:t>Monique Forster, Trustee </a:t>
            </a:r>
          </a:p>
          <a:p>
            <a:pPr marL="0" indent="0" fontAlgn="base">
              <a:buNone/>
            </a:pPr>
            <a:r>
              <a:rPr lang="en-CA" sz="5600" dirty="0">
                <a:latin typeface="Arial"/>
                <a:cs typeface="Arial"/>
              </a:rPr>
              <a:t>Janice Oldman, Trustee </a:t>
            </a:r>
          </a:p>
          <a:p>
            <a:pPr marL="0" indent="0" fontAlgn="base">
              <a:buNone/>
            </a:pPr>
            <a:r>
              <a:rPr lang="en-CA" sz="5600" dirty="0">
                <a:latin typeface="Arial"/>
                <a:cs typeface="Arial"/>
              </a:rPr>
              <a:t>Mikhail </a:t>
            </a:r>
            <a:r>
              <a:rPr lang="en-CA" sz="5600" dirty="0" err="1">
                <a:latin typeface="Arial"/>
                <a:cs typeface="Arial"/>
              </a:rPr>
              <a:t>Yurkoski</a:t>
            </a:r>
            <a:r>
              <a:rPr lang="en-CA" sz="5600" dirty="0">
                <a:latin typeface="Arial"/>
                <a:cs typeface="Arial"/>
              </a:rPr>
              <a:t>, Trustee </a:t>
            </a:r>
          </a:p>
          <a:p>
            <a:pPr marL="0" indent="0" fontAlgn="base">
              <a:buNone/>
            </a:pPr>
            <a:r>
              <a:rPr lang="en-CA" sz="5600" dirty="0">
                <a:latin typeface="Arial"/>
                <a:cs typeface="Arial"/>
              </a:rPr>
              <a:t>Declan Amaral, Student Trustee </a:t>
            </a:r>
          </a:p>
          <a:p>
            <a:pPr marL="0" indent="0" fontAlgn="base">
              <a:buNone/>
            </a:pPr>
            <a:r>
              <a:rPr lang="en-CA" sz="5600" dirty="0">
                <a:latin typeface="Arial"/>
                <a:cs typeface="Arial"/>
              </a:rPr>
              <a:t>Sophie </a:t>
            </a:r>
            <a:r>
              <a:rPr lang="en-CA" sz="5600" dirty="0" err="1">
                <a:latin typeface="Arial"/>
                <a:cs typeface="Arial"/>
              </a:rPr>
              <a:t>Nwaoha</a:t>
            </a:r>
            <a:r>
              <a:rPr lang="en-CA" sz="5600" dirty="0">
                <a:latin typeface="Arial"/>
                <a:cs typeface="Arial"/>
              </a:rPr>
              <a:t>, Student Trustee </a:t>
            </a:r>
          </a:p>
          <a:p>
            <a:pPr marL="0" indent="0" fontAlgn="base">
              <a:buNone/>
            </a:pPr>
            <a:r>
              <a:rPr lang="en-CA" sz="5600" dirty="0">
                <a:latin typeface="Arial"/>
                <a:cs typeface="Arial"/>
              </a:rPr>
              <a:t>Fr. Keith Callaghan, Archdiocese of Toronto </a:t>
            </a:r>
          </a:p>
          <a:p>
            <a:pPr marL="0" indent="0">
              <a:buNone/>
            </a:pPr>
            <a:r>
              <a:rPr lang="en-CA" sz="5600" dirty="0">
                <a:latin typeface="Arial"/>
                <a:cs typeface="Arial"/>
              </a:rPr>
              <a:t>Kayode </a:t>
            </a:r>
            <a:r>
              <a:rPr lang="en-CA" sz="5600" dirty="0" err="1">
                <a:latin typeface="Arial"/>
                <a:cs typeface="Arial"/>
              </a:rPr>
              <a:t>Akomolafe</a:t>
            </a:r>
            <a:r>
              <a:rPr lang="en-CA" sz="5600" dirty="0">
                <a:latin typeface="Arial"/>
                <a:cs typeface="Arial"/>
              </a:rPr>
              <a:t>, Human Rights and Equity Advisor</a:t>
            </a:r>
          </a:p>
          <a:p>
            <a:pPr marL="0" indent="0" fontAlgn="base">
              <a:buNone/>
            </a:pPr>
            <a:r>
              <a:rPr lang="en-CA" sz="5600" dirty="0">
                <a:latin typeface="Arial"/>
                <a:cs typeface="Arial"/>
              </a:rPr>
              <a:t>Paula </a:t>
            </a:r>
            <a:r>
              <a:rPr lang="en-CA" sz="5600" dirty="0" err="1">
                <a:latin typeface="Arial"/>
                <a:cs typeface="Arial"/>
              </a:rPr>
              <a:t>Sorhaitz</a:t>
            </a:r>
            <a:r>
              <a:rPr lang="en-CA" sz="5600" dirty="0">
                <a:latin typeface="Arial"/>
                <a:cs typeface="Arial"/>
              </a:rPr>
              <a:t>, Superintendent of Education, Academic </a:t>
            </a:r>
          </a:p>
          <a:p>
            <a:pPr marL="0" indent="0" fontAlgn="base">
              <a:buNone/>
            </a:pPr>
            <a:r>
              <a:rPr lang="en-CA" sz="5600" dirty="0">
                <a:latin typeface="Arial"/>
                <a:cs typeface="Arial"/>
              </a:rPr>
              <a:t>Scott Grieve, Superintendent, Corporate </a:t>
            </a:r>
          </a:p>
          <a:p>
            <a:pPr marL="227965" indent="-227965"/>
            <a:endParaRPr lang="en-US" dirty="0"/>
          </a:p>
        </p:txBody>
      </p:sp>
      <p:sp>
        <p:nvSpPr>
          <p:cNvPr id="4" name="TextBox 3">
            <a:extLst>
              <a:ext uri="{FF2B5EF4-FFF2-40B4-BE49-F238E27FC236}">
                <a16:creationId xmlns:a16="http://schemas.microsoft.com/office/drawing/2014/main" id="{554DA4C7-B4F1-1E43-8632-29EF883D0554}"/>
              </a:ext>
            </a:extLst>
          </p:cNvPr>
          <p:cNvSpPr txBox="1"/>
          <p:nvPr/>
        </p:nvSpPr>
        <p:spPr>
          <a:xfrm>
            <a:off x="6195029" y="264299"/>
            <a:ext cx="4866290" cy="6432530"/>
          </a:xfrm>
          <a:prstGeom prst="rect">
            <a:avLst/>
          </a:prstGeom>
          <a:noFill/>
        </p:spPr>
        <p:txBody>
          <a:bodyPr wrap="square" lIns="91440" tIns="45720" rIns="91440" bIns="45720" rtlCol="0" anchor="t">
            <a:spAutoFit/>
          </a:bodyPr>
          <a:lstStyle/>
          <a:p>
            <a:pPr fontAlgn="base"/>
            <a:r>
              <a:rPr lang="en-CA" sz="1900" b="1" dirty="0"/>
              <a:t>Data and Research Officer</a:t>
            </a:r>
            <a:endParaRPr lang="en-CA" sz="1900" b="1" dirty="0">
              <a:cs typeface="Calibri"/>
            </a:endParaRPr>
          </a:p>
          <a:p>
            <a:pPr fontAlgn="base"/>
            <a:r>
              <a:rPr lang="en-CA" sz="1900" dirty="0"/>
              <a:t>Richard </a:t>
            </a:r>
            <a:r>
              <a:rPr lang="en-CA" sz="1900" dirty="0" err="1"/>
              <a:t>DeCaires</a:t>
            </a:r>
            <a:endParaRPr lang="en-CA" sz="1900" dirty="0" err="1">
              <a:cs typeface="Calibri"/>
            </a:endParaRPr>
          </a:p>
          <a:p>
            <a:pPr fontAlgn="base"/>
            <a:endParaRPr lang="en-CA" sz="1900" dirty="0"/>
          </a:p>
          <a:p>
            <a:pPr fontAlgn="base"/>
            <a:r>
              <a:rPr lang="en-CA" sz="1900" b="1" dirty="0"/>
              <a:t>Partner and Community Representatives:</a:t>
            </a:r>
            <a:endParaRPr lang="en-CA" sz="1900" dirty="0"/>
          </a:p>
          <a:p>
            <a:pPr fontAlgn="base"/>
            <a:r>
              <a:rPr lang="en-CA" sz="1600" dirty="0"/>
              <a:t>Erin Troost, APSSP </a:t>
            </a:r>
            <a:endParaRPr lang="en-CA" sz="1600" dirty="0">
              <a:cs typeface="Calibri"/>
            </a:endParaRPr>
          </a:p>
          <a:p>
            <a:pPr fontAlgn="base"/>
            <a:r>
              <a:rPr lang="en-CA" sz="1600" dirty="0"/>
              <a:t>David </a:t>
            </a:r>
            <a:r>
              <a:rPr lang="en-CA" sz="1600" dirty="0" err="1"/>
              <a:t>Dubowits</a:t>
            </a:r>
            <a:r>
              <a:rPr lang="en-CA" sz="1600" dirty="0"/>
              <a:t>, Chaplains </a:t>
            </a:r>
            <a:endParaRPr lang="en-CA" sz="1600" dirty="0">
              <a:cs typeface="Calibri"/>
            </a:endParaRPr>
          </a:p>
          <a:p>
            <a:pPr fontAlgn="base"/>
            <a:r>
              <a:rPr lang="en-CA" sz="1600" dirty="0"/>
              <a:t>Melissa Vickery, CPCO </a:t>
            </a:r>
            <a:endParaRPr lang="en-CA" sz="1600" dirty="0">
              <a:cs typeface="Calibri"/>
            </a:endParaRPr>
          </a:p>
          <a:p>
            <a:r>
              <a:rPr lang="en-CA" sz="1600" dirty="0">
                <a:ea typeface="Calibri"/>
                <a:cs typeface="Calibri"/>
              </a:rPr>
              <a:t>Dan Allen, CPCO</a:t>
            </a:r>
            <a:endParaRPr lang="en-CA" sz="1600" dirty="0"/>
          </a:p>
          <a:p>
            <a:pPr fontAlgn="base"/>
            <a:r>
              <a:rPr lang="en-CA" sz="1600" dirty="0"/>
              <a:t>John Quarrie, CUPE Custodial/Maintenance</a:t>
            </a:r>
            <a:endParaRPr lang="en-CA" sz="1600" dirty="0">
              <a:cs typeface="Calibri"/>
            </a:endParaRPr>
          </a:p>
          <a:p>
            <a:pPr fontAlgn="base"/>
            <a:r>
              <a:rPr lang="en-CA" sz="1600" dirty="0"/>
              <a:t>Maureen Cope, CUPE Educational Assistants</a:t>
            </a:r>
            <a:endParaRPr lang="en-CA" sz="1600" dirty="0">
              <a:cs typeface="Calibri"/>
            </a:endParaRPr>
          </a:p>
          <a:p>
            <a:pPr fontAlgn="base"/>
            <a:r>
              <a:rPr lang="en-CA" sz="1600" dirty="0"/>
              <a:t>Sajida Aaron, CUPE LINC/ESL</a:t>
            </a:r>
            <a:endParaRPr lang="en-CA" sz="1600" dirty="0">
              <a:cs typeface="Calibri"/>
            </a:endParaRPr>
          </a:p>
          <a:p>
            <a:pPr fontAlgn="base"/>
            <a:r>
              <a:rPr lang="en-CA" sz="1600" dirty="0"/>
              <a:t>Mike Morris, CUPE Secretarial/Clerical/Technical</a:t>
            </a:r>
            <a:endParaRPr lang="en-CA" sz="1600" dirty="0">
              <a:cs typeface="Calibri"/>
            </a:endParaRPr>
          </a:p>
          <a:p>
            <a:pPr fontAlgn="base"/>
            <a:r>
              <a:rPr lang="en-CA" sz="1600" dirty="0"/>
              <a:t>Kelly Mulville, ETFO/DECE </a:t>
            </a:r>
            <a:endParaRPr lang="en-CA" sz="1600" dirty="0">
              <a:cs typeface="Calibri"/>
            </a:endParaRPr>
          </a:p>
          <a:p>
            <a:pPr fontAlgn="base"/>
            <a:r>
              <a:rPr lang="en-CA" sz="1600" dirty="0"/>
              <a:t>Lori Jones, Management Administrative Group </a:t>
            </a:r>
            <a:endParaRPr lang="en-CA" sz="1600" dirty="0">
              <a:cs typeface="Calibri"/>
            </a:endParaRPr>
          </a:p>
          <a:p>
            <a:pPr fontAlgn="base"/>
            <a:r>
              <a:rPr lang="en-CA" sz="1600" dirty="0"/>
              <a:t>Jaci French, OECTA Elementary </a:t>
            </a:r>
            <a:endParaRPr lang="en-CA" sz="1600" dirty="0">
              <a:cs typeface="Calibri"/>
            </a:endParaRPr>
          </a:p>
          <a:p>
            <a:pPr fontAlgn="base"/>
            <a:r>
              <a:rPr lang="en-CA" sz="1600" dirty="0"/>
              <a:t>Paul </a:t>
            </a:r>
            <a:r>
              <a:rPr lang="en-CA" sz="1600" dirty="0" err="1"/>
              <a:t>Collicutt</a:t>
            </a:r>
            <a:r>
              <a:rPr lang="en-CA" sz="1600" dirty="0"/>
              <a:t>, OECTA Secondary </a:t>
            </a:r>
            <a:endParaRPr lang="en-CA" sz="1600" dirty="0">
              <a:cs typeface="Calibri"/>
            </a:endParaRPr>
          </a:p>
          <a:p>
            <a:pPr fontAlgn="base"/>
            <a:r>
              <a:rPr lang="en-CA" sz="1600" dirty="0"/>
              <a:t>Valerie Adamo, Special Education Advisory Committee </a:t>
            </a:r>
            <a:endParaRPr lang="en-CA" sz="1600" dirty="0">
              <a:cs typeface="Calibri"/>
            </a:endParaRPr>
          </a:p>
          <a:p>
            <a:pPr fontAlgn="base"/>
            <a:r>
              <a:rPr lang="en-CA" sz="1600" dirty="0"/>
              <a:t>Vanessa </a:t>
            </a:r>
            <a:r>
              <a:rPr lang="en-CA" sz="1600" dirty="0" err="1"/>
              <a:t>Asgarali</a:t>
            </a:r>
            <a:r>
              <a:rPr lang="en-CA" sz="1600" dirty="0"/>
              <a:t>, Durham Catholic Parent Involvement </a:t>
            </a:r>
            <a:endParaRPr lang="en-CA" sz="1600" dirty="0">
              <a:cs typeface="Calibri"/>
            </a:endParaRPr>
          </a:p>
          <a:p>
            <a:pPr fontAlgn="base"/>
            <a:r>
              <a:rPr lang="en-CA" sz="1600" dirty="0"/>
              <a:t>Julie Pigeon, Indigenous Education Circle </a:t>
            </a:r>
            <a:endParaRPr lang="en-CA" sz="1600" dirty="0">
              <a:cs typeface="Calibri"/>
            </a:endParaRPr>
          </a:p>
          <a:p>
            <a:pPr fontAlgn="base"/>
            <a:r>
              <a:rPr lang="en-CA" sz="1600" dirty="0"/>
              <a:t>Sean McCormack, ABR &amp; BE Committee</a:t>
            </a:r>
            <a:endParaRPr lang="en-CA" sz="1600" dirty="0">
              <a:cs typeface="Calibri"/>
            </a:endParaRPr>
          </a:p>
          <a:p>
            <a:r>
              <a:rPr lang="en-CA" sz="1600" dirty="0">
                <a:cs typeface="Calibri"/>
              </a:rPr>
              <a:t>Nicole Emanuel, ABR &amp; BE Committee</a:t>
            </a:r>
          </a:p>
          <a:p>
            <a:r>
              <a:rPr lang="en-CA" sz="1600" dirty="0">
                <a:cs typeface="Calibri"/>
              </a:rPr>
              <a:t>Kelly Stephen, 2SLGBTQ+ Advisory Committee</a:t>
            </a:r>
            <a:endParaRPr lang="en-CA" sz="1600" dirty="0"/>
          </a:p>
          <a:p>
            <a:pPr fontAlgn="base"/>
            <a:r>
              <a:rPr lang="en-CA" sz="1600" dirty="0"/>
              <a:t>Katherine </a:t>
            </a:r>
            <a:r>
              <a:rPr lang="en-CA" sz="1600" dirty="0" err="1"/>
              <a:t>Mustachi</a:t>
            </a:r>
            <a:r>
              <a:rPr lang="en-CA" sz="1600" dirty="0"/>
              <a:t>, Faith Formation</a:t>
            </a:r>
            <a:endParaRPr lang="en-CA" sz="1600" dirty="0">
              <a:cs typeface="Calibri"/>
            </a:endParaRPr>
          </a:p>
          <a:p>
            <a:r>
              <a:rPr lang="en-CA" sz="1600" dirty="0">
                <a:cs typeface="Calibri"/>
              </a:rPr>
              <a:t>Diane Mullane, Mental Health Lead</a:t>
            </a:r>
            <a:endParaRPr lang="en-CA" sz="1600" dirty="0"/>
          </a:p>
          <a:p>
            <a:pPr fontAlgn="base"/>
            <a:r>
              <a:rPr lang="en-CA" sz="1600" dirty="0" err="1"/>
              <a:t>Luetasha</a:t>
            </a:r>
            <a:r>
              <a:rPr lang="en-CA" sz="1600" dirty="0"/>
              <a:t> Watkins, Childcare Partners </a:t>
            </a:r>
            <a:endParaRPr lang="en-CA" sz="1600" dirty="0">
              <a:cs typeface="Calibri"/>
            </a:endParaRPr>
          </a:p>
        </p:txBody>
      </p:sp>
    </p:spTree>
    <p:extLst>
      <p:ext uri="{BB962C8B-B14F-4D97-AF65-F5344CB8AC3E}">
        <p14:creationId xmlns:p14="http://schemas.microsoft.com/office/powerpoint/2010/main" val="7058961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4F0D3-570F-9C40-A1DC-4C9E66F5C2C9}"/>
              </a:ext>
            </a:extLst>
          </p:cNvPr>
          <p:cNvSpPr>
            <a:spLocks noGrp="1"/>
          </p:cNvSpPr>
          <p:nvPr>
            <p:ph type="title"/>
          </p:nvPr>
        </p:nvSpPr>
        <p:spPr/>
        <p:txBody>
          <a:bodyPr/>
          <a:lstStyle/>
          <a:p>
            <a:r>
              <a:rPr lang="en-US"/>
              <a:t>Why Are We Here?</a:t>
            </a:r>
          </a:p>
        </p:txBody>
      </p:sp>
      <p:sp>
        <p:nvSpPr>
          <p:cNvPr id="3" name="Content Placeholder 2">
            <a:extLst>
              <a:ext uri="{FF2B5EF4-FFF2-40B4-BE49-F238E27FC236}">
                <a16:creationId xmlns:a16="http://schemas.microsoft.com/office/drawing/2014/main" id="{B1F2F534-0E00-214B-AB05-DEAC4444AE6B}"/>
              </a:ext>
            </a:extLst>
          </p:cNvPr>
          <p:cNvSpPr>
            <a:spLocks noGrp="1"/>
          </p:cNvSpPr>
          <p:nvPr>
            <p:ph idx="1"/>
          </p:nvPr>
        </p:nvSpPr>
        <p:spPr>
          <a:xfrm>
            <a:off x="838200" y="1534510"/>
            <a:ext cx="9485376" cy="4642453"/>
          </a:xfrm>
        </p:spPr>
        <p:txBody>
          <a:bodyPr vert="horz" lIns="91440" tIns="45720" rIns="91440" bIns="45720" rtlCol="0" anchor="t">
            <a:normAutofit/>
          </a:bodyPr>
          <a:lstStyle/>
          <a:p>
            <a:pPr marL="0" indent="0">
              <a:buNone/>
            </a:pPr>
            <a:r>
              <a:rPr lang="en-CA" sz="3200">
                <a:latin typeface="Arial"/>
                <a:cs typeface="Arial"/>
              </a:rPr>
              <a:t>Ontario Education Act, section 169.1(1) </a:t>
            </a:r>
            <a:endParaRPr lang="en-CA" sz="3200"/>
          </a:p>
          <a:p>
            <a:pPr marL="456565" lvl="1" indent="0">
              <a:buNone/>
            </a:pPr>
            <a:r>
              <a:rPr lang="en-CA" sz="3200">
                <a:latin typeface="Arial"/>
                <a:cs typeface="Arial"/>
              </a:rPr>
              <a:t>Every board shall develop a multi-year plan aimed at:</a:t>
            </a:r>
          </a:p>
          <a:p>
            <a:pPr marL="685165" lvl="1" indent="-227965"/>
            <a:r>
              <a:rPr lang="en-CA" sz="3200">
                <a:latin typeface="Arial"/>
                <a:cs typeface="Arial"/>
              </a:rPr>
              <a:t>promoting </a:t>
            </a:r>
            <a:r>
              <a:rPr lang="en-CA" sz="3200">
                <a:solidFill>
                  <a:srgbClr val="FF0000"/>
                </a:solidFill>
                <a:latin typeface="Arial"/>
                <a:cs typeface="Arial"/>
              </a:rPr>
              <a:t>student achievement</a:t>
            </a:r>
            <a:r>
              <a:rPr lang="en-CA" sz="3200">
                <a:latin typeface="Arial"/>
                <a:cs typeface="Arial"/>
              </a:rPr>
              <a:t> and </a:t>
            </a:r>
            <a:r>
              <a:rPr lang="en-CA" sz="3200">
                <a:solidFill>
                  <a:srgbClr val="FF0000"/>
                </a:solidFill>
                <a:latin typeface="Arial"/>
                <a:cs typeface="Arial"/>
              </a:rPr>
              <a:t>well-being</a:t>
            </a:r>
            <a:r>
              <a:rPr lang="en-CA" sz="3200">
                <a:latin typeface="Arial"/>
                <a:cs typeface="Arial"/>
              </a:rPr>
              <a:t>; </a:t>
            </a:r>
            <a:endParaRPr lang="en-CA" sz="3200"/>
          </a:p>
          <a:p>
            <a:pPr marL="685165" lvl="1" indent="-227965"/>
            <a:r>
              <a:rPr lang="en-CA" sz="3200">
                <a:latin typeface="Arial"/>
                <a:cs typeface="Arial"/>
              </a:rPr>
              <a:t>a positive </a:t>
            </a:r>
            <a:r>
              <a:rPr lang="en-CA" sz="3200">
                <a:solidFill>
                  <a:srgbClr val="FF0000"/>
                </a:solidFill>
                <a:latin typeface="Arial"/>
                <a:cs typeface="Arial"/>
              </a:rPr>
              <a:t>school climate</a:t>
            </a:r>
            <a:r>
              <a:rPr lang="en-CA" sz="3200">
                <a:latin typeface="Arial"/>
                <a:cs typeface="Arial"/>
              </a:rPr>
              <a:t> that is </a:t>
            </a:r>
            <a:r>
              <a:rPr lang="en-CA" sz="3200">
                <a:solidFill>
                  <a:srgbClr val="FF0000"/>
                </a:solidFill>
                <a:latin typeface="Arial"/>
                <a:cs typeface="Arial"/>
              </a:rPr>
              <a:t>inclusive and accepting</a:t>
            </a:r>
            <a:r>
              <a:rPr lang="en-CA" sz="3200">
                <a:latin typeface="Arial"/>
                <a:cs typeface="Arial"/>
              </a:rPr>
              <a:t> of all pupils, </a:t>
            </a:r>
            <a:endParaRPr lang="en-CA" sz="3200"/>
          </a:p>
          <a:p>
            <a:pPr marL="685165" lvl="1" indent="-227965"/>
            <a:r>
              <a:rPr lang="en-CA" sz="3200">
                <a:latin typeface="Arial"/>
                <a:cs typeface="Arial"/>
              </a:rPr>
              <a:t>the </a:t>
            </a:r>
            <a:r>
              <a:rPr lang="en-CA" sz="3200">
                <a:solidFill>
                  <a:srgbClr val="FF0000"/>
                </a:solidFill>
                <a:latin typeface="Arial"/>
                <a:cs typeface="Arial"/>
              </a:rPr>
              <a:t>prevention of bullying</a:t>
            </a:r>
            <a:r>
              <a:rPr lang="en-CA" sz="3200">
                <a:latin typeface="Arial"/>
                <a:cs typeface="Arial"/>
              </a:rPr>
              <a:t> and </a:t>
            </a:r>
            <a:endParaRPr lang="en-CA" sz="3200"/>
          </a:p>
          <a:p>
            <a:pPr marL="685165" lvl="1" indent="-227965"/>
            <a:r>
              <a:rPr lang="en-CA" sz="3200">
                <a:latin typeface="Arial"/>
                <a:cs typeface="Arial"/>
              </a:rPr>
              <a:t>the delivery of </a:t>
            </a:r>
            <a:r>
              <a:rPr lang="en-CA" sz="3200">
                <a:solidFill>
                  <a:srgbClr val="FF0000"/>
                </a:solidFill>
                <a:latin typeface="Arial"/>
                <a:cs typeface="Arial"/>
              </a:rPr>
              <a:t>effective and appropriate education</a:t>
            </a:r>
            <a:r>
              <a:rPr lang="en-CA" sz="3200">
                <a:latin typeface="Arial"/>
                <a:cs typeface="Arial"/>
              </a:rPr>
              <a:t> to its pupils. </a:t>
            </a:r>
            <a:endParaRPr lang="en-US" sz="3200">
              <a:latin typeface="Arial"/>
              <a:cs typeface="Arial"/>
            </a:endParaRPr>
          </a:p>
        </p:txBody>
      </p:sp>
    </p:spTree>
    <p:extLst>
      <p:ext uri="{BB962C8B-B14F-4D97-AF65-F5344CB8AC3E}">
        <p14:creationId xmlns:p14="http://schemas.microsoft.com/office/powerpoint/2010/main" val="172515817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C2657-5BA7-5E41-9DA2-92EA4C6A81F0}"/>
              </a:ext>
            </a:extLst>
          </p:cNvPr>
          <p:cNvSpPr>
            <a:spLocks noGrp="1"/>
          </p:cNvSpPr>
          <p:nvPr>
            <p:ph type="title"/>
          </p:nvPr>
        </p:nvSpPr>
        <p:spPr/>
        <p:txBody>
          <a:bodyPr/>
          <a:lstStyle/>
          <a:p>
            <a:r>
              <a:rPr lang="en-US"/>
              <a:t>Mandate of the MYSP Committee</a:t>
            </a:r>
          </a:p>
        </p:txBody>
      </p:sp>
      <p:sp>
        <p:nvSpPr>
          <p:cNvPr id="3" name="Content Placeholder 2">
            <a:extLst>
              <a:ext uri="{FF2B5EF4-FFF2-40B4-BE49-F238E27FC236}">
                <a16:creationId xmlns:a16="http://schemas.microsoft.com/office/drawing/2014/main" id="{4C852DE0-5518-1747-A9DC-0205B1B72C01}"/>
              </a:ext>
            </a:extLst>
          </p:cNvPr>
          <p:cNvSpPr>
            <a:spLocks noGrp="1"/>
          </p:cNvSpPr>
          <p:nvPr>
            <p:ph idx="1"/>
          </p:nvPr>
        </p:nvSpPr>
        <p:spPr>
          <a:xfrm>
            <a:off x="838200" y="1441342"/>
            <a:ext cx="10515600" cy="4735621"/>
          </a:xfrm>
        </p:spPr>
        <p:txBody>
          <a:bodyPr>
            <a:normAutofit/>
          </a:bodyPr>
          <a:lstStyle/>
          <a:p>
            <a:pPr marL="0" indent="0">
              <a:buNone/>
            </a:pPr>
            <a:r>
              <a:rPr lang="en-CA" sz="3200"/>
              <a:t>Lead by Chair Ste. Marie and Director </a:t>
            </a:r>
            <a:r>
              <a:rPr lang="en-CA" sz="3200" err="1"/>
              <a:t>Barill</a:t>
            </a:r>
            <a:r>
              <a:rPr lang="en-CA" sz="3200"/>
              <a:t>, the mandate of the Multi-year Strategic Planning Committee will be to:</a:t>
            </a:r>
          </a:p>
          <a:p>
            <a:pPr marL="0" indent="0">
              <a:buNone/>
            </a:pPr>
            <a:endParaRPr lang="en-CA" sz="3200"/>
          </a:p>
          <a:p>
            <a:pPr lvl="1"/>
            <a:r>
              <a:rPr lang="en-CA" sz="3200"/>
              <a:t>provide oversight and input into the planning process; </a:t>
            </a:r>
          </a:p>
          <a:p>
            <a:pPr lvl="1"/>
            <a:r>
              <a:rPr lang="en-CA" sz="3200"/>
              <a:t>ensure opportunities for student, staff and community engagement; </a:t>
            </a:r>
          </a:p>
          <a:p>
            <a:pPr lvl="1"/>
            <a:r>
              <a:rPr lang="en-CA" sz="3200"/>
              <a:t>provide feedback at key intervals; and </a:t>
            </a:r>
          </a:p>
          <a:p>
            <a:pPr lvl="1"/>
            <a:r>
              <a:rPr lang="en-CA" sz="3200"/>
              <a:t>review the final draft plan to be recommended to the Board for approval. </a:t>
            </a:r>
          </a:p>
          <a:p>
            <a:pPr lvl="1"/>
            <a:endParaRPr lang="en-CA" sz="3200"/>
          </a:p>
          <a:p>
            <a:pPr marL="0" indent="0">
              <a:buNone/>
            </a:pPr>
            <a:endParaRPr lang="en-CA" sz="3600"/>
          </a:p>
          <a:p>
            <a:endParaRPr lang="en-US"/>
          </a:p>
        </p:txBody>
      </p:sp>
    </p:spTree>
    <p:extLst>
      <p:ext uri="{BB962C8B-B14F-4D97-AF65-F5344CB8AC3E}">
        <p14:creationId xmlns:p14="http://schemas.microsoft.com/office/powerpoint/2010/main" val="261014350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385C9-15B4-4549-B81D-B6D95253C86F}"/>
              </a:ext>
            </a:extLst>
          </p:cNvPr>
          <p:cNvSpPr>
            <a:spLocks noGrp="1"/>
          </p:cNvSpPr>
          <p:nvPr>
            <p:ph type="title"/>
          </p:nvPr>
        </p:nvSpPr>
        <p:spPr/>
        <p:txBody>
          <a:bodyPr/>
          <a:lstStyle/>
          <a:p>
            <a:r>
              <a:rPr lang="en-US"/>
              <a:t>The Multi-year Strategic Planning Process</a:t>
            </a:r>
          </a:p>
        </p:txBody>
      </p:sp>
      <p:pic>
        <p:nvPicPr>
          <p:cNvPr id="5" name="Content Placeholder 4">
            <a:extLst>
              <a:ext uri="{FF2B5EF4-FFF2-40B4-BE49-F238E27FC236}">
                <a16:creationId xmlns:a16="http://schemas.microsoft.com/office/drawing/2014/main" id="{6474D909-8DDC-FF49-8CDC-0BEE600D5F8B}"/>
              </a:ext>
            </a:extLst>
          </p:cNvPr>
          <p:cNvPicPr>
            <a:picLocks noGrp="1" noChangeAspect="1"/>
          </p:cNvPicPr>
          <p:nvPr>
            <p:ph idx="1"/>
          </p:nvPr>
        </p:nvPicPr>
        <p:blipFill>
          <a:blip r:embed="rId2"/>
          <a:stretch>
            <a:fillRect/>
          </a:stretch>
        </p:blipFill>
        <p:spPr>
          <a:xfrm>
            <a:off x="3046542" y="1153921"/>
            <a:ext cx="6761543" cy="5529508"/>
          </a:xfrm>
        </p:spPr>
      </p:pic>
    </p:spTree>
    <p:extLst>
      <p:ext uri="{BB962C8B-B14F-4D97-AF65-F5344CB8AC3E}">
        <p14:creationId xmlns:p14="http://schemas.microsoft.com/office/powerpoint/2010/main" val="276881164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F47F1-CBB2-9A46-A372-431E2FED0080}"/>
              </a:ext>
            </a:extLst>
          </p:cNvPr>
          <p:cNvSpPr>
            <a:spLocks noGrp="1"/>
          </p:cNvSpPr>
          <p:nvPr>
            <p:ph type="title"/>
          </p:nvPr>
        </p:nvSpPr>
        <p:spPr>
          <a:xfrm>
            <a:off x="1039678" y="39660"/>
            <a:ext cx="10515600" cy="1325563"/>
          </a:xfrm>
        </p:spPr>
        <p:txBody>
          <a:bodyPr>
            <a:normAutofit/>
          </a:bodyPr>
          <a:lstStyle/>
          <a:p>
            <a:r>
              <a:rPr lang="en-US" sz="5400"/>
              <a:t>Project Plan</a:t>
            </a:r>
          </a:p>
        </p:txBody>
      </p:sp>
      <p:graphicFrame>
        <p:nvGraphicFramePr>
          <p:cNvPr id="7" name="Table 7">
            <a:extLst>
              <a:ext uri="{FF2B5EF4-FFF2-40B4-BE49-F238E27FC236}">
                <a16:creationId xmlns:a16="http://schemas.microsoft.com/office/drawing/2014/main" id="{7A81CAB4-2ED6-CC46-AD95-F46A9F071C6E}"/>
              </a:ext>
            </a:extLst>
          </p:cNvPr>
          <p:cNvGraphicFramePr>
            <a:graphicFrameLocks noGrp="1"/>
          </p:cNvGraphicFramePr>
          <p:nvPr>
            <p:ph idx="1"/>
            <p:extLst>
              <p:ext uri="{D42A27DB-BD31-4B8C-83A1-F6EECF244321}">
                <p14:modId xmlns:p14="http://schemas.microsoft.com/office/powerpoint/2010/main" val="416859531"/>
              </p:ext>
            </p:extLst>
          </p:nvPr>
        </p:nvGraphicFramePr>
        <p:xfrm>
          <a:off x="263471" y="1690689"/>
          <a:ext cx="11577230" cy="2602340"/>
        </p:xfrm>
        <a:graphic>
          <a:graphicData uri="http://schemas.openxmlformats.org/drawingml/2006/table">
            <a:tbl>
              <a:tblPr firstRow="1" bandRow="1">
                <a:tableStyleId>{5C22544A-7EE6-4342-B048-85BDC9FD1C3A}</a:tableStyleId>
              </a:tblPr>
              <a:tblGrid>
                <a:gridCol w="964769">
                  <a:extLst>
                    <a:ext uri="{9D8B030D-6E8A-4147-A177-3AD203B41FA5}">
                      <a16:colId xmlns:a16="http://schemas.microsoft.com/office/drawing/2014/main" val="3235185926"/>
                    </a:ext>
                  </a:extLst>
                </a:gridCol>
                <a:gridCol w="964769">
                  <a:extLst>
                    <a:ext uri="{9D8B030D-6E8A-4147-A177-3AD203B41FA5}">
                      <a16:colId xmlns:a16="http://schemas.microsoft.com/office/drawing/2014/main" val="4235435013"/>
                    </a:ext>
                  </a:extLst>
                </a:gridCol>
                <a:gridCol w="482385">
                  <a:extLst>
                    <a:ext uri="{9D8B030D-6E8A-4147-A177-3AD203B41FA5}">
                      <a16:colId xmlns:a16="http://schemas.microsoft.com/office/drawing/2014/main" val="459676012"/>
                    </a:ext>
                  </a:extLst>
                </a:gridCol>
                <a:gridCol w="482385">
                  <a:extLst>
                    <a:ext uri="{9D8B030D-6E8A-4147-A177-3AD203B41FA5}">
                      <a16:colId xmlns:a16="http://schemas.microsoft.com/office/drawing/2014/main" val="2226341125"/>
                    </a:ext>
                  </a:extLst>
                </a:gridCol>
                <a:gridCol w="964769">
                  <a:extLst>
                    <a:ext uri="{9D8B030D-6E8A-4147-A177-3AD203B41FA5}">
                      <a16:colId xmlns:a16="http://schemas.microsoft.com/office/drawing/2014/main" val="132064499"/>
                    </a:ext>
                  </a:extLst>
                </a:gridCol>
                <a:gridCol w="964769">
                  <a:extLst>
                    <a:ext uri="{9D8B030D-6E8A-4147-A177-3AD203B41FA5}">
                      <a16:colId xmlns:a16="http://schemas.microsoft.com/office/drawing/2014/main" val="3055762036"/>
                    </a:ext>
                  </a:extLst>
                </a:gridCol>
                <a:gridCol w="964769">
                  <a:extLst>
                    <a:ext uri="{9D8B030D-6E8A-4147-A177-3AD203B41FA5}">
                      <a16:colId xmlns:a16="http://schemas.microsoft.com/office/drawing/2014/main" val="2314418443"/>
                    </a:ext>
                  </a:extLst>
                </a:gridCol>
                <a:gridCol w="964769">
                  <a:extLst>
                    <a:ext uri="{9D8B030D-6E8A-4147-A177-3AD203B41FA5}">
                      <a16:colId xmlns:a16="http://schemas.microsoft.com/office/drawing/2014/main" val="3529980059"/>
                    </a:ext>
                  </a:extLst>
                </a:gridCol>
                <a:gridCol w="964769">
                  <a:extLst>
                    <a:ext uri="{9D8B030D-6E8A-4147-A177-3AD203B41FA5}">
                      <a16:colId xmlns:a16="http://schemas.microsoft.com/office/drawing/2014/main" val="751791790"/>
                    </a:ext>
                  </a:extLst>
                </a:gridCol>
                <a:gridCol w="482385">
                  <a:extLst>
                    <a:ext uri="{9D8B030D-6E8A-4147-A177-3AD203B41FA5}">
                      <a16:colId xmlns:a16="http://schemas.microsoft.com/office/drawing/2014/main" val="4277544687"/>
                    </a:ext>
                  </a:extLst>
                </a:gridCol>
                <a:gridCol w="482385">
                  <a:extLst>
                    <a:ext uri="{9D8B030D-6E8A-4147-A177-3AD203B41FA5}">
                      <a16:colId xmlns:a16="http://schemas.microsoft.com/office/drawing/2014/main" val="120044565"/>
                    </a:ext>
                  </a:extLst>
                </a:gridCol>
                <a:gridCol w="964769">
                  <a:extLst>
                    <a:ext uri="{9D8B030D-6E8A-4147-A177-3AD203B41FA5}">
                      <a16:colId xmlns:a16="http://schemas.microsoft.com/office/drawing/2014/main" val="345237124"/>
                    </a:ext>
                  </a:extLst>
                </a:gridCol>
                <a:gridCol w="964769">
                  <a:extLst>
                    <a:ext uri="{9D8B030D-6E8A-4147-A177-3AD203B41FA5}">
                      <a16:colId xmlns:a16="http://schemas.microsoft.com/office/drawing/2014/main" val="2975616778"/>
                    </a:ext>
                  </a:extLst>
                </a:gridCol>
                <a:gridCol w="964769">
                  <a:extLst>
                    <a:ext uri="{9D8B030D-6E8A-4147-A177-3AD203B41FA5}">
                      <a16:colId xmlns:a16="http://schemas.microsoft.com/office/drawing/2014/main" val="2111832730"/>
                    </a:ext>
                  </a:extLst>
                </a:gridCol>
              </a:tblGrid>
              <a:tr h="520468">
                <a:tc>
                  <a:txBody>
                    <a:bodyPr/>
                    <a:lstStyle/>
                    <a:p>
                      <a:r>
                        <a:rPr lang="en-US"/>
                        <a:t>FEB</a:t>
                      </a:r>
                    </a:p>
                  </a:txBody>
                  <a:tcPr/>
                </a:tc>
                <a:tc>
                  <a:txBody>
                    <a:bodyPr/>
                    <a:lstStyle/>
                    <a:p>
                      <a:r>
                        <a:rPr lang="en-US"/>
                        <a:t>MAR</a:t>
                      </a:r>
                    </a:p>
                  </a:txBody>
                  <a:tcPr/>
                </a:tc>
                <a:tc gridSpan="2">
                  <a:txBody>
                    <a:bodyPr/>
                    <a:lstStyle/>
                    <a:p>
                      <a:r>
                        <a:rPr lang="en-US"/>
                        <a:t>APR</a:t>
                      </a:r>
                    </a:p>
                  </a:txBody>
                  <a:tcPr/>
                </a:tc>
                <a:tc hMerge="1">
                  <a:txBody>
                    <a:bodyPr/>
                    <a:lstStyle/>
                    <a:p>
                      <a:endParaRPr lang="en-US"/>
                    </a:p>
                  </a:txBody>
                  <a:tcPr/>
                </a:tc>
                <a:tc>
                  <a:txBody>
                    <a:bodyPr/>
                    <a:lstStyle/>
                    <a:p>
                      <a:r>
                        <a:rPr lang="en-US"/>
                        <a:t>MAY</a:t>
                      </a:r>
                    </a:p>
                  </a:txBody>
                  <a:tcPr/>
                </a:tc>
                <a:tc>
                  <a:txBody>
                    <a:bodyPr/>
                    <a:lstStyle/>
                    <a:p>
                      <a:r>
                        <a:rPr lang="en-US"/>
                        <a:t>JUNE</a:t>
                      </a:r>
                    </a:p>
                  </a:txBody>
                  <a:tcPr/>
                </a:tc>
                <a:tc>
                  <a:txBody>
                    <a:bodyPr/>
                    <a:lstStyle/>
                    <a:p>
                      <a:r>
                        <a:rPr lang="en-US"/>
                        <a:t>JULY</a:t>
                      </a:r>
                    </a:p>
                  </a:txBody>
                  <a:tcPr/>
                </a:tc>
                <a:tc>
                  <a:txBody>
                    <a:bodyPr/>
                    <a:lstStyle/>
                    <a:p>
                      <a:r>
                        <a:rPr lang="en-US"/>
                        <a:t>AUG</a:t>
                      </a:r>
                    </a:p>
                  </a:txBody>
                  <a:tcPr/>
                </a:tc>
                <a:tc>
                  <a:txBody>
                    <a:bodyPr/>
                    <a:lstStyle/>
                    <a:p>
                      <a:r>
                        <a:rPr lang="en-US"/>
                        <a:t>SEPT</a:t>
                      </a:r>
                    </a:p>
                  </a:txBody>
                  <a:tcPr/>
                </a:tc>
                <a:tc gridSpan="2">
                  <a:txBody>
                    <a:bodyPr/>
                    <a:lstStyle/>
                    <a:p>
                      <a:r>
                        <a:rPr lang="en-US"/>
                        <a:t>OCT</a:t>
                      </a:r>
                    </a:p>
                  </a:txBody>
                  <a:tcPr/>
                </a:tc>
                <a:tc hMerge="1">
                  <a:txBody>
                    <a:bodyPr/>
                    <a:lstStyle/>
                    <a:p>
                      <a:endParaRPr lang="en-US"/>
                    </a:p>
                  </a:txBody>
                  <a:tcPr/>
                </a:tc>
                <a:tc>
                  <a:txBody>
                    <a:bodyPr/>
                    <a:lstStyle/>
                    <a:p>
                      <a:r>
                        <a:rPr lang="en-US"/>
                        <a:t>NOV</a:t>
                      </a:r>
                    </a:p>
                  </a:txBody>
                  <a:tcPr/>
                </a:tc>
                <a:tc>
                  <a:txBody>
                    <a:bodyPr/>
                    <a:lstStyle/>
                    <a:p>
                      <a:r>
                        <a:rPr lang="en-US"/>
                        <a:t>DEC </a:t>
                      </a:r>
                    </a:p>
                  </a:txBody>
                  <a:tcPr/>
                </a:tc>
                <a:tc>
                  <a:txBody>
                    <a:bodyPr/>
                    <a:lstStyle/>
                    <a:p>
                      <a:r>
                        <a:rPr lang="en-US"/>
                        <a:t>JAN +</a:t>
                      </a:r>
                    </a:p>
                  </a:txBody>
                  <a:tcPr/>
                </a:tc>
                <a:extLst>
                  <a:ext uri="{0D108BD9-81ED-4DB2-BD59-A6C34878D82A}">
                    <a16:rowId xmlns:a16="http://schemas.microsoft.com/office/drawing/2014/main" val="448409562"/>
                  </a:ext>
                </a:extLst>
              </a:tr>
              <a:tr h="520468">
                <a:tc>
                  <a:txBody>
                    <a:bodyPr/>
                    <a:lstStyle/>
                    <a:p>
                      <a:endParaRPr lang="en-US"/>
                    </a:p>
                  </a:txBody>
                  <a:tcPr>
                    <a:solidFill>
                      <a:schemeClr val="accent4">
                        <a:lumMod val="40000"/>
                        <a:lumOff val="60000"/>
                      </a:schemeClr>
                    </a:solidFill>
                  </a:tcPr>
                </a:tc>
                <a:tc>
                  <a:txBody>
                    <a:bodyPr/>
                    <a:lstStyle/>
                    <a:p>
                      <a:endParaRPr lang="en-US"/>
                    </a:p>
                  </a:txBody>
                  <a:tcPr>
                    <a:solidFill>
                      <a:schemeClr val="accent4">
                        <a:lumMod val="40000"/>
                        <a:lumOff val="60000"/>
                      </a:schemeClr>
                    </a:solidFill>
                  </a:tcPr>
                </a:tc>
                <a:tc>
                  <a:txBody>
                    <a:bodyPr/>
                    <a:lstStyle/>
                    <a:p>
                      <a:endParaRPr lang="en-US"/>
                    </a:p>
                  </a:txBody>
                  <a:tcPr>
                    <a:solidFill>
                      <a:schemeClr val="accent4">
                        <a:lumMod val="40000"/>
                        <a:lumOff val="60000"/>
                      </a:schemeClr>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gridSpan="2">
                  <a:txBody>
                    <a:bodyPr/>
                    <a:lstStyle/>
                    <a:p>
                      <a:endParaRPr lang="en-US"/>
                    </a:p>
                  </a:txBody>
                  <a:tcPr/>
                </a:tc>
                <a:tc hMerge="1">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13573274"/>
                  </a:ext>
                </a:extLst>
              </a:tr>
              <a:tr h="520468">
                <a:tc>
                  <a:txBody>
                    <a:bodyPr/>
                    <a:lstStyle/>
                    <a:p>
                      <a:endParaRPr lang="en-US"/>
                    </a:p>
                  </a:txBody>
                  <a:tcPr/>
                </a:tc>
                <a:tc>
                  <a:txBody>
                    <a:bodyPr/>
                    <a:lstStyle/>
                    <a:p>
                      <a:endParaRPr lang="en-US"/>
                    </a:p>
                  </a:txBody>
                  <a:tcPr>
                    <a:solidFill>
                      <a:srgbClr val="FFBAF3"/>
                    </a:solidFill>
                  </a:tcPr>
                </a:tc>
                <a:tc gridSpan="2">
                  <a:txBody>
                    <a:bodyPr/>
                    <a:lstStyle/>
                    <a:p>
                      <a:endParaRPr lang="en-US"/>
                    </a:p>
                  </a:txBody>
                  <a:tcPr>
                    <a:solidFill>
                      <a:srgbClr val="FFBAF3"/>
                    </a:solidFill>
                  </a:tcPr>
                </a:tc>
                <a:tc hMerge="1">
                  <a:txBody>
                    <a:bodyPr/>
                    <a:lstStyle/>
                    <a:p>
                      <a:endParaRPr lang="en-US"/>
                    </a:p>
                  </a:txBody>
                  <a:tcPr/>
                </a:tc>
                <a:tc>
                  <a:txBody>
                    <a:bodyPr/>
                    <a:lstStyle/>
                    <a:p>
                      <a:endParaRPr lang="en-US"/>
                    </a:p>
                  </a:txBody>
                  <a:tcPr>
                    <a:solidFill>
                      <a:srgbClr val="FFBAF3"/>
                    </a:solidFill>
                  </a:tcPr>
                </a:tc>
                <a:tc>
                  <a:txBody>
                    <a:bodyPr/>
                    <a:lstStyle/>
                    <a:p>
                      <a:endParaRPr lang="en-US"/>
                    </a:p>
                  </a:txBody>
                  <a:tcPr>
                    <a:solidFill>
                      <a:srgbClr val="FFBAF3"/>
                    </a:solidFill>
                  </a:tcPr>
                </a:tc>
                <a:tc>
                  <a:txBody>
                    <a:bodyPr/>
                    <a:lstStyle/>
                    <a:p>
                      <a:endParaRPr lang="en-US"/>
                    </a:p>
                  </a:txBody>
                  <a:tcPr/>
                </a:tc>
                <a:tc>
                  <a:txBody>
                    <a:bodyPr/>
                    <a:lstStyle/>
                    <a:p>
                      <a:endParaRPr lang="en-US"/>
                    </a:p>
                  </a:txBody>
                  <a:tcPr/>
                </a:tc>
                <a:tc>
                  <a:txBody>
                    <a:bodyPr/>
                    <a:lstStyle/>
                    <a:p>
                      <a:endParaRPr lang="en-US"/>
                    </a:p>
                  </a:txBody>
                  <a:tcPr/>
                </a:tc>
                <a:tc gridSpan="2">
                  <a:txBody>
                    <a:bodyPr/>
                    <a:lstStyle/>
                    <a:p>
                      <a:endParaRPr lang="en-US"/>
                    </a:p>
                  </a:txBody>
                  <a:tcPr/>
                </a:tc>
                <a:tc hMerge="1">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281658740"/>
                  </a:ext>
                </a:extLst>
              </a:tr>
              <a:tr h="520468">
                <a:tc>
                  <a:txBody>
                    <a:bodyPr/>
                    <a:lstStyle/>
                    <a:p>
                      <a:endParaRPr lang="en-US"/>
                    </a:p>
                  </a:txBody>
                  <a:tcPr/>
                </a:tc>
                <a:tc>
                  <a:txBody>
                    <a:bodyPr/>
                    <a:lstStyle/>
                    <a:p>
                      <a:endParaRPr lang="en-US"/>
                    </a:p>
                  </a:txBody>
                  <a:tcPr/>
                </a:tc>
                <a:tc gridSpan="2">
                  <a:txBody>
                    <a:bodyPr/>
                    <a:lstStyle/>
                    <a:p>
                      <a:endParaRPr lang="en-US"/>
                    </a:p>
                  </a:txBody>
                  <a:tcPr/>
                </a:tc>
                <a:tc hMerge="1">
                  <a:txBody>
                    <a:bodyPr/>
                    <a:lstStyle/>
                    <a:p>
                      <a:endParaRPr lang="en-US"/>
                    </a:p>
                  </a:txBody>
                  <a:tcPr/>
                </a:tc>
                <a:tc>
                  <a:txBody>
                    <a:bodyPr/>
                    <a:lstStyle/>
                    <a:p>
                      <a:endParaRPr lang="en-US"/>
                    </a:p>
                  </a:txBody>
                  <a:tcPr>
                    <a:solidFill>
                      <a:srgbClr val="5EE6EA"/>
                    </a:solidFill>
                  </a:tcPr>
                </a:tc>
                <a:tc>
                  <a:txBody>
                    <a:bodyPr/>
                    <a:lstStyle/>
                    <a:p>
                      <a:endParaRPr lang="en-US"/>
                    </a:p>
                  </a:txBody>
                  <a:tcPr>
                    <a:solidFill>
                      <a:srgbClr val="5EE6EA"/>
                    </a:solidFill>
                  </a:tcPr>
                </a:tc>
                <a:tc>
                  <a:txBody>
                    <a:bodyPr/>
                    <a:lstStyle/>
                    <a:p>
                      <a:endParaRPr lang="en-US"/>
                    </a:p>
                  </a:txBody>
                  <a:tcPr>
                    <a:solidFill>
                      <a:srgbClr val="5EE6EA"/>
                    </a:solidFill>
                  </a:tcPr>
                </a:tc>
                <a:tc>
                  <a:txBody>
                    <a:bodyPr/>
                    <a:lstStyle/>
                    <a:p>
                      <a:endParaRPr lang="en-US"/>
                    </a:p>
                  </a:txBody>
                  <a:tcPr>
                    <a:solidFill>
                      <a:srgbClr val="5EE6EA"/>
                    </a:solidFill>
                  </a:tcPr>
                </a:tc>
                <a:tc>
                  <a:txBody>
                    <a:bodyPr/>
                    <a:lstStyle/>
                    <a:p>
                      <a:endParaRPr lang="en-US"/>
                    </a:p>
                  </a:txBody>
                  <a:tcPr>
                    <a:solidFill>
                      <a:srgbClr val="5EE6EA"/>
                    </a:solidFill>
                  </a:tcPr>
                </a:tc>
                <a:tc>
                  <a:txBody>
                    <a:bodyPr/>
                    <a:lstStyle/>
                    <a:p>
                      <a:endParaRPr lang="en-US"/>
                    </a:p>
                  </a:txBody>
                  <a:tcPr>
                    <a:solidFill>
                      <a:srgbClr val="5EE6EA"/>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850151474"/>
                  </a:ext>
                </a:extLst>
              </a:tr>
              <a:tr h="520468">
                <a:tc>
                  <a:txBody>
                    <a:bodyPr/>
                    <a:lstStyle/>
                    <a:p>
                      <a:endParaRPr lang="en-US"/>
                    </a:p>
                  </a:txBody>
                  <a:tcPr>
                    <a:solidFill>
                      <a:schemeClr val="accent1">
                        <a:lumMod val="20000"/>
                        <a:lumOff val="80000"/>
                      </a:schemeClr>
                    </a:solidFill>
                  </a:tcPr>
                </a:tc>
                <a:tc>
                  <a:txBody>
                    <a:bodyPr/>
                    <a:lstStyle/>
                    <a:p>
                      <a:endParaRPr lang="en-US"/>
                    </a:p>
                  </a:txBody>
                  <a:tcPr>
                    <a:solidFill>
                      <a:schemeClr val="accent1">
                        <a:lumMod val="20000"/>
                        <a:lumOff val="80000"/>
                      </a:schemeClr>
                    </a:solidFill>
                  </a:tcPr>
                </a:tc>
                <a:tc gridSpan="2">
                  <a:txBody>
                    <a:bodyPr/>
                    <a:lstStyle/>
                    <a:p>
                      <a:endParaRPr lang="en-US"/>
                    </a:p>
                  </a:txBody>
                  <a:tcPr>
                    <a:solidFill>
                      <a:schemeClr val="accent1">
                        <a:lumMod val="20000"/>
                        <a:lumOff val="80000"/>
                      </a:schemeClr>
                    </a:solidFill>
                  </a:tcPr>
                </a:tc>
                <a:tc hMerge="1">
                  <a:txBody>
                    <a:bodyPr/>
                    <a:lstStyle/>
                    <a:p>
                      <a:endParaRPr lang="en-US"/>
                    </a:p>
                  </a:txBody>
                  <a:tcPr/>
                </a:tc>
                <a:tc>
                  <a:txBody>
                    <a:bodyPr/>
                    <a:lstStyle/>
                    <a:p>
                      <a:endParaRPr lang="en-US"/>
                    </a:p>
                  </a:txBody>
                  <a:tcPr>
                    <a:solidFill>
                      <a:schemeClr val="accent1">
                        <a:lumMod val="20000"/>
                        <a:lumOff val="80000"/>
                      </a:schemeClr>
                    </a:solidFill>
                  </a:tcPr>
                </a:tc>
                <a:tc>
                  <a:txBody>
                    <a:bodyPr/>
                    <a:lstStyle/>
                    <a:p>
                      <a:endParaRPr lang="en-US"/>
                    </a:p>
                  </a:txBody>
                  <a:tcPr>
                    <a:solidFill>
                      <a:schemeClr val="accent1">
                        <a:lumMod val="20000"/>
                        <a:lumOff val="80000"/>
                      </a:schemeClr>
                    </a:solidFill>
                  </a:tcPr>
                </a:tc>
                <a:tc>
                  <a:txBody>
                    <a:bodyPr/>
                    <a:lstStyle/>
                    <a:p>
                      <a:endParaRPr lang="en-US"/>
                    </a:p>
                  </a:txBody>
                  <a:tcPr>
                    <a:solidFill>
                      <a:schemeClr val="accent1">
                        <a:lumMod val="20000"/>
                        <a:lumOff val="80000"/>
                      </a:schemeClr>
                    </a:solidFill>
                  </a:tcPr>
                </a:tc>
                <a:tc>
                  <a:txBody>
                    <a:bodyPr/>
                    <a:lstStyle/>
                    <a:p>
                      <a:endParaRPr lang="en-US"/>
                    </a:p>
                  </a:txBody>
                  <a:tcPr>
                    <a:solidFill>
                      <a:schemeClr val="accent1">
                        <a:lumMod val="20000"/>
                        <a:lumOff val="80000"/>
                      </a:schemeClr>
                    </a:solidFill>
                  </a:tcPr>
                </a:tc>
                <a:tc>
                  <a:txBody>
                    <a:bodyPr/>
                    <a:lstStyle/>
                    <a:p>
                      <a:endParaRPr lang="en-US"/>
                    </a:p>
                  </a:txBody>
                  <a:tcPr>
                    <a:solidFill>
                      <a:schemeClr val="accent1">
                        <a:lumMod val="20000"/>
                        <a:lumOff val="80000"/>
                      </a:schemeClr>
                    </a:solidFill>
                  </a:tcPr>
                </a:tc>
                <a:tc>
                  <a:txBody>
                    <a:bodyPr/>
                    <a:lstStyle/>
                    <a:p>
                      <a:endParaRPr lang="en-US"/>
                    </a:p>
                  </a:txBody>
                  <a:tcPr>
                    <a:solidFill>
                      <a:schemeClr val="accent1">
                        <a:lumMod val="20000"/>
                        <a:lumOff val="80000"/>
                      </a:schemeClr>
                    </a:solidFill>
                  </a:tcPr>
                </a:tc>
                <a:tc>
                  <a:txBody>
                    <a:bodyPr/>
                    <a:lstStyle/>
                    <a:p>
                      <a:endParaRPr lang="en-US"/>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extLst>
                  <a:ext uri="{0D108BD9-81ED-4DB2-BD59-A6C34878D82A}">
                    <a16:rowId xmlns:a16="http://schemas.microsoft.com/office/drawing/2014/main" val="2088486815"/>
                  </a:ext>
                </a:extLst>
              </a:tr>
            </a:tbl>
          </a:graphicData>
        </a:graphic>
      </p:graphicFrame>
      <p:pic>
        <p:nvPicPr>
          <p:cNvPr id="8" name="Content Placeholder 4">
            <a:extLst>
              <a:ext uri="{FF2B5EF4-FFF2-40B4-BE49-F238E27FC236}">
                <a16:creationId xmlns:a16="http://schemas.microsoft.com/office/drawing/2014/main" id="{4E67FC7B-4DB6-7044-9AE5-3A1D75033E70}"/>
              </a:ext>
            </a:extLst>
          </p:cNvPr>
          <p:cNvPicPr>
            <a:picLocks noChangeAspect="1"/>
          </p:cNvPicPr>
          <p:nvPr/>
        </p:nvPicPr>
        <p:blipFill>
          <a:blip r:embed="rId2"/>
          <a:stretch>
            <a:fillRect/>
          </a:stretch>
        </p:blipFill>
        <p:spPr>
          <a:xfrm>
            <a:off x="0" y="4463511"/>
            <a:ext cx="2625180" cy="2146515"/>
          </a:xfrm>
          <a:prstGeom prst="rect">
            <a:avLst/>
          </a:prstGeom>
        </p:spPr>
      </p:pic>
      <p:sp>
        <p:nvSpPr>
          <p:cNvPr id="9" name="TextBox 8">
            <a:extLst>
              <a:ext uri="{FF2B5EF4-FFF2-40B4-BE49-F238E27FC236}">
                <a16:creationId xmlns:a16="http://schemas.microsoft.com/office/drawing/2014/main" id="{C38B4E81-6E96-AE45-B1F7-4CECB274E77A}"/>
              </a:ext>
            </a:extLst>
          </p:cNvPr>
          <p:cNvSpPr txBox="1"/>
          <p:nvPr/>
        </p:nvSpPr>
        <p:spPr>
          <a:xfrm>
            <a:off x="2355742" y="4618495"/>
            <a:ext cx="8493072" cy="1815882"/>
          </a:xfrm>
          <a:prstGeom prst="rect">
            <a:avLst/>
          </a:prstGeom>
          <a:noFill/>
        </p:spPr>
        <p:txBody>
          <a:bodyPr wrap="square" rtlCol="0">
            <a:spAutoFit/>
          </a:bodyPr>
          <a:lstStyle/>
          <a:p>
            <a:r>
              <a:rPr lang="en-US" sz="2800" b="1">
                <a:effectLst>
                  <a:glow rad="501699">
                    <a:schemeClr val="accent4">
                      <a:lumMod val="40000"/>
                      <a:lumOff val="60000"/>
                    </a:schemeClr>
                  </a:glow>
                </a:effectLst>
              </a:rPr>
              <a:t>PHASE ONE </a:t>
            </a:r>
            <a:r>
              <a:rPr lang="en-US" sz="2800">
                <a:solidFill>
                  <a:schemeClr val="accent4">
                    <a:lumMod val="60000"/>
                    <a:lumOff val="40000"/>
                  </a:schemeClr>
                </a:solidFill>
              </a:rPr>
              <a:t>– </a:t>
            </a:r>
            <a:r>
              <a:rPr lang="en-US" sz="2800"/>
              <a:t>Getting Organized</a:t>
            </a:r>
          </a:p>
          <a:p>
            <a:r>
              <a:rPr lang="en-US" sz="2800" b="1">
                <a:effectLst>
                  <a:glow rad="417214">
                    <a:srgbClr val="FFBAF3"/>
                  </a:glow>
                </a:effectLst>
              </a:rPr>
              <a:t>PHASE TWO </a:t>
            </a:r>
            <a:r>
              <a:rPr lang="en-US" sz="2800" b="1"/>
              <a:t>– </a:t>
            </a:r>
            <a:r>
              <a:rPr lang="en-US" sz="2800"/>
              <a:t>Gathering Information</a:t>
            </a:r>
          </a:p>
          <a:p>
            <a:r>
              <a:rPr lang="en-US" sz="2800" b="1">
                <a:effectLst>
                  <a:glow rad="435892">
                    <a:srgbClr val="5EE6EA"/>
                  </a:glow>
                </a:effectLst>
              </a:rPr>
              <a:t>PHASE THREE </a:t>
            </a:r>
            <a:r>
              <a:rPr lang="en-US" sz="2800" b="1"/>
              <a:t>– </a:t>
            </a:r>
            <a:r>
              <a:rPr lang="en-US" sz="2800"/>
              <a:t>Developing the MYSP</a:t>
            </a:r>
          </a:p>
          <a:p>
            <a:r>
              <a:rPr lang="en-US" sz="2800" b="1">
                <a:effectLst>
                  <a:glow rad="345107">
                    <a:schemeClr val="accent6">
                      <a:lumMod val="60000"/>
                      <a:lumOff val="40000"/>
                    </a:schemeClr>
                  </a:glow>
                </a:effectLst>
              </a:rPr>
              <a:t>PHASE FOUR </a:t>
            </a:r>
            <a:r>
              <a:rPr lang="en-US" sz="2800" b="1"/>
              <a:t>– </a:t>
            </a:r>
            <a:r>
              <a:rPr lang="en-US" sz="2800"/>
              <a:t>Implementing and Monitoring the MYSP</a:t>
            </a:r>
          </a:p>
        </p:txBody>
      </p:sp>
      <p:sp>
        <p:nvSpPr>
          <p:cNvPr id="3" name="Star: 5 Points 2">
            <a:extLst>
              <a:ext uri="{FF2B5EF4-FFF2-40B4-BE49-F238E27FC236}">
                <a16:creationId xmlns:a16="http://schemas.microsoft.com/office/drawing/2014/main" id="{3EA3E8C3-07CD-4683-8D35-4E70EB456DBB}"/>
              </a:ext>
            </a:extLst>
          </p:cNvPr>
          <p:cNvSpPr/>
          <p:nvPr/>
        </p:nvSpPr>
        <p:spPr>
          <a:xfrm>
            <a:off x="7331720" y="3353424"/>
            <a:ext cx="28575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3643673"/>
      </p:ext>
    </p:extLst>
  </p:cSld>
  <p:clrMapOvr>
    <a:masterClrMapping/>
  </p:clrMapOvr>
  <p:transition spd="slow">
    <p:push dir="u"/>
  </p:transition>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2019-2020" id="{8E2AB3D3-6175-9040-971E-37FE3147B4C9}" vid="{82E5EBA3-CFE8-2E48-B018-437C14BE2C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ffce5d6-697a-438a-af7f-344767e67812">
      <Terms xmlns="http://schemas.microsoft.com/office/infopath/2007/PartnerControls"/>
    </lcf76f155ced4ddcb4097134ff3c332f>
    <TaxCatchAll xmlns="699257a4-e603-4358-b5a8-37e1e47e164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D8778DED3950448995A29D98357ABE" ma:contentTypeVersion="13" ma:contentTypeDescription="Create a new document." ma:contentTypeScope="" ma:versionID="1a56994804cca417a4e960f921a91f5e">
  <xsd:schema xmlns:xsd="http://www.w3.org/2001/XMLSchema" xmlns:xs="http://www.w3.org/2001/XMLSchema" xmlns:p="http://schemas.microsoft.com/office/2006/metadata/properties" xmlns:ns2="dffce5d6-697a-438a-af7f-344767e67812" xmlns:ns3="699257a4-e603-4358-b5a8-37e1e47e1645" targetNamespace="http://schemas.microsoft.com/office/2006/metadata/properties" ma:root="true" ma:fieldsID="07695dee13e63d7abb23578263312f18" ns2:_="" ns3:_="">
    <xsd:import namespace="dffce5d6-697a-438a-af7f-344767e67812"/>
    <xsd:import namespace="699257a4-e603-4358-b5a8-37e1e47e164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fce5d6-697a-438a-af7f-344767e678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7669f8a-3a11-403f-bb0f-df6918eda361"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9257a4-e603-4358-b5a8-37e1e47e164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42fc83c-5c29-43db-aa5b-97de6f526e9e}" ma:internalName="TaxCatchAll" ma:showField="CatchAllData" ma:web="699257a4-e603-4358-b5a8-37e1e47e16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2F555C-8F84-41BB-87DD-4A4E27D52ABE}">
  <ds:schemaRefs>
    <ds:schemaRef ds:uri="http://schemas.microsoft.com/sharepoint/v3/contenttype/forms"/>
  </ds:schemaRefs>
</ds:datastoreItem>
</file>

<file path=customXml/itemProps2.xml><?xml version="1.0" encoding="utf-8"?>
<ds:datastoreItem xmlns:ds="http://schemas.openxmlformats.org/officeDocument/2006/customXml" ds:itemID="{95331E00-BAF7-4114-B1B4-04FB6E677E13}">
  <ds:schemaRefs>
    <ds:schemaRef ds:uri="http://purl.org/dc/dcmitype/"/>
    <ds:schemaRef ds:uri="http://schemas.microsoft.com/office/2006/metadata/properties"/>
    <ds:schemaRef ds:uri="http://purl.org/dc/terms/"/>
    <ds:schemaRef ds:uri="http://schemas.microsoft.com/office/infopath/2007/PartnerControls"/>
    <ds:schemaRef ds:uri="http://purl.org/dc/elements/1.1/"/>
    <ds:schemaRef ds:uri="http://schemas.microsoft.com/office/2006/documentManagement/types"/>
    <ds:schemaRef ds:uri="dffce5d6-697a-438a-af7f-344767e67812"/>
    <ds:schemaRef ds:uri="http://schemas.openxmlformats.org/package/2006/metadata/core-properties"/>
    <ds:schemaRef ds:uri="699257a4-e603-4358-b5a8-37e1e47e1645"/>
    <ds:schemaRef ds:uri="http://www.w3.org/XML/1998/namespace"/>
  </ds:schemaRefs>
</ds:datastoreItem>
</file>

<file path=customXml/itemProps3.xml><?xml version="1.0" encoding="utf-8"?>
<ds:datastoreItem xmlns:ds="http://schemas.openxmlformats.org/officeDocument/2006/customXml" ds:itemID="{E579B1D8-EDDB-49F0-BBDE-6633362BF2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fce5d6-697a-438a-af7f-344767e67812"/>
    <ds:schemaRef ds:uri="699257a4-e603-4358-b5a8-37e1e47e16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2019-2020-PowerPoint</Template>
  <TotalTime>147</TotalTime>
  <Words>2354</Words>
  <Application>Microsoft Office PowerPoint</Application>
  <PresentationFormat>Widescreen</PresentationFormat>
  <Paragraphs>360</Paragraphs>
  <Slides>38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Segoe UI</vt:lpstr>
      <vt:lpstr>Symbol</vt:lpstr>
      <vt:lpstr>Times New Roman</vt:lpstr>
      <vt:lpstr>Office Theme</vt:lpstr>
      <vt:lpstr>Multi-Year Strategic Planning</vt:lpstr>
      <vt:lpstr>Land Acknowledgement</vt:lpstr>
      <vt:lpstr>              Opening Prayer</vt:lpstr>
      <vt:lpstr>MYSP Committee Workshop</vt:lpstr>
      <vt:lpstr>Members</vt:lpstr>
      <vt:lpstr>Why Are We Here?</vt:lpstr>
      <vt:lpstr>Mandate of the MYSP Committee</vt:lpstr>
      <vt:lpstr>The Multi-year Strategic Planning Process</vt:lpstr>
      <vt:lpstr>Project Plan</vt:lpstr>
      <vt:lpstr>Proposed Timelines</vt:lpstr>
      <vt:lpstr>Proposed Timelines</vt:lpstr>
      <vt:lpstr>What have we done?</vt:lpstr>
      <vt:lpstr>What have we done?</vt:lpstr>
      <vt:lpstr>What have we done?</vt:lpstr>
      <vt:lpstr> What have we done? </vt:lpstr>
      <vt:lpstr>What have we done since June</vt:lpstr>
      <vt:lpstr>Communications</vt:lpstr>
      <vt:lpstr>MISSION, VISION, VALUES</vt:lpstr>
      <vt:lpstr>Mission – What we heard</vt:lpstr>
      <vt:lpstr>Mission</vt:lpstr>
      <vt:lpstr>PowerPoint Presentation</vt:lpstr>
      <vt:lpstr>Values</vt:lpstr>
      <vt:lpstr>Take time to reflect</vt:lpstr>
      <vt:lpstr>Listening, Learning and Living in Faith 2023-2026</vt:lpstr>
      <vt:lpstr>PowerPoint Presentation</vt:lpstr>
      <vt:lpstr>PowerPoint Presentation</vt:lpstr>
      <vt:lpstr>PowerPoint Presentation</vt:lpstr>
      <vt:lpstr>PowerPoint Presentation</vt:lpstr>
      <vt:lpstr>PowerPoint Presentation</vt:lpstr>
      <vt:lpstr>Take time to reflect</vt:lpstr>
      <vt:lpstr>Our Performance</vt:lpstr>
      <vt:lpstr>PowerPoint Presentation</vt:lpstr>
      <vt:lpstr>PowerPoint Presentation</vt:lpstr>
      <vt:lpstr>PowerPoint Presentation</vt:lpstr>
      <vt:lpstr>Take Time to walk along the gallery and post your thoughts on each section</vt:lpstr>
      <vt:lpstr>Feedback and Final Comments</vt:lpstr>
      <vt:lpstr>Next Steps</vt:lpstr>
      <vt:lpstr>Closing Prayer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Synchronous Learning</dc:title>
  <dc:creator>Microsoft Office User</dc:creator>
  <cp:lastModifiedBy>Amanda Roffey</cp:lastModifiedBy>
  <cp:revision>172</cp:revision>
  <dcterms:created xsi:type="dcterms:W3CDTF">2020-05-14T18:30:00Z</dcterms:created>
  <dcterms:modified xsi:type="dcterms:W3CDTF">2022-09-13T23:09:35Z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0x01010063D8778DED3950448995A29D98357ABE</vt:lpwstr>
  </property>
  <property fmtid="{D5CDD505-2E9C-101B-9397-08002B2CF9AE}" pid="3" name="MediaServiceImageTags">
    <vt:lpwstr/>
  </property>
</Properties>
</file>