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40"/>
  </p:notesMasterIdLst>
  <p:sldIdLst>
    <p:sldId id="1117" r:id="rId5"/>
    <p:sldId id="1085" r:id="rId6"/>
    <p:sldId id="1118" r:id="rId7"/>
    <p:sldId id="1130" r:id="rId8"/>
    <p:sldId id="1131" r:id="rId9"/>
    <p:sldId id="1137" r:id="rId10"/>
    <p:sldId id="1134" r:id="rId11"/>
    <p:sldId id="1138" r:id="rId12"/>
    <p:sldId id="1139" r:id="rId13"/>
    <p:sldId id="1140" r:id="rId14"/>
    <p:sldId id="1141" r:id="rId15"/>
    <p:sldId id="1143" r:id="rId16"/>
    <p:sldId id="1120" r:id="rId17"/>
    <p:sldId id="1146" r:id="rId18"/>
    <p:sldId id="1145" r:id="rId19"/>
    <p:sldId id="1121" r:id="rId20"/>
    <p:sldId id="1167" r:id="rId21"/>
    <p:sldId id="1168" r:id="rId22"/>
    <p:sldId id="1171" r:id="rId23"/>
    <p:sldId id="1170" r:id="rId24"/>
    <p:sldId id="1169" r:id="rId25"/>
    <p:sldId id="1172" r:id="rId26"/>
    <p:sldId id="1173" r:id="rId27"/>
    <p:sldId id="1174" r:id="rId28"/>
    <p:sldId id="1164" r:id="rId29"/>
    <p:sldId id="1176" r:id="rId30"/>
    <p:sldId id="1175" r:id="rId31"/>
    <p:sldId id="1147" r:id="rId32"/>
    <p:sldId id="1177" r:id="rId33"/>
    <p:sldId id="1178" r:id="rId34"/>
    <p:sldId id="1151" r:id="rId35"/>
    <p:sldId id="1179" r:id="rId36"/>
    <p:sldId id="1127" r:id="rId37"/>
    <p:sldId id="1128" r:id="rId38"/>
    <p:sldId id="115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EE6EA"/>
    <a:srgbClr val="FFBAF3"/>
    <a:srgbClr val="8B0806"/>
    <a:srgbClr val="B12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37B99-B353-4461-85BB-CECE894016DF}" v="64" dt="2022-04-19T16:28:50.257"/>
    <p1510:client id="{080F942B-0A52-4292-B694-E89B405400C2}" v="423" dt="2022-04-18T22:43:45.574"/>
    <p1510:client id="{9FB86D38-FA28-4BC6-B207-DDBE902FFA14}" v="125" dt="2022-06-12T20:21:18.689"/>
    <p1510:client id="{56F457BE-A8B9-48F6-9A82-7AEADD49C0C2}" v="44" dt="2022-04-19T16:23:53.520"/>
    <p1510:client id="{22483231-0FF3-44AE-B5A0-5383C06BD5E5}" v="5" dt="2022-06-08T13:47:38.913"/>
    <p1510:client id="{36353310-6EC4-47E4-B508-35579E8FA1A3}" v="16" dt="2022-04-19T14:38:03.304"/>
    <p1510:client id="{92566E86-4919-4243-B6C2-0F8AA81612AA}" v="22" dt="2022-06-12T20:23:09.099"/>
    <p1510:client id="{BCCAF136-5638-4A43-BE3E-785EB044DCF7}" v="1" dt="2022-05-03T19:10:42.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7851-DDA6-8943-98D0-809D309354F0}"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A7A91-B3CF-E743-81DF-19459B11C644}" type="slidenum">
              <a:rPr lang="en-US" smtClean="0"/>
              <a:t>‹#›</a:t>
            </a:fld>
            <a:endParaRPr lang="en-US"/>
          </a:p>
        </p:txBody>
      </p:sp>
    </p:spTree>
    <p:extLst>
      <p:ext uri="{BB962C8B-B14F-4D97-AF65-F5344CB8AC3E}">
        <p14:creationId xmlns:p14="http://schemas.microsoft.com/office/powerpoint/2010/main" val="297683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9A7A91-B3CF-E743-81DF-19459B11C644}" type="slidenum">
              <a:rPr lang="en-US" smtClean="0"/>
              <a:t>7</a:t>
            </a:fld>
            <a:endParaRPr lang="en-US"/>
          </a:p>
        </p:txBody>
      </p:sp>
    </p:spTree>
    <p:extLst>
      <p:ext uri="{BB962C8B-B14F-4D97-AF65-F5344CB8AC3E}">
        <p14:creationId xmlns:p14="http://schemas.microsoft.com/office/powerpoint/2010/main" val="3381496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ED9C-462E-9649-BE00-ABF67EBAC36B}"/>
              </a:ext>
            </a:extLst>
          </p:cNvPr>
          <p:cNvSpPr>
            <a:spLocks noGrp="1"/>
          </p:cNvSpPr>
          <p:nvPr>
            <p:ph type="ctrTitle"/>
          </p:nvPr>
        </p:nvSpPr>
        <p:spPr>
          <a:xfrm>
            <a:off x="1524000" y="1122363"/>
            <a:ext cx="9144000" cy="2387600"/>
          </a:xfrm>
        </p:spPr>
        <p:txBody>
          <a:bodyPr anchor="b">
            <a:normAutofit/>
          </a:bodyPr>
          <a:lstStyle>
            <a:lvl1pPr algn="ctr">
              <a:defRPr sz="6000"/>
            </a:lvl1pPr>
          </a:lstStyle>
          <a:p>
            <a:r>
              <a:rPr lang="en-CA"/>
              <a:t>Click to edit Master title style</a:t>
            </a:r>
            <a:endParaRPr lang="en-US"/>
          </a:p>
        </p:txBody>
      </p:sp>
      <p:sp>
        <p:nvSpPr>
          <p:cNvPr id="3" name="Subtitle 2">
            <a:extLst>
              <a:ext uri="{FF2B5EF4-FFF2-40B4-BE49-F238E27FC236}">
                <a16:creationId xmlns:a16="http://schemas.microsoft.com/office/drawing/2014/main" id="{5095E212-6686-3945-871B-46ACCB9F677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95AC6241-977D-E04B-B26C-3E8F93E9DE0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6FCA4C2D-AEBC-844F-9993-EB01D6CBA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D536A-60F0-914C-964E-B86266B7315A}"/>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CC100E72-778E-8E49-9EC0-1A9FDADC9F1D}"/>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8" name="Picture 7">
            <a:extLst>
              <a:ext uri="{FF2B5EF4-FFF2-40B4-BE49-F238E27FC236}">
                <a16:creationId xmlns:a16="http://schemas.microsoft.com/office/drawing/2014/main" id="{9A8F61BB-66B2-C54C-A60E-BBA8F14F8B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90" y="4143216"/>
            <a:ext cx="1516823" cy="2413318"/>
          </a:xfrm>
          <a:prstGeom prst="rect">
            <a:avLst/>
          </a:prstGeom>
        </p:spPr>
      </p:pic>
    </p:spTree>
    <p:extLst>
      <p:ext uri="{BB962C8B-B14F-4D97-AF65-F5344CB8AC3E}">
        <p14:creationId xmlns:p14="http://schemas.microsoft.com/office/powerpoint/2010/main" val="27695156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DFB2-FCDA-8B4A-ADDE-6E0DF455D9C7}"/>
              </a:ext>
            </a:extLst>
          </p:cNvPr>
          <p:cNvSpPr>
            <a:spLocks noGrp="1"/>
          </p:cNvSpPr>
          <p:nvPr>
            <p:ph type="title"/>
          </p:nvPr>
        </p:nvSpPr>
        <p:spPr/>
        <p:txBody>
          <a:bodyPr/>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1021FF1F-A6E0-274A-85F0-9A22525157AC}"/>
              </a:ext>
            </a:extLst>
          </p:cNvPr>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270A9375-92A0-6741-97FF-7019D208BA78}"/>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77FC6C0C-D046-6243-A8DD-4B52EAD73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575E3-E21E-3D44-858F-1A7212AA8E4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3D1E3AD8-64F9-A346-B97C-85ED61315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FE692E68-3B49-2D42-96B3-81AF6347C01E}"/>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1075780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C94A5-DAC4-A548-A9A5-AEB67F723751}"/>
              </a:ext>
            </a:extLst>
          </p:cNvPr>
          <p:cNvSpPr>
            <a:spLocks noGrp="1"/>
          </p:cNvSpPr>
          <p:nvPr>
            <p:ph type="title" orient="vert"/>
          </p:nvPr>
        </p:nvSpPr>
        <p:spPr>
          <a:xfrm>
            <a:off x="8724901" y="365125"/>
            <a:ext cx="2628900" cy="5811838"/>
          </a:xfrm>
        </p:spPr>
        <p:txBody>
          <a:bodyPr vert="eaVert"/>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4526A306-09B8-634F-AAE6-E85768A1A8B4}"/>
              </a:ext>
            </a:extLst>
          </p:cNvPr>
          <p:cNvSpPr>
            <a:spLocks noGrp="1"/>
          </p:cNvSpPr>
          <p:nvPr>
            <p:ph type="body" orient="vert" idx="1"/>
          </p:nvPr>
        </p:nvSpPr>
        <p:spPr>
          <a:xfrm>
            <a:off x="838201" y="365125"/>
            <a:ext cx="7734300"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5954C1F0-2690-FB4A-90BA-38F700BA35AE}"/>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0638B57C-C74A-A648-AD32-86F1D363F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6377E-3113-8546-9671-5177630A76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A4B7A773-8AE0-CC49-8D06-F85AA967E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B4907980-72A5-8F45-BA47-E650B71B83F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5684466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BEB45-8003-1244-AB23-DD9184F113AA}"/>
              </a:ext>
            </a:extLst>
          </p:cNvPr>
          <p:cNvSpPr txBox="1"/>
          <p:nvPr userDrawn="1"/>
        </p:nvSpPr>
        <p:spPr>
          <a:xfrm>
            <a:off x="4080096" y="2410692"/>
            <a:ext cx="4031809" cy="1200329"/>
          </a:xfrm>
          <a:prstGeom prst="rect">
            <a:avLst/>
          </a:prstGeom>
          <a:noFill/>
        </p:spPr>
        <p:txBody>
          <a:bodyPr wrap="none" rtlCol="0">
            <a:spAutoFit/>
          </a:bodyPr>
          <a:lstStyle/>
          <a:p>
            <a:r>
              <a:rPr lang="en-US" sz="7200"/>
              <a:t>Thank You</a:t>
            </a:r>
          </a:p>
        </p:txBody>
      </p:sp>
      <p:sp>
        <p:nvSpPr>
          <p:cNvPr id="3" name="TextBox 2">
            <a:extLst>
              <a:ext uri="{FF2B5EF4-FFF2-40B4-BE49-F238E27FC236}">
                <a16:creationId xmlns:a16="http://schemas.microsoft.com/office/drawing/2014/main" id="{873E1636-3AE3-6043-8C12-A21F26F47EC3}"/>
              </a:ext>
            </a:extLst>
          </p:cNvPr>
          <p:cNvSpPr txBox="1"/>
          <p:nvPr userDrawn="1"/>
        </p:nvSpPr>
        <p:spPr>
          <a:xfrm>
            <a:off x="3190009" y="5174675"/>
            <a:ext cx="5811983" cy="923330"/>
          </a:xfrm>
          <a:prstGeom prst="rect">
            <a:avLst/>
          </a:prstGeom>
          <a:noFill/>
        </p:spPr>
        <p:txBody>
          <a:bodyPr wrap="square" rtlCol="0">
            <a:spAutoFit/>
          </a:bodyPr>
          <a:lstStyle/>
          <a:p>
            <a:pPr algn="ctr"/>
            <a:r>
              <a:rPr lang="en-US" sz="1800"/>
              <a:t>Our Mission:  We are called to celebrate and nurture the God-given talents of each student as we serve with excellence in the light of Christ.</a:t>
            </a:r>
          </a:p>
        </p:txBody>
      </p:sp>
      <p:pic>
        <p:nvPicPr>
          <p:cNvPr id="6" name="Picture 5" descr="A close up of a sign&#10;&#10;Description automatically generated">
            <a:extLst>
              <a:ext uri="{FF2B5EF4-FFF2-40B4-BE49-F238E27FC236}">
                <a16:creationId xmlns:a16="http://schemas.microsoft.com/office/drawing/2014/main" id="{C53B5A90-5115-6147-B3B1-8E1A43236491}"/>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5" name="Picture 4">
            <a:extLst>
              <a:ext uri="{FF2B5EF4-FFF2-40B4-BE49-F238E27FC236}">
                <a16:creationId xmlns:a16="http://schemas.microsoft.com/office/drawing/2014/main" id="{37E437D5-1D83-4D42-ACAD-79FA25B4C4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spTree>
    <p:extLst>
      <p:ext uri="{BB962C8B-B14F-4D97-AF65-F5344CB8AC3E}">
        <p14:creationId xmlns:p14="http://schemas.microsoft.com/office/powerpoint/2010/main" val="128692872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676B-8E5C-164E-BA3B-1E8D72AF250C}"/>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8E1D6C79-7490-B04C-8963-5B5531B93D95}"/>
              </a:ext>
            </a:extLst>
          </p:cNvPr>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4510C7FD-F412-BB48-8E49-6A42F25D84B3}"/>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8EB49D2D-36FE-9D4F-8D76-9D865C4D0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6F735-03A7-8344-81B0-75C412521BE4}"/>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04EC4AC8-DB98-C74A-9B51-7360F668A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F2EA28C-3E23-6C44-AFAE-C3EA5B8C747A}"/>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41814514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DB7B-E584-194A-A99D-16D2884C4E51}"/>
              </a:ext>
            </a:extLst>
          </p:cNvPr>
          <p:cNvSpPr>
            <a:spLocks noGrp="1"/>
          </p:cNvSpPr>
          <p:nvPr>
            <p:ph type="title"/>
          </p:nvPr>
        </p:nvSpPr>
        <p:spPr>
          <a:xfrm>
            <a:off x="831851" y="1709740"/>
            <a:ext cx="10515600" cy="2852737"/>
          </a:xfrm>
        </p:spPr>
        <p:txBody>
          <a:bodyPr anchor="b"/>
          <a:lstStyle>
            <a:lvl1pPr>
              <a:defRPr sz="6000"/>
            </a:lvl1pPr>
          </a:lstStyle>
          <a:p>
            <a:r>
              <a:rPr lang="en-CA"/>
              <a:t>Click to edit Master title style</a:t>
            </a:r>
            <a:endParaRPr lang="en-US"/>
          </a:p>
        </p:txBody>
      </p:sp>
      <p:sp>
        <p:nvSpPr>
          <p:cNvPr id="3" name="Text Placeholder 2">
            <a:extLst>
              <a:ext uri="{FF2B5EF4-FFF2-40B4-BE49-F238E27FC236}">
                <a16:creationId xmlns:a16="http://schemas.microsoft.com/office/drawing/2014/main" id="{AF5F9372-9B01-134E-BD70-9A3E8387A2C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C477A7BB-7394-624D-A6B5-FC02EE33578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F1EC8ABD-BF97-F84D-9878-1E278611F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2757D-BB31-9147-A948-01FC2D3E7506}"/>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DF48EEA6-1A23-814F-8B28-8A565B19DB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CDC09043-5422-EE4B-92B8-BF194B6E5E05}"/>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203454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CE1D-F5BE-F04E-B2FA-2911EBAC40B5}"/>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ACBDEDAB-1788-494D-B6AC-C8A157B267A8}"/>
              </a:ext>
            </a:extLst>
          </p:cNvPr>
          <p:cNvSpPr>
            <a:spLocks noGrp="1"/>
          </p:cNvSpPr>
          <p:nvPr>
            <p:ph sz="half" idx="1"/>
          </p:nvPr>
        </p:nvSpPr>
        <p:spPr>
          <a:xfrm>
            <a:off x="838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a:extLst>
              <a:ext uri="{FF2B5EF4-FFF2-40B4-BE49-F238E27FC236}">
                <a16:creationId xmlns:a16="http://schemas.microsoft.com/office/drawing/2014/main" id="{5963F89A-FF6A-2E45-A2F0-1E45EA9885F3}"/>
              </a:ext>
            </a:extLst>
          </p:cNvPr>
          <p:cNvSpPr>
            <a:spLocks noGrp="1"/>
          </p:cNvSpPr>
          <p:nvPr>
            <p:ph sz="half" idx="2"/>
          </p:nvPr>
        </p:nvSpPr>
        <p:spPr>
          <a:xfrm>
            <a:off x="6172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a:extLst>
              <a:ext uri="{FF2B5EF4-FFF2-40B4-BE49-F238E27FC236}">
                <a16:creationId xmlns:a16="http://schemas.microsoft.com/office/drawing/2014/main" id="{365E52CE-A4F6-7E46-8297-3A09F610B92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FA1E4733-8A58-F748-921E-CC3CCA0A5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455BB-C84C-D346-9D04-D66E96BFBE9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4DD14A8B-5DE1-E042-B5EE-2FC035EA3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B0811BBB-5A8B-7443-85F5-428F04E72F0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731085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759D-ACB8-6743-871D-4C2946B23D18}"/>
              </a:ext>
            </a:extLst>
          </p:cNvPr>
          <p:cNvSpPr>
            <a:spLocks noGrp="1"/>
          </p:cNvSpPr>
          <p:nvPr>
            <p:ph type="title"/>
          </p:nvPr>
        </p:nvSpPr>
        <p:spPr>
          <a:xfrm>
            <a:off x="839788" y="365127"/>
            <a:ext cx="10515600" cy="1325563"/>
          </a:xfrm>
        </p:spPr>
        <p:txBody>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7BBD7C6-53F2-404B-8DBC-83647706F1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a:extLst>
              <a:ext uri="{FF2B5EF4-FFF2-40B4-BE49-F238E27FC236}">
                <a16:creationId xmlns:a16="http://schemas.microsoft.com/office/drawing/2014/main" id="{B43AD6E8-239F-174B-87D9-F65C8EB1555F}"/>
              </a:ext>
            </a:extLst>
          </p:cNvPr>
          <p:cNvSpPr>
            <a:spLocks noGrp="1"/>
          </p:cNvSpPr>
          <p:nvPr>
            <p:ph sz="half" idx="2"/>
          </p:nvPr>
        </p:nvSpPr>
        <p:spPr>
          <a:xfrm>
            <a:off x="839789" y="2505075"/>
            <a:ext cx="515778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a:extLst>
              <a:ext uri="{FF2B5EF4-FFF2-40B4-BE49-F238E27FC236}">
                <a16:creationId xmlns:a16="http://schemas.microsoft.com/office/drawing/2014/main" id="{1BF52FE6-3B9A-9A43-BE57-C62B9E4F018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a:extLst>
              <a:ext uri="{FF2B5EF4-FFF2-40B4-BE49-F238E27FC236}">
                <a16:creationId xmlns:a16="http://schemas.microsoft.com/office/drawing/2014/main" id="{5A307699-F520-1D4E-A2B2-C48D6A9B08D6}"/>
              </a:ext>
            </a:extLst>
          </p:cNvPr>
          <p:cNvSpPr>
            <a:spLocks noGrp="1"/>
          </p:cNvSpPr>
          <p:nvPr>
            <p:ph sz="quarter" idx="4"/>
          </p:nvPr>
        </p:nvSpPr>
        <p:spPr>
          <a:xfrm>
            <a:off x="6172201" y="2505075"/>
            <a:ext cx="51831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a:extLst>
              <a:ext uri="{FF2B5EF4-FFF2-40B4-BE49-F238E27FC236}">
                <a16:creationId xmlns:a16="http://schemas.microsoft.com/office/drawing/2014/main" id="{08F0F5EB-7AA1-E942-8EEC-BCC4F73C203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8" name="Footer Placeholder 7">
            <a:extLst>
              <a:ext uri="{FF2B5EF4-FFF2-40B4-BE49-F238E27FC236}">
                <a16:creationId xmlns:a16="http://schemas.microsoft.com/office/drawing/2014/main" id="{5B3E7533-B9E4-BA47-84AE-78256883C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6B109-58BD-CA45-921F-9AE52C092389}"/>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1" name="Picture 10">
            <a:extLst>
              <a:ext uri="{FF2B5EF4-FFF2-40B4-BE49-F238E27FC236}">
                <a16:creationId xmlns:a16="http://schemas.microsoft.com/office/drawing/2014/main" id="{72743AAF-8D84-E04E-91C8-CAFF519F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3" name="Picture 12">
            <a:extLst>
              <a:ext uri="{FF2B5EF4-FFF2-40B4-BE49-F238E27FC236}">
                <a16:creationId xmlns:a16="http://schemas.microsoft.com/office/drawing/2014/main" id="{1B31599D-CE47-1941-8EA6-13F4023BE9C0}"/>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9514472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495-CC5E-444F-A4EA-1541B97985A3}"/>
              </a:ext>
            </a:extLst>
          </p:cNvPr>
          <p:cNvSpPr>
            <a:spLocks noGrp="1"/>
          </p:cNvSpPr>
          <p:nvPr>
            <p:ph type="title"/>
          </p:nvPr>
        </p:nvSpPr>
        <p:spPr/>
        <p:txBody>
          <a:bodyPr/>
          <a:lstStyle/>
          <a:p>
            <a:r>
              <a:rPr lang="en-CA"/>
              <a:t>Click to edit Master title style</a:t>
            </a:r>
            <a:endParaRPr lang="en-US"/>
          </a:p>
        </p:txBody>
      </p:sp>
      <p:sp>
        <p:nvSpPr>
          <p:cNvPr id="3" name="Date Placeholder 2">
            <a:extLst>
              <a:ext uri="{FF2B5EF4-FFF2-40B4-BE49-F238E27FC236}">
                <a16:creationId xmlns:a16="http://schemas.microsoft.com/office/drawing/2014/main" id="{7A1E00C2-3E2E-024E-9144-3423C2AD3CBD}"/>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4" name="Footer Placeholder 3">
            <a:extLst>
              <a:ext uri="{FF2B5EF4-FFF2-40B4-BE49-F238E27FC236}">
                <a16:creationId xmlns:a16="http://schemas.microsoft.com/office/drawing/2014/main" id="{1B5FF338-3CC3-4A49-98DA-BD49E89D7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E0619-F5C9-4D4D-B1F9-5F7A16C9CFF8}"/>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a:extLst>
              <a:ext uri="{FF2B5EF4-FFF2-40B4-BE49-F238E27FC236}">
                <a16:creationId xmlns:a16="http://schemas.microsoft.com/office/drawing/2014/main" id="{87859059-E3AA-0D48-BB26-A890921E5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29BBA98-232C-B641-BEA9-BBA442D5DA8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36390237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B3EE2-D10A-1A4B-992F-2C272006E3C1}"/>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3" name="Footer Placeholder 2">
            <a:extLst>
              <a:ext uri="{FF2B5EF4-FFF2-40B4-BE49-F238E27FC236}">
                <a16:creationId xmlns:a16="http://schemas.microsoft.com/office/drawing/2014/main" id="{EA9F6D76-09C7-1440-9DE8-CB18CD899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00F4D-80E5-AE46-BE6F-00F2701D658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6" name="Picture 5">
            <a:extLst>
              <a:ext uri="{FF2B5EF4-FFF2-40B4-BE49-F238E27FC236}">
                <a16:creationId xmlns:a16="http://schemas.microsoft.com/office/drawing/2014/main" id="{996E18BB-AAAD-804E-A077-59977BF459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8" name="Picture 7">
            <a:extLst>
              <a:ext uri="{FF2B5EF4-FFF2-40B4-BE49-F238E27FC236}">
                <a16:creationId xmlns:a16="http://schemas.microsoft.com/office/drawing/2014/main" id="{4452D364-A7A3-D94B-8704-742E4632C234}"/>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5555762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1A6-AD5C-F248-9240-DD9820D36D5F}"/>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Content Placeholder 2">
            <a:extLst>
              <a:ext uri="{FF2B5EF4-FFF2-40B4-BE49-F238E27FC236}">
                <a16:creationId xmlns:a16="http://schemas.microsoft.com/office/drawing/2014/main" id="{BB57EF36-5629-7840-83EC-21DEE185387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a:extLst>
              <a:ext uri="{FF2B5EF4-FFF2-40B4-BE49-F238E27FC236}">
                <a16:creationId xmlns:a16="http://schemas.microsoft.com/office/drawing/2014/main" id="{83B55D42-EED5-6B4E-A3EE-D86D86FED2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4DB3307B-925E-1441-A304-791AD4313627}"/>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A44CA68A-4467-E440-820B-BA11B7FC2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09913-9664-B04F-B7E7-B0CFD0ED9C52}"/>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3A9E9B2E-4747-BA4B-BF96-C2F06CAB8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EABE44D2-3CD5-3B4B-885C-7AF6E4D7A6A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581136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6D0-EA67-6740-AE42-8CB60DBDD007}"/>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Picture Placeholder 2">
            <a:extLst>
              <a:ext uri="{FF2B5EF4-FFF2-40B4-BE49-F238E27FC236}">
                <a16:creationId xmlns:a16="http://schemas.microsoft.com/office/drawing/2014/main" id="{8A91CCA6-1803-234B-8666-C11C5BFDDB6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CA"/>
              <a:t>Drag picture to placeholder or click icon to add</a:t>
            </a:r>
            <a:endParaRPr lang="en-US"/>
          </a:p>
        </p:txBody>
      </p:sp>
      <p:sp>
        <p:nvSpPr>
          <p:cNvPr id="4" name="Text Placeholder 3">
            <a:extLst>
              <a:ext uri="{FF2B5EF4-FFF2-40B4-BE49-F238E27FC236}">
                <a16:creationId xmlns:a16="http://schemas.microsoft.com/office/drawing/2014/main" id="{B9F59967-9105-5C48-96FD-D07BF238FCB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0809DA99-F703-F241-AEF1-CEF1B958F475}"/>
              </a:ext>
            </a:extLst>
          </p:cNvPr>
          <p:cNvSpPr>
            <a:spLocks noGrp="1"/>
          </p:cNvSpPr>
          <p:nvPr>
            <p:ph type="dt" sz="half" idx="10"/>
          </p:nvPr>
        </p:nvSpPr>
        <p:spPr/>
        <p:txBody>
          <a:bodyPr/>
          <a:lstStyle/>
          <a:p>
            <a:fld id="{48A87A34-81AB-432B-8DAE-1953F412C126}" type="datetimeFigureOut">
              <a:rPr lang="en-US" smtClean="0"/>
              <a:pPr/>
              <a:t>9/13/2022</a:t>
            </a:fld>
            <a:endParaRPr lang="en-US"/>
          </a:p>
        </p:txBody>
      </p:sp>
      <p:sp>
        <p:nvSpPr>
          <p:cNvPr id="6" name="Footer Placeholder 5">
            <a:extLst>
              <a:ext uri="{FF2B5EF4-FFF2-40B4-BE49-F238E27FC236}">
                <a16:creationId xmlns:a16="http://schemas.microsoft.com/office/drawing/2014/main" id="{04359EEA-59DB-E24D-8A82-520ED957C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7BEE0-9B17-B74A-A94D-1D728C56D1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CC80F235-BE9D-0F47-805E-27D7C008EC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5BF93F53-64BE-324C-9781-2A64F72EFF09}"/>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2976597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7FA4B-84F9-EE4D-B2B0-693FAD0BF30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CB34B71-B383-F641-8D81-2E98EA0D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BC446D80-139E-F749-B49E-7789C204E15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9/13/2022</a:t>
            </a:fld>
            <a:endParaRPr lang="en-US"/>
          </a:p>
        </p:txBody>
      </p:sp>
      <p:sp>
        <p:nvSpPr>
          <p:cNvPr id="5" name="Footer Placeholder 4">
            <a:extLst>
              <a:ext uri="{FF2B5EF4-FFF2-40B4-BE49-F238E27FC236}">
                <a16:creationId xmlns:a16="http://schemas.microsoft.com/office/drawing/2014/main" id="{07FE0982-9F0A-0649-8C36-4B838AB0C9B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A0DA03-E29C-9046-94ED-5DA6AEF7A9E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1256820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athleadership.org/1683-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mathleadership.org/1683-2/"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42D3-3569-0647-BFEF-40B8C5F15125}"/>
              </a:ext>
            </a:extLst>
          </p:cNvPr>
          <p:cNvSpPr>
            <a:spLocks noGrp="1"/>
          </p:cNvSpPr>
          <p:nvPr>
            <p:ph type="ctrTitle"/>
          </p:nvPr>
        </p:nvSpPr>
        <p:spPr>
          <a:xfrm>
            <a:off x="762000" y="1214438"/>
            <a:ext cx="11247120" cy="2387600"/>
          </a:xfrm>
        </p:spPr>
        <p:txBody>
          <a:bodyPr/>
          <a:lstStyle/>
          <a:p>
            <a:pPr algn="l"/>
            <a:r>
              <a:rPr lang="en-US">
                <a:latin typeface="Arial"/>
                <a:cs typeface="Arial"/>
              </a:rPr>
              <a:t>Multi-Year Strategic Planning</a:t>
            </a:r>
          </a:p>
        </p:txBody>
      </p:sp>
      <p:sp>
        <p:nvSpPr>
          <p:cNvPr id="3" name="Subtitle 2">
            <a:extLst>
              <a:ext uri="{FF2B5EF4-FFF2-40B4-BE49-F238E27FC236}">
                <a16:creationId xmlns:a16="http://schemas.microsoft.com/office/drawing/2014/main" id="{8B147EFF-9285-0E48-8647-3272490CD19B}"/>
              </a:ext>
            </a:extLst>
          </p:cNvPr>
          <p:cNvSpPr>
            <a:spLocks noGrp="1"/>
          </p:cNvSpPr>
          <p:nvPr>
            <p:ph type="subTitle" idx="1"/>
          </p:nvPr>
        </p:nvSpPr>
        <p:spPr>
          <a:xfrm>
            <a:off x="762000" y="3688535"/>
            <a:ext cx="9144000" cy="1655762"/>
          </a:xfrm>
        </p:spPr>
        <p:txBody>
          <a:bodyPr vert="horz" lIns="91440" tIns="45720" rIns="91440" bIns="45720" rtlCol="0" anchor="t">
            <a:normAutofit/>
          </a:bodyPr>
          <a:lstStyle/>
          <a:p>
            <a:pPr algn="l"/>
            <a:r>
              <a:rPr lang="en-US">
                <a:latin typeface="Arial"/>
                <a:cs typeface="Arial"/>
              </a:rPr>
              <a:t>MYSP Committee Meeting #4 </a:t>
            </a:r>
          </a:p>
          <a:p>
            <a:pPr algn="l"/>
            <a:r>
              <a:rPr lang="en-US">
                <a:latin typeface="Arial"/>
                <a:cs typeface="Arial"/>
              </a:rPr>
              <a:t>Monday May 16, 2022</a:t>
            </a:r>
          </a:p>
        </p:txBody>
      </p:sp>
    </p:spTree>
    <p:extLst>
      <p:ext uri="{BB962C8B-B14F-4D97-AF65-F5344CB8AC3E}">
        <p14:creationId xmlns:p14="http://schemas.microsoft.com/office/powerpoint/2010/main" val="14424781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B43C-2756-F246-AA53-327A591DFB28}"/>
              </a:ext>
            </a:extLst>
          </p:cNvPr>
          <p:cNvSpPr>
            <a:spLocks noGrp="1"/>
          </p:cNvSpPr>
          <p:nvPr>
            <p:ph type="title"/>
          </p:nvPr>
        </p:nvSpPr>
        <p:spPr/>
        <p:txBody>
          <a:bodyPr/>
          <a:lstStyle/>
          <a:p>
            <a:r>
              <a:rPr lang="en-US"/>
              <a:t>Role of Senior Administrative Team</a:t>
            </a:r>
          </a:p>
        </p:txBody>
      </p:sp>
      <p:sp>
        <p:nvSpPr>
          <p:cNvPr id="3" name="Content Placeholder 2">
            <a:extLst>
              <a:ext uri="{FF2B5EF4-FFF2-40B4-BE49-F238E27FC236}">
                <a16:creationId xmlns:a16="http://schemas.microsoft.com/office/drawing/2014/main" id="{0AB80CCC-93DE-0D42-A3C9-8C5F70769105}"/>
              </a:ext>
            </a:extLst>
          </p:cNvPr>
          <p:cNvSpPr>
            <a:spLocks noGrp="1"/>
          </p:cNvSpPr>
          <p:nvPr>
            <p:ph idx="1"/>
          </p:nvPr>
        </p:nvSpPr>
        <p:spPr>
          <a:xfrm>
            <a:off x="838200" y="1565329"/>
            <a:ext cx="10515600" cy="4611634"/>
          </a:xfrm>
        </p:spPr>
        <p:txBody>
          <a:bodyPr/>
          <a:lstStyle/>
          <a:p>
            <a:r>
              <a:rPr lang="en-US"/>
              <a:t>Working committee ultimately responsible for development of the key themes, goals and format of the renewed Multi-year Strategic Plan</a:t>
            </a:r>
          </a:p>
          <a:p>
            <a:r>
              <a:rPr lang="en-US"/>
              <a:t>Representatives of Senior Admin on the MYSP Committee</a:t>
            </a:r>
          </a:p>
          <a:p>
            <a:pPr marL="457189" lvl="1" indent="0">
              <a:buNone/>
            </a:pPr>
            <a:endParaRPr lang="en-US"/>
          </a:p>
          <a:p>
            <a:pPr marL="0" indent="0">
              <a:buNone/>
            </a:pPr>
            <a:r>
              <a:rPr lang="en-US"/>
              <a:t>Will develop the plan and bring forward information for discussion and feedback from the MYSP Committee based upon a thorough review of:</a:t>
            </a:r>
          </a:p>
          <a:p>
            <a:pPr lvl="1"/>
            <a:r>
              <a:rPr lang="en-US"/>
              <a:t>Internal and External Data Analysis</a:t>
            </a:r>
          </a:p>
          <a:p>
            <a:pPr lvl="1"/>
            <a:r>
              <a:rPr lang="en-US"/>
              <a:t>Ministry priorities, funding allocations and local needs</a:t>
            </a:r>
          </a:p>
          <a:p>
            <a:pPr lvl="1"/>
            <a:r>
              <a:rPr lang="en-US"/>
              <a:t>Community and Partner Engagement and Feedback </a:t>
            </a:r>
          </a:p>
          <a:p>
            <a:pPr marL="0" indent="0">
              <a:buNone/>
            </a:pPr>
            <a:endParaRPr lang="en-US"/>
          </a:p>
        </p:txBody>
      </p:sp>
    </p:spTree>
    <p:extLst>
      <p:ext uri="{BB962C8B-B14F-4D97-AF65-F5344CB8AC3E}">
        <p14:creationId xmlns:p14="http://schemas.microsoft.com/office/powerpoint/2010/main" val="260022278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783D-518A-7542-A6AE-4AB938D3A935}"/>
              </a:ext>
            </a:extLst>
          </p:cNvPr>
          <p:cNvSpPr>
            <a:spLocks noGrp="1"/>
          </p:cNvSpPr>
          <p:nvPr>
            <p:ph type="title"/>
          </p:nvPr>
        </p:nvSpPr>
        <p:spPr/>
        <p:txBody>
          <a:bodyPr/>
          <a:lstStyle/>
          <a:p>
            <a:r>
              <a:rPr lang="en-US"/>
              <a:t>Role of the Board of Trustees</a:t>
            </a:r>
          </a:p>
        </p:txBody>
      </p:sp>
      <p:sp>
        <p:nvSpPr>
          <p:cNvPr id="3" name="Content Placeholder 2">
            <a:extLst>
              <a:ext uri="{FF2B5EF4-FFF2-40B4-BE49-F238E27FC236}">
                <a16:creationId xmlns:a16="http://schemas.microsoft.com/office/drawing/2014/main" id="{8F0F4D49-A932-2748-ADEC-EFD1099B964D}"/>
              </a:ext>
            </a:extLst>
          </p:cNvPr>
          <p:cNvSpPr>
            <a:spLocks noGrp="1"/>
          </p:cNvSpPr>
          <p:nvPr>
            <p:ph idx="1"/>
          </p:nvPr>
        </p:nvSpPr>
        <p:spPr>
          <a:xfrm>
            <a:off x="838200" y="1825625"/>
            <a:ext cx="10258586" cy="4351338"/>
          </a:xfrm>
        </p:spPr>
        <p:txBody>
          <a:bodyPr/>
          <a:lstStyle/>
          <a:p>
            <a:pPr marL="0" indent="0">
              <a:buNone/>
            </a:pPr>
            <a:r>
              <a:rPr lang="en-US"/>
              <a:t>Ultimately the Board of Trustees is the governing body of Durham Catholic District School Board.</a:t>
            </a:r>
          </a:p>
          <a:p>
            <a:pPr marL="0" indent="0">
              <a:buNone/>
            </a:pPr>
            <a:endParaRPr lang="en-US"/>
          </a:p>
          <a:p>
            <a:pPr marL="0" indent="0">
              <a:buNone/>
            </a:pPr>
            <a:r>
              <a:rPr lang="en-US"/>
              <a:t>Trustees will keep apprised of the multi-year strategic planning process through regular reports to Board</a:t>
            </a:r>
          </a:p>
          <a:p>
            <a:pPr marL="0" indent="0">
              <a:buNone/>
            </a:pPr>
            <a:endParaRPr lang="en-US"/>
          </a:p>
          <a:p>
            <a:pPr marL="0" indent="0">
              <a:buNone/>
            </a:pPr>
            <a:r>
              <a:rPr lang="en-US"/>
              <a:t>Final approval of the new Multi-Year Strategic Plan rests with the Board of Trustees</a:t>
            </a:r>
          </a:p>
        </p:txBody>
      </p:sp>
    </p:spTree>
    <p:extLst>
      <p:ext uri="{BB962C8B-B14F-4D97-AF65-F5344CB8AC3E}">
        <p14:creationId xmlns:p14="http://schemas.microsoft.com/office/powerpoint/2010/main" val="124996244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EEB4-6729-A94D-99A5-D702425BAEA8}"/>
              </a:ext>
            </a:extLst>
          </p:cNvPr>
          <p:cNvSpPr>
            <a:spLocks noGrp="1"/>
          </p:cNvSpPr>
          <p:nvPr>
            <p:ph type="title"/>
          </p:nvPr>
        </p:nvSpPr>
        <p:spPr/>
        <p:txBody>
          <a:bodyPr/>
          <a:lstStyle/>
          <a:p>
            <a:r>
              <a:rPr lang="en-US"/>
              <a:t>Supports for the Process</a:t>
            </a:r>
          </a:p>
        </p:txBody>
      </p:sp>
      <p:sp>
        <p:nvSpPr>
          <p:cNvPr id="3" name="Content Placeholder 2">
            <a:extLst>
              <a:ext uri="{FF2B5EF4-FFF2-40B4-BE49-F238E27FC236}">
                <a16:creationId xmlns:a16="http://schemas.microsoft.com/office/drawing/2014/main" id="{BA195C2A-CAE1-4440-8666-C87FC87BFFE5}"/>
              </a:ext>
            </a:extLst>
          </p:cNvPr>
          <p:cNvSpPr>
            <a:spLocks noGrp="1"/>
          </p:cNvSpPr>
          <p:nvPr>
            <p:ph idx="1"/>
          </p:nvPr>
        </p:nvSpPr>
        <p:spPr>
          <a:xfrm>
            <a:off x="838200" y="1472340"/>
            <a:ext cx="10515600" cy="5020925"/>
          </a:xfrm>
        </p:spPr>
        <p:txBody>
          <a:bodyPr vert="horz" lIns="91440" tIns="45720" rIns="91440" bIns="45720" rtlCol="0" anchor="t">
            <a:normAutofit fontScale="85000" lnSpcReduction="20000"/>
          </a:bodyPr>
          <a:lstStyle/>
          <a:p>
            <a:pPr marL="0" indent="0">
              <a:buNone/>
            </a:pPr>
            <a:r>
              <a:rPr lang="en-US">
                <a:latin typeface="Arial"/>
                <a:cs typeface="Arial"/>
              </a:rPr>
              <a:t>Process Facilitator and Consultant</a:t>
            </a:r>
          </a:p>
          <a:p>
            <a:pPr marL="685165" lvl="1" indent="-227965"/>
            <a:r>
              <a:rPr lang="en-US">
                <a:latin typeface="Arial"/>
                <a:cs typeface="Arial"/>
              </a:rPr>
              <a:t>Lewis </a:t>
            </a:r>
            <a:r>
              <a:rPr lang="en-US" err="1">
                <a:latin typeface="Arial"/>
                <a:cs typeface="Arial"/>
              </a:rPr>
              <a:t>Morgulis</a:t>
            </a:r>
            <a:r>
              <a:rPr lang="en-US">
                <a:latin typeface="Arial"/>
                <a:cs typeface="Arial"/>
              </a:rPr>
              <a:t> – L&amp;C Planning Consultants</a:t>
            </a:r>
            <a:endParaRPr lang="en-US"/>
          </a:p>
          <a:p>
            <a:pPr marL="685165" lvl="1" indent="-227965"/>
            <a:endParaRPr lang="en-US"/>
          </a:p>
          <a:p>
            <a:pPr marL="0" indent="0">
              <a:buNone/>
            </a:pPr>
            <a:r>
              <a:rPr lang="en-US">
                <a:latin typeface="Arial"/>
                <a:cs typeface="Arial"/>
              </a:rPr>
              <a:t>Communications Department </a:t>
            </a:r>
            <a:endParaRPr lang="en-US"/>
          </a:p>
          <a:p>
            <a:pPr marL="685165" lvl="1" indent="-227965"/>
            <a:r>
              <a:rPr lang="en-US">
                <a:latin typeface="Arial"/>
                <a:cs typeface="Arial"/>
              </a:rPr>
              <a:t>Amanda Roffey, Senior Manager</a:t>
            </a:r>
          </a:p>
          <a:p>
            <a:pPr marL="685165" lvl="1" indent="-227965"/>
            <a:r>
              <a:rPr lang="en-US" err="1">
                <a:latin typeface="Arial"/>
                <a:cs typeface="Arial"/>
              </a:rPr>
              <a:t>Faeron</a:t>
            </a:r>
            <a:r>
              <a:rPr lang="en-US">
                <a:latin typeface="Arial"/>
                <a:cs typeface="Arial"/>
              </a:rPr>
              <a:t> Pileggi, Communications Officer</a:t>
            </a:r>
          </a:p>
          <a:p>
            <a:pPr marL="685165" lvl="1" indent="-227965"/>
            <a:r>
              <a:rPr lang="en-US">
                <a:latin typeface="Arial"/>
                <a:cs typeface="Arial"/>
              </a:rPr>
              <a:t>Emily McCall, Digital Media</a:t>
            </a:r>
            <a:endParaRPr lang="en-US"/>
          </a:p>
          <a:p>
            <a:pPr marL="456565" lvl="1" indent="0">
              <a:buNone/>
            </a:pPr>
            <a:endParaRPr lang="en-US"/>
          </a:p>
          <a:p>
            <a:pPr marL="0" indent="0">
              <a:buNone/>
            </a:pPr>
            <a:r>
              <a:rPr lang="en-US">
                <a:latin typeface="Arial"/>
                <a:cs typeface="Arial"/>
              </a:rPr>
              <a:t>Data Analyst</a:t>
            </a:r>
          </a:p>
          <a:p>
            <a:pPr marL="685165" lvl="1" indent="-227965"/>
            <a:r>
              <a:rPr lang="en-US">
                <a:latin typeface="Arial"/>
                <a:cs typeface="Arial"/>
              </a:rPr>
              <a:t>Richard </a:t>
            </a:r>
            <a:r>
              <a:rPr lang="en-US" err="1">
                <a:latin typeface="Arial"/>
                <a:cs typeface="Arial"/>
              </a:rPr>
              <a:t>DeCaires</a:t>
            </a:r>
            <a:endParaRPr lang="en-US">
              <a:latin typeface="Arial"/>
              <a:cs typeface="Arial"/>
            </a:endParaRPr>
          </a:p>
          <a:p>
            <a:pPr marL="227965" indent="-227965"/>
            <a:endParaRPr lang="en-US"/>
          </a:p>
          <a:p>
            <a:pPr marL="0" indent="0">
              <a:buNone/>
            </a:pPr>
            <a:r>
              <a:rPr lang="en-US">
                <a:latin typeface="Arial"/>
                <a:cs typeface="Arial"/>
              </a:rPr>
              <a:t>Community Engagement and Feedback Platforms</a:t>
            </a:r>
          </a:p>
          <a:p>
            <a:pPr marL="685165" lvl="1" indent="-227965"/>
            <a:r>
              <a:rPr lang="en-US">
                <a:latin typeface="Arial"/>
                <a:cs typeface="Arial"/>
              </a:rPr>
              <a:t>Advisory Groups</a:t>
            </a:r>
          </a:p>
          <a:p>
            <a:pPr marL="685165" lvl="1" indent="-227965"/>
            <a:r>
              <a:rPr lang="en-US">
                <a:latin typeface="Arial"/>
                <a:cs typeface="Arial"/>
              </a:rPr>
              <a:t>Focus Groups</a:t>
            </a:r>
            <a:endParaRPr lang="en-US"/>
          </a:p>
          <a:p>
            <a:pPr marL="685165" lvl="1" indent="-227965"/>
            <a:r>
              <a:rPr lang="en-US">
                <a:latin typeface="Arial"/>
                <a:cs typeface="Arial"/>
              </a:rPr>
              <a:t>Thought Exchange</a:t>
            </a:r>
            <a:endParaRPr lang="en-US"/>
          </a:p>
          <a:p>
            <a:pPr marL="685165" lvl="1" indent="-227965"/>
            <a:r>
              <a:rPr lang="en-US">
                <a:latin typeface="Arial"/>
                <a:cs typeface="Arial"/>
              </a:rPr>
              <a:t>Board Website and Dedicated Email</a:t>
            </a:r>
            <a:endParaRPr lang="en-US"/>
          </a:p>
          <a:p>
            <a:pPr marL="227965" indent="-227965"/>
            <a:endParaRPr lang="en-US"/>
          </a:p>
        </p:txBody>
      </p:sp>
    </p:spTree>
    <p:extLst>
      <p:ext uri="{BB962C8B-B14F-4D97-AF65-F5344CB8AC3E}">
        <p14:creationId xmlns:p14="http://schemas.microsoft.com/office/powerpoint/2010/main" val="35045468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85C9-15B4-4549-B81D-B6D95253C86F}"/>
              </a:ext>
            </a:extLst>
          </p:cNvPr>
          <p:cNvSpPr>
            <a:spLocks noGrp="1"/>
          </p:cNvSpPr>
          <p:nvPr>
            <p:ph type="title"/>
          </p:nvPr>
        </p:nvSpPr>
        <p:spPr/>
        <p:txBody>
          <a:bodyPr/>
          <a:lstStyle/>
          <a:p>
            <a:r>
              <a:rPr lang="en-US"/>
              <a:t>The Multi-year Strategic Planning Process</a:t>
            </a:r>
          </a:p>
        </p:txBody>
      </p:sp>
      <p:pic>
        <p:nvPicPr>
          <p:cNvPr id="5" name="Content Placeholder 4">
            <a:extLst>
              <a:ext uri="{FF2B5EF4-FFF2-40B4-BE49-F238E27FC236}">
                <a16:creationId xmlns:a16="http://schemas.microsoft.com/office/drawing/2014/main" id="{6474D909-8DDC-FF49-8CDC-0BEE600D5F8B}"/>
              </a:ext>
            </a:extLst>
          </p:cNvPr>
          <p:cNvPicPr>
            <a:picLocks noGrp="1" noChangeAspect="1"/>
          </p:cNvPicPr>
          <p:nvPr>
            <p:ph idx="1"/>
          </p:nvPr>
        </p:nvPicPr>
        <p:blipFill>
          <a:blip r:embed="rId2"/>
          <a:stretch>
            <a:fillRect/>
          </a:stretch>
        </p:blipFill>
        <p:spPr>
          <a:xfrm>
            <a:off x="3046542" y="1153921"/>
            <a:ext cx="6761543" cy="5529508"/>
          </a:xfrm>
        </p:spPr>
      </p:pic>
    </p:spTree>
    <p:extLst>
      <p:ext uri="{BB962C8B-B14F-4D97-AF65-F5344CB8AC3E}">
        <p14:creationId xmlns:p14="http://schemas.microsoft.com/office/powerpoint/2010/main" val="276881164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47F1-CBB2-9A46-A372-431E2FED0080}"/>
              </a:ext>
            </a:extLst>
          </p:cNvPr>
          <p:cNvSpPr>
            <a:spLocks noGrp="1"/>
          </p:cNvSpPr>
          <p:nvPr>
            <p:ph type="title"/>
          </p:nvPr>
        </p:nvSpPr>
        <p:spPr>
          <a:xfrm>
            <a:off x="1039678" y="39660"/>
            <a:ext cx="10515600" cy="1325563"/>
          </a:xfrm>
        </p:spPr>
        <p:txBody>
          <a:bodyPr>
            <a:normAutofit/>
          </a:bodyPr>
          <a:lstStyle/>
          <a:p>
            <a:r>
              <a:rPr lang="en-US" sz="5400"/>
              <a:t>Project Plan</a:t>
            </a:r>
          </a:p>
        </p:txBody>
      </p:sp>
      <p:graphicFrame>
        <p:nvGraphicFramePr>
          <p:cNvPr id="7" name="Table 7">
            <a:extLst>
              <a:ext uri="{FF2B5EF4-FFF2-40B4-BE49-F238E27FC236}">
                <a16:creationId xmlns:a16="http://schemas.microsoft.com/office/drawing/2014/main" id="{7A81CAB4-2ED6-CC46-AD95-F46A9F071C6E}"/>
              </a:ext>
            </a:extLst>
          </p:cNvPr>
          <p:cNvGraphicFramePr>
            <a:graphicFrameLocks noGrp="1"/>
          </p:cNvGraphicFramePr>
          <p:nvPr>
            <p:ph idx="1"/>
            <p:extLst>
              <p:ext uri="{D42A27DB-BD31-4B8C-83A1-F6EECF244321}">
                <p14:modId xmlns:p14="http://schemas.microsoft.com/office/powerpoint/2010/main" val="416859531"/>
              </p:ext>
            </p:extLst>
          </p:nvPr>
        </p:nvGraphicFramePr>
        <p:xfrm>
          <a:off x="263471" y="1690689"/>
          <a:ext cx="11577230" cy="2602340"/>
        </p:xfrm>
        <a:graphic>
          <a:graphicData uri="http://schemas.openxmlformats.org/drawingml/2006/table">
            <a:tbl>
              <a:tblPr firstRow="1" bandRow="1">
                <a:tableStyleId>{5C22544A-7EE6-4342-B048-85BDC9FD1C3A}</a:tableStyleId>
              </a:tblPr>
              <a:tblGrid>
                <a:gridCol w="964769">
                  <a:extLst>
                    <a:ext uri="{9D8B030D-6E8A-4147-A177-3AD203B41FA5}">
                      <a16:colId xmlns:a16="http://schemas.microsoft.com/office/drawing/2014/main" val="3235185926"/>
                    </a:ext>
                  </a:extLst>
                </a:gridCol>
                <a:gridCol w="964769">
                  <a:extLst>
                    <a:ext uri="{9D8B030D-6E8A-4147-A177-3AD203B41FA5}">
                      <a16:colId xmlns:a16="http://schemas.microsoft.com/office/drawing/2014/main" val="4235435013"/>
                    </a:ext>
                  </a:extLst>
                </a:gridCol>
                <a:gridCol w="482385">
                  <a:extLst>
                    <a:ext uri="{9D8B030D-6E8A-4147-A177-3AD203B41FA5}">
                      <a16:colId xmlns:a16="http://schemas.microsoft.com/office/drawing/2014/main" val="459676012"/>
                    </a:ext>
                  </a:extLst>
                </a:gridCol>
                <a:gridCol w="482385">
                  <a:extLst>
                    <a:ext uri="{9D8B030D-6E8A-4147-A177-3AD203B41FA5}">
                      <a16:colId xmlns:a16="http://schemas.microsoft.com/office/drawing/2014/main" val="2226341125"/>
                    </a:ext>
                  </a:extLst>
                </a:gridCol>
                <a:gridCol w="964769">
                  <a:extLst>
                    <a:ext uri="{9D8B030D-6E8A-4147-A177-3AD203B41FA5}">
                      <a16:colId xmlns:a16="http://schemas.microsoft.com/office/drawing/2014/main" val="132064499"/>
                    </a:ext>
                  </a:extLst>
                </a:gridCol>
                <a:gridCol w="964769">
                  <a:extLst>
                    <a:ext uri="{9D8B030D-6E8A-4147-A177-3AD203B41FA5}">
                      <a16:colId xmlns:a16="http://schemas.microsoft.com/office/drawing/2014/main" val="3055762036"/>
                    </a:ext>
                  </a:extLst>
                </a:gridCol>
                <a:gridCol w="964769">
                  <a:extLst>
                    <a:ext uri="{9D8B030D-6E8A-4147-A177-3AD203B41FA5}">
                      <a16:colId xmlns:a16="http://schemas.microsoft.com/office/drawing/2014/main" val="2314418443"/>
                    </a:ext>
                  </a:extLst>
                </a:gridCol>
                <a:gridCol w="964769">
                  <a:extLst>
                    <a:ext uri="{9D8B030D-6E8A-4147-A177-3AD203B41FA5}">
                      <a16:colId xmlns:a16="http://schemas.microsoft.com/office/drawing/2014/main" val="3529980059"/>
                    </a:ext>
                  </a:extLst>
                </a:gridCol>
                <a:gridCol w="964769">
                  <a:extLst>
                    <a:ext uri="{9D8B030D-6E8A-4147-A177-3AD203B41FA5}">
                      <a16:colId xmlns:a16="http://schemas.microsoft.com/office/drawing/2014/main" val="751791790"/>
                    </a:ext>
                  </a:extLst>
                </a:gridCol>
                <a:gridCol w="482385">
                  <a:extLst>
                    <a:ext uri="{9D8B030D-6E8A-4147-A177-3AD203B41FA5}">
                      <a16:colId xmlns:a16="http://schemas.microsoft.com/office/drawing/2014/main" val="4277544687"/>
                    </a:ext>
                  </a:extLst>
                </a:gridCol>
                <a:gridCol w="482385">
                  <a:extLst>
                    <a:ext uri="{9D8B030D-6E8A-4147-A177-3AD203B41FA5}">
                      <a16:colId xmlns:a16="http://schemas.microsoft.com/office/drawing/2014/main" val="120044565"/>
                    </a:ext>
                  </a:extLst>
                </a:gridCol>
                <a:gridCol w="964769">
                  <a:extLst>
                    <a:ext uri="{9D8B030D-6E8A-4147-A177-3AD203B41FA5}">
                      <a16:colId xmlns:a16="http://schemas.microsoft.com/office/drawing/2014/main" val="345237124"/>
                    </a:ext>
                  </a:extLst>
                </a:gridCol>
                <a:gridCol w="964769">
                  <a:extLst>
                    <a:ext uri="{9D8B030D-6E8A-4147-A177-3AD203B41FA5}">
                      <a16:colId xmlns:a16="http://schemas.microsoft.com/office/drawing/2014/main" val="2975616778"/>
                    </a:ext>
                  </a:extLst>
                </a:gridCol>
                <a:gridCol w="964769">
                  <a:extLst>
                    <a:ext uri="{9D8B030D-6E8A-4147-A177-3AD203B41FA5}">
                      <a16:colId xmlns:a16="http://schemas.microsoft.com/office/drawing/2014/main" val="2111832730"/>
                    </a:ext>
                  </a:extLst>
                </a:gridCol>
              </a:tblGrid>
              <a:tr h="520468">
                <a:tc>
                  <a:txBody>
                    <a:bodyPr/>
                    <a:lstStyle/>
                    <a:p>
                      <a:r>
                        <a:rPr lang="en-US"/>
                        <a:t>FEB</a:t>
                      </a:r>
                    </a:p>
                  </a:txBody>
                  <a:tcPr/>
                </a:tc>
                <a:tc>
                  <a:txBody>
                    <a:bodyPr/>
                    <a:lstStyle/>
                    <a:p>
                      <a:r>
                        <a:rPr lang="en-US"/>
                        <a:t>MAR</a:t>
                      </a:r>
                    </a:p>
                  </a:txBody>
                  <a:tcPr/>
                </a:tc>
                <a:tc gridSpan="2">
                  <a:txBody>
                    <a:bodyPr/>
                    <a:lstStyle/>
                    <a:p>
                      <a:r>
                        <a:rPr lang="en-US"/>
                        <a:t>APR</a:t>
                      </a:r>
                    </a:p>
                  </a:txBody>
                  <a:tcPr/>
                </a:tc>
                <a:tc hMerge="1">
                  <a:txBody>
                    <a:bodyPr/>
                    <a:lstStyle/>
                    <a:p>
                      <a:endParaRPr lang="en-US"/>
                    </a:p>
                  </a:txBody>
                  <a:tcPr/>
                </a:tc>
                <a:tc>
                  <a:txBody>
                    <a:bodyPr/>
                    <a:lstStyle/>
                    <a:p>
                      <a:r>
                        <a:rPr lang="en-US"/>
                        <a:t>MAY</a:t>
                      </a:r>
                    </a:p>
                  </a:txBody>
                  <a:tcPr/>
                </a:tc>
                <a:tc>
                  <a:txBody>
                    <a:bodyPr/>
                    <a:lstStyle/>
                    <a:p>
                      <a:r>
                        <a:rPr lang="en-US"/>
                        <a:t>JUNE</a:t>
                      </a:r>
                    </a:p>
                  </a:txBody>
                  <a:tcPr/>
                </a:tc>
                <a:tc>
                  <a:txBody>
                    <a:bodyPr/>
                    <a:lstStyle/>
                    <a:p>
                      <a:r>
                        <a:rPr lang="en-US"/>
                        <a:t>JULY</a:t>
                      </a:r>
                    </a:p>
                  </a:txBody>
                  <a:tcPr/>
                </a:tc>
                <a:tc>
                  <a:txBody>
                    <a:bodyPr/>
                    <a:lstStyle/>
                    <a:p>
                      <a:r>
                        <a:rPr lang="en-US"/>
                        <a:t>AUG</a:t>
                      </a:r>
                    </a:p>
                  </a:txBody>
                  <a:tcPr/>
                </a:tc>
                <a:tc>
                  <a:txBody>
                    <a:bodyPr/>
                    <a:lstStyle/>
                    <a:p>
                      <a:r>
                        <a:rPr lang="en-US"/>
                        <a:t>SEPT</a:t>
                      </a:r>
                    </a:p>
                  </a:txBody>
                  <a:tcPr/>
                </a:tc>
                <a:tc gridSpan="2">
                  <a:txBody>
                    <a:bodyPr/>
                    <a:lstStyle/>
                    <a:p>
                      <a:r>
                        <a:rPr lang="en-US"/>
                        <a:t>OCT</a:t>
                      </a:r>
                    </a:p>
                  </a:txBody>
                  <a:tcPr/>
                </a:tc>
                <a:tc hMerge="1">
                  <a:txBody>
                    <a:bodyPr/>
                    <a:lstStyle/>
                    <a:p>
                      <a:endParaRPr lang="en-US"/>
                    </a:p>
                  </a:txBody>
                  <a:tcPr/>
                </a:tc>
                <a:tc>
                  <a:txBody>
                    <a:bodyPr/>
                    <a:lstStyle/>
                    <a:p>
                      <a:r>
                        <a:rPr lang="en-US"/>
                        <a:t>NOV</a:t>
                      </a:r>
                    </a:p>
                  </a:txBody>
                  <a:tcPr/>
                </a:tc>
                <a:tc>
                  <a:txBody>
                    <a:bodyPr/>
                    <a:lstStyle/>
                    <a:p>
                      <a:r>
                        <a:rPr lang="en-US"/>
                        <a:t>DEC </a:t>
                      </a:r>
                    </a:p>
                  </a:txBody>
                  <a:tcPr/>
                </a:tc>
                <a:tc>
                  <a:txBody>
                    <a:bodyPr/>
                    <a:lstStyle/>
                    <a:p>
                      <a:r>
                        <a:rPr lang="en-US"/>
                        <a:t>JAN +</a:t>
                      </a:r>
                    </a:p>
                  </a:txBody>
                  <a:tcPr/>
                </a:tc>
                <a:extLst>
                  <a:ext uri="{0D108BD9-81ED-4DB2-BD59-A6C34878D82A}">
                    <a16:rowId xmlns:a16="http://schemas.microsoft.com/office/drawing/2014/main" val="448409562"/>
                  </a:ext>
                </a:extLst>
              </a:tr>
              <a:tr h="520468">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3573274"/>
                  </a:ext>
                </a:extLst>
              </a:tr>
              <a:tr h="520468">
                <a:tc>
                  <a:txBody>
                    <a:bodyPr/>
                    <a:lstStyle/>
                    <a:p>
                      <a:endParaRPr lang="en-US"/>
                    </a:p>
                  </a:txBody>
                  <a:tcPr/>
                </a:tc>
                <a:tc>
                  <a:txBody>
                    <a:bodyPr/>
                    <a:lstStyle/>
                    <a:p>
                      <a:endParaRPr lang="en-US"/>
                    </a:p>
                  </a:txBody>
                  <a:tcPr>
                    <a:solidFill>
                      <a:srgbClr val="FFBAF3"/>
                    </a:solidFill>
                  </a:tcPr>
                </a:tc>
                <a:tc gridSpan="2">
                  <a:txBody>
                    <a:bodyPr/>
                    <a:lstStyle/>
                    <a:p>
                      <a:endParaRPr lang="en-US"/>
                    </a:p>
                  </a:txBody>
                  <a:tcPr>
                    <a:solidFill>
                      <a:srgbClr val="FFBAF3"/>
                    </a:solidFill>
                  </a:tcPr>
                </a:tc>
                <a:tc hMerge="1">
                  <a:txBody>
                    <a:bodyPr/>
                    <a:lstStyle/>
                    <a:p>
                      <a:endParaRPr lang="en-US"/>
                    </a:p>
                  </a:txBody>
                  <a:tcPr/>
                </a:tc>
                <a:tc>
                  <a:txBody>
                    <a:bodyPr/>
                    <a:lstStyle/>
                    <a:p>
                      <a:endParaRPr lang="en-US"/>
                    </a:p>
                  </a:txBody>
                  <a:tcPr>
                    <a:solidFill>
                      <a:srgbClr val="FFBAF3"/>
                    </a:solidFill>
                  </a:tcPr>
                </a:tc>
                <a:tc>
                  <a:txBody>
                    <a:bodyPr/>
                    <a:lstStyle/>
                    <a:p>
                      <a:endParaRPr lang="en-US"/>
                    </a:p>
                  </a:txBody>
                  <a:tcPr>
                    <a:solidFill>
                      <a:srgbClr val="FFBAF3"/>
                    </a:solidFill>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81658740"/>
                  </a:ext>
                </a:extLst>
              </a:tr>
              <a:tr h="520468">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0151474"/>
                  </a:ext>
                </a:extLst>
              </a:tr>
              <a:tr h="520468">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gridSpan="2">
                  <a:txBody>
                    <a:bodyPr/>
                    <a:lstStyle/>
                    <a:p>
                      <a:endParaRPr lang="en-US"/>
                    </a:p>
                  </a:txBody>
                  <a:tcPr>
                    <a:solidFill>
                      <a:schemeClr val="accent1">
                        <a:lumMod val="20000"/>
                        <a:lumOff val="80000"/>
                      </a:schemeClr>
                    </a:solidFill>
                  </a:tcPr>
                </a:tc>
                <a:tc hMerge="1">
                  <a:txBody>
                    <a:bodyPr/>
                    <a:lstStyle/>
                    <a:p>
                      <a:endParaRPr lang="en-US"/>
                    </a:p>
                  </a:txBody>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extLst>
                  <a:ext uri="{0D108BD9-81ED-4DB2-BD59-A6C34878D82A}">
                    <a16:rowId xmlns:a16="http://schemas.microsoft.com/office/drawing/2014/main" val="2088486815"/>
                  </a:ext>
                </a:extLst>
              </a:tr>
            </a:tbl>
          </a:graphicData>
        </a:graphic>
      </p:graphicFrame>
      <p:pic>
        <p:nvPicPr>
          <p:cNvPr id="8" name="Content Placeholder 4">
            <a:extLst>
              <a:ext uri="{FF2B5EF4-FFF2-40B4-BE49-F238E27FC236}">
                <a16:creationId xmlns:a16="http://schemas.microsoft.com/office/drawing/2014/main" id="{4E67FC7B-4DB6-7044-9AE5-3A1D75033E70}"/>
              </a:ext>
            </a:extLst>
          </p:cNvPr>
          <p:cNvPicPr>
            <a:picLocks noChangeAspect="1"/>
          </p:cNvPicPr>
          <p:nvPr/>
        </p:nvPicPr>
        <p:blipFill>
          <a:blip r:embed="rId2"/>
          <a:stretch>
            <a:fillRect/>
          </a:stretch>
        </p:blipFill>
        <p:spPr>
          <a:xfrm>
            <a:off x="0" y="4463511"/>
            <a:ext cx="2625180" cy="2146515"/>
          </a:xfrm>
          <a:prstGeom prst="rect">
            <a:avLst/>
          </a:prstGeom>
        </p:spPr>
      </p:pic>
      <p:sp>
        <p:nvSpPr>
          <p:cNvPr id="9" name="TextBox 8">
            <a:extLst>
              <a:ext uri="{FF2B5EF4-FFF2-40B4-BE49-F238E27FC236}">
                <a16:creationId xmlns:a16="http://schemas.microsoft.com/office/drawing/2014/main" id="{C38B4E81-6E96-AE45-B1F7-4CECB274E77A}"/>
              </a:ext>
            </a:extLst>
          </p:cNvPr>
          <p:cNvSpPr txBox="1"/>
          <p:nvPr/>
        </p:nvSpPr>
        <p:spPr>
          <a:xfrm>
            <a:off x="2355742" y="4618495"/>
            <a:ext cx="8493072" cy="1815882"/>
          </a:xfrm>
          <a:prstGeom prst="rect">
            <a:avLst/>
          </a:prstGeom>
          <a:noFill/>
        </p:spPr>
        <p:txBody>
          <a:bodyPr wrap="square" rtlCol="0">
            <a:spAutoFit/>
          </a:bodyPr>
          <a:lstStyle/>
          <a:p>
            <a:r>
              <a:rPr lang="en-US" sz="2800" b="1">
                <a:effectLst>
                  <a:glow rad="501699">
                    <a:schemeClr val="accent4">
                      <a:lumMod val="40000"/>
                      <a:lumOff val="60000"/>
                    </a:schemeClr>
                  </a:glow>
                </a:effectLst>
              </a:rPr>
              <a:t>PHASE ONE </a:t>
            </a:r>
            <a:r>
              <a:rPr lang="en-US" sz="2800">
                <a:solidFill>
                  <a:schemeClr val="accent4">
                    <a:lumMod val="60000"/>
                    <a:lumOff val="40000"/>
                  </a:schemeClr>
                </a:solidFill>
              </a:rPr>
              <a:t>– </a:t>
            </a:r>
            <a:r>
              <a:rPr lang="en-US" sz="2800"/>
              <a:t>Getting Organized</a:t>
            </a:r>
          </a:p>
          <a:p>
            <a:r>
              <a:rPr lang="en-US" sz="2800" b="1">
                <a:effectLst>
                  <a:glow rad="417214">
                    <a:srgbClr val="FFBAF3"/>
                  </a:glow>
                </a:effectLst>
              </a:rPr>
              <a:t>PHASE TWO </a:t>
            </a:r>
            <a:r>
              <a:rPr lang="en-US" sz="2800" b="1"/>
              <a:t>– </a:t>
            </a:r>
            <a:r>
              <a:rPr lang="en-US" sz="2800"/>
              <a:t>Gathering Information</a:t>
            </a:r>
          </a:p>
          <a:p>
            <a:r>
              <a:rPr lang="en-US" sz="2800" b="1">
                <a:effectLst>
                  <a:glow rad="435892">
                    <a:srgbClr val="5EE6EA"/>
                  </a:glow>
                </a:effectLst>
              </a:rPr>
              <a:t>PHASE THREE </a:t>
            </a:r>
            <a:r>
              <a:rPr lang="en-US" sz="2800" b="1"/>
              <a:t>– </a:t>
            </a:r>
            <a:r>
              <a:rPr lang="en-US" sz="2800"/>
              <a:t>Developing the MYSP</a:t>
            </a:r>
          </a:p>
          <a:p>
            <a:r>
              <a:rPr lang="en-US" sz="2800" b="1">
                <a:effectLst>
                  <a:glow rad="345107">
                    <a:schemeClr val="accent6">
                      <a:lumMod val="60000"/>
                      <a:lumOff val="40000"/>
                    </a:schemeClr>
                  </a:glow>
                </a:effectLst>
              </a:rPr>
              <a:t>PHASE FOUR </a:t>
            </a:r>
            <a:r>
              <a:rPr lang="en-US" sz="2800" b="1"/>
              <a:t>– </a:t>
            </a:r>
            <a:r>
              <a:rPr lang="en-US" sz="2800"/>
              <a:t>Implementing and Monitoring the MYSP</a:t>
            </a:r>
          </a:p>
        </p:txBody>
      </p:sp>
      <p:sp>
        <p:nvSpPr>
          <p:cNvPr id="3" name="Star: 5 Points 2">
            <a:extLst>
              <a:ext uri="{FF2B5EF4-FFF2-40B4-BE49-F238E27FC236}">
                <a16:creationId xmlns:a16="http://schemas.microsoft.com/office/drawing/2014/main" id="{3EA3E8C3-07CD-4683-8D35-4E70EB456DBB}"/>
              </a:ext>
            </a:extLst>
          </p:cNvPr>
          <p:cNvSpPr/>
          <p:nvPr/>
        </p:nvSpPr>
        <p:spPr>
          <a:xfrm>
            <a:off x="3296512" y="2839459"/>
            <a:ext cx="28575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436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2627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4073920980"/>
              </p:ext>
            </p:extLst>
          </p:nvPr>
        </p:nvGraphicFramePr>
        <p:xfrm>
          <a:off x="1027416" y="1181714"/>
          <a:ext cx="9526930" cy="4659565"/>
        </p:xfrm>
        <a:graphic>
          <a:graphicData uri="http://schemas.openxmlformats.org/drawingml/2006/table">
            <a:tbl>
              <a:tblPr firstRow="1" firstCol="1" bandRow="1">
                <a:tableStyleId>{5C22544A-7EE6-4342-B048-85BDC9FD1C3A}</a:tableStyleId>
              </a:tblPr>
              <a:tblGrid>
                <a:gridCol w="2160116">
                  <a:extLst>
                    <a:ext uri="{9D8B030D-6E8A-4147-A177-3AD203B41FA5}">
                      <a16:colId xmlns:a16="http://schemas.microsoft.com/office/drawing/2014/main" val="353510651"/>
                    </a:ext>
                  </a:extLst>
                </a:gridCol>
                <a:gridCol w="3128094">
                  <a:extLst>
                    <a:ext uri="{9D8B030D-6E8A-4147-A177-3AD203B41FA5}">
                      <a16:colId xmlns:a16="http://schemas.microsoft.com/office/drawing/2014/main" val="1007217188"/>
                    </a:ext>
                  </a:extLst>
                </a:gridCol>
                <a:gridCol w="4238720">
                  <a:extLst>
                    <a:ext uri="{9D8B030D-6E8A-4147-A177-3AD203B41FA5}">
                      <a16:colId xmlns:a16="http://schemas.microsoft.com/office/drawing/2014/main" val="1284827038"/>
                    </a:ext>
                  </a:extLst>
                </a:gridCol>
              </a:tblGrid>
              <a:tr h="883348">
                <a:tc>
                  <a:txBody>
                    <a:bodyPr/>
                    <a:lstStyle/>
                    <a:p>
                      <a:r>
                        <a:rPr lang="en-GB" sz="1800">
                          <a:effectLst/>
                        </a:rPr>
                        <a:t>Date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Audience/Participants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Activity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988104">
                <a:tc>
                  <a:txBody>
                    <a:bodyPr/>
                    <a:lstStyle/>
                    <a:p>
                      <a:r>
                        <a:rPr lang="en-GB" sz="1600">
                          <a:effectLst/>
                        </a:rPr>
                        <a:t>February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Senior Admin</a:t>
                      </a:r>
                    </a:p>
                    <a:p>
                      <a:r>
                        <a:rPr lang="en-GB" sz="1600">
                          <a:effectLst/>
                        </a:rPr>
                        <a:t>Board of Trustees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Session #1 – February 19, 2022</a:t>
                      </a:r>
                    </a:p>
                    <a:p>
                      <a:r>
                        <a:rPr lang="en-GB" sz="1600">
                          <a:effectLst/>
                        </a:rPr>
                        <a:t>Report to Board - Establish a Committee – February 28,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087771"/>
                  </a:ext>
                </a:extLst>
              </a:tr>
              <a:tr h="1021417">
                <a:tc>
                  <a:txBody>
                    <a:bodyPr/>
                    <a:lstStyle/>
                    <a:p>
                      <a:r>
                        <a:rPr lang="en-GB" sz="1600">
                          <a:effectLst/>
                        </a:rPr>
                        <a:t>March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MYSP Committee</a:t>
                      </a:r>
                    </a:p>
                    <a:p>
                      <a:r>
                        <a:rPr lang="en-GB" sz="1600">
                          <a:effectLst/>
                          <a:latin typeface="Calibri" panose="020F0502020204030204" pitchFamily="34" charset="0"/>
                          <a:ea typeface="Calibri" panose="020F0502020204030204" pitchFamily="34" charset="0"/>
                          <a:cs typeface="Times New Roman" panose="02020603050405020304" pitchFamily="18" charset="0"/>
                        </a:rPr>
                        <a:t>Sr. Admin Working Session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highlight>
                            <a:srgbClr val="FFFF00"/>
                          </a:highlight>
                        </a:rPr>
                        <a:t>Workshop/Retreat – March 23, 2022</a:t>
                      </a:r>
                    </a:p>
                    <a:p>
                      <a:r>
                        <a:rPr lang="en-GB" sz="1600">
                          <a:effectLst/>
                          <a:latin typeface="Calibri"/>
                          <a:ea typeface="Calibri" panose="020F0502020204030204" pitchFamily="34" charset="0"/>
                          <a:cs typeface="Times New Roman"/>
                        </a:rPr>
                        <a:t>March 30, 2022</a:t>
                      </a:r>
                      <a:endParaRPr lang="en-CA" sz="16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291936135"/>
                  </a:ext>
                </a:extLst>
              </a:tr>
              <a:tr h="883348">
                <a:tc>
                  <a:txBody>
                    <a:bodyPr/>
                    <a:lstStyle/>
                    <a:p>
                      <a:r>
                        <a:rPr lang="en-GB" sz="1600">
                          <a:effectLst/>
                        </a:rPr>
                        <a:t>April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Sr. Admin Working Session</a:t>
                      </a:r>
                    </a:p>
                    <a:p>
                      <a:r>
                        <a:rPr lang="en-GB" sz="1600">
                          <a:effectLst/>
                        </a:rPr>
                        <a:t>MYSP Committee</a:t>
                      </a:r>
                    </a:p>
                    <a:p>
                      <a:r>
                        <a:rPr lang="en-GB" sz="1600">
                          <a:effectLst/>
                        </a:rPr>
                        <a:t>Public /Stakeholders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April 5, 2022</a:t>
                      </a:r>
                    </a:p>
                    <a:p>
                      <a:r>
                        <a:rPr lang="en-CA"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April 19, 2022 (5:15pm – 6:45pm) Virtual</a:t>
                      </a:r>
                    </a:p>
                    <a:p>
                      <a:r>
                        <a:rPr lang="en-CA" sz="1600">
                          <a:effectLst/>
                          <a:latin typeface="Calibri" panose="020F0502020204030204" pitchFamily="34" charset="0"/>
                          <a:ea typeface="Calibri" panose="020F0502020204030204" pitchFamily="34" charset="0"/>
                          <a:cs typeface="Times New Roman" panose="02020603050405020304" pitchFamily="18" charset="0"/>
                        </a:rPr>
                        <a:t>Information Sharing</a:t>
                      </a:r>
                    </a:p>
                  </a:txBody>
                  <a:tcPr marL="68580" marR="68580" marT="0" marB="0"/>
                </a:tc>
                <a:extLst>
                  <a:ext uri="{0D108BD9-81ED-4DB2-BD59-A6C34878D82A}">
                    <a16:rowId xmlns:a16="http://schemas.microsoft.com/office/drawing/2014/main" val="2284681041"/>
                  </a:ext>
                </a:extLst>
              </a:tr>
              <a:tr h="883348">
                <a:tc>
                  <a:txBody>
                    <a:bodyPr/>
                    <a:lstStyle/>
                    <a:p>
                      <a:r>
                        <a:rPr lang="en-GB" sz="1600">
                          <a:effectLst/>
                        </a:rPr>
                        <a:t>May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MYSP Committee </a:t>
                      </a:r>
                    </a:p>
                    <a:p>
                      <a:r>
                        <a:rPr lang="en-GB" sz="1600">
                          <a:effectLst/>
                        </a:rPr>
                        <a:t>Sr. Admin Working Session</a:t>
                      </a:r>
                    </a:p>
                    <a:p>
                      <a:r>
                        <a:rPr lang="en-GB" sz="1600">
                          <a:effectLst/>
                        </a:rPr>
                        <a:t>Public/Stakeholders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highlight>
                            <a:srgbClr val="FFFF00"/>
                          </a:highlight>
                        </a:rPr>
                        <a:t>May 16, 2022 </a:t>
                      </a:r>
                      <a:r>
                        <a:rPr lang="en-CA"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(5:15pm – 6:45pm) Virtual</a:t>
                      </a:r>
                      <a:endParaRPr lang="en-GB" sz="1600">
                        <a:effectLst/>
                        <a:highlight>
                          <a:srgbClr val="FFFF00"/>
                        </a:highlight>
                      </a:endParaRPr>
                    </a:p>
                    <a:p>
                      <a:r>
                        <a:rPr lang="en-GB" sz="1600">
                          <a:effectLst/>
                        </a:rPr>
                        <a:t>May 17, 2022</a:t>
                      </a:r>
                    </a:p>
                    <a:p>
                      <a:r>
                        <a:rPr lang="en-GB" sz="1600">
                          <a:effectLst/>
                        </a:rPr>
                        <a:t>Community Engagement – May 30,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336623"/>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8"/>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426390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1870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4251615143"/>
              </p:ext>
            </p:extLst>
          </p:nvPr>
        </p:nvGraphicFramePr>
        <p:xfrm>
          <a:off x="1027416" y="1181714"/>
          <a:ext cx="9759404" cy="5484395"/>
        </p:xfrm>
        <a:graphic>
          <a:graphicData uri="http://schemas.openxmlformats.org/drawingml/2006/table">
            <a:tbl>
              <a:tblPr firstRow="1" firstCol="1" bandRow="1">
                <a:tableStyleId>{5C22544A-7EE6-4342-B048-85BDC9FD1C3A}</a:tableStyleId>
              </a:tblPr>
              <a:tblGrid>
                <a:gridCol w="2212827">
                  <a:extLst>
                    <a:ext uri="{9D8B030D-6E8A-4147-A177-3AD203B41FA5}">
                      <a16:colId xmlns:a16="http://schemas.microsoft.com/office/drawing/2014/main" val="353510651"/>
                    </a:ext>
                  </a:extLst>
                </a:gridCol>
                <a:gridCol w="3204425">
                  <a:extLst>
                    <a:ext uri="{9D8B030D-6E8A-4147-A177-3AD203B41FA5}">
                      <a16:colId xmlns:a16="http://schemas.microsoft.com/office/drawing/2014/main" val="1007217188"/>
                    </a:ext>
                  </a:extLst>
                </a:gridCol>
                <a:gridCol w="4342152">
                  <a:extLst>
                    <a:ext uri="{9D8B030D-6E8A-4147-A177-3AD203B41FA5}">
                      <a16:colId xmlns:a16="http://schemas.microsoft.com/office/drawing/2014/main" val="1284827038"/>
                    </a:ext>
                  </a:extLst>
                </a:gridCol>
              </a:tblGrid>
              <a:tr h="590063">
                <a:tc>
                  <a:txBody>
                    <a:bodyPr/>
                    <a:lstStyle/>
                    <a:p>
                      <a:r>
                        <a:rPr lang="en-GB" sz="1800">
                          <a:effectLst/>
                        </a:rPr>
                        <a:t>Date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Audience/Participants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Activity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1157403">
                <a:tc>
                  <a:txBody>
                    <a:bodyPr/>
                    <a:lstStyle/>
                    <a:p>
                      <a:r>
                        <a:rPr lang="en-GB" sz="1600">
                          <a:effectLst/>
                        </a:rPr>
                        <a:t>June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Sr. Admin Working Session</a:t>
                      </a:r>
                    </a:p>
                    <a:p>
                      <a:r>
                        <a:rPr lang="en-GB" sz="1600">
                          <a:effectLst/>
                        </a:rPr>
                        <a:t>MYSP Committee</a:t>
                      </a:r>
                    </a:p>
                    <a:p>
                      <a:r>
                        <a:rPr lang="en-GB" sz="1600">
                          <a:effectLst/>
                        </a:rPr>
                        <a:t>Public/Stakeholders</a:t>
                      </a:r>
                    </a:p>
                    <a:p>
                      <a:r>
                        <a:rPr lang="en-GB" sz="1600">
                          <a:effectLst/>
                          <a:latin typeface="Calibri" panose="020F0502020204030204" pitchFamily="34" charset="0"/>
                          <a:ea typeface="Calibri" panose="020F0502020204030204" pitchFamily="34" charset="0"/>
                          <a:cs typeface="Times New Roman" panose="02020603050405020304" pitchFamily="18" charset="0"/>
                        </a:rPr>
                        <a:t>Sr. Admin Working Session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June 2, 2022</a:t>
                      </a:r>
                    </a:p>
                    <a:p>
                      <a:r>
                        <a:rPr lang="en-GB" sz="1600">
                          <a:effectLst/>
                          <a:highlight>
                            <a:srgbClr val="FFFF00"/>
                          </a:highlight>
                        </a:rPr>
                        <a:t>June 13, </a:t>
                      </a:r>
                      <a:r>
                        <a:rPr lang="en-CA"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2022 (5:15pm – 6:45pm) Virtual</a:t>
                      </a:r>
                      <a:endParaRPr lang="en-GB" sz="1600">
                        <a:effectLst/>
                        <a:highlight>
                          <a:srgbClr val="FFFF00"/>
                        </a:highlight>
                      </a:endParaRPr>
                    </a:p>
                    <a:p>
                      <a:r>
                        <a:rPr lang="en-GB" sz="1600">
                          <a:effectLst/>
                          <a:latin typeface="Calibri" panose="020F0502020204030204" pitchFamily="34" charset="0"/>
                          <a:ea typeface="Calibri" panose="020F0502020204030204" pitchFamily="34" charset="0"/>
                          <a:cs typeface="Times New Roman" panose="02020603050405020304" pitchFamily="18" charset="0"/>
                        </a:rPr>
                        <a:t>Gather Feedback</a:t>
                      </a:r>
                    </a:p>
                    <a:p>
                      <a:r>
                        <a:rPr lang="en-CA" sz="1600">
                          <a:effectLst/>
                          <a:latin typeface="Calibri" panose="020F0502020204030204" pitchFamily="34" charset="0"/>
                          <a:ea typeface="Calibri" panose="020F0502020204030204" pitchFamily="34" charset="0"/>
                          <a:cs typeface="Times New Roman" panose="02020603050405020304" pitchFamily="18" charset="0"/>
                        </a:rPr>
                        <a:t>June 22, 2022</a:t>
                      </a:r>
                    </a:p>
                  </a:txBody>
                  <a:tcPr marL="68580" marR="68580" marT="0" marB="0"/>
                </a:tc>
                <a:extLst>
                  <a:ext uri="{0D108BD9-81ED-4DB2-BD59-A6C34878D82A}">
                    <a16:rowId xmlns:a16="http://schemas.microsoft.com/office/drawing/2014/main" val="1493221368"/>
                  </a:ext>
                </a:extLst>
              </a:tr>
              <a:tr h="590063">
                <a:tc>
                  <a:txBody>
                    <a:bodyPr/>
                    <a:lstStyle/>
                    <a:p>
                      <a:r>
                        <a:rPr lang="en-GB" sz="1600">
                          <a:effectLst/>
                        </a:rPr>
                        <a:t>July-August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Communications/Director/Chair/</a:t>
                      </a:r>
                    </a:p>
                    <a:p>
                      <a:r>
                        <a:rPr lang="en-GB" sz="1600">
                          <a:effectLst/>
                        </a:rPr>
                        <a:t>Facilitator</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Content and Format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425748"/>
                  </a:ext>
                </a:extLst>
              </a:tr>
              <a:tr h="1180127">
                <a:tc>
                  <a:txBody>
                    <a:bodyPr/>
                    <a:lstStyle/>
                    <a:p>
                      <a:r>
                        <a:rPr lang="en-GB" sz="1600">
                          <a:effectLst/>
                        </a:rPr>
                        <a:t>September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Senior Admin</a:t>
                      </a:r>
                    </a:p>
                    <a:p>
                      <a:r>
                        <a:rPr lang="en-GB" sz="1600">
                          <a:effectLst/>
                          <a:latin typeface="Calibri" panose="020F0502020204030204" pitchFamily="34" charset="0"/>
                          <a:ea typeface="Calibri" panose="020F0502020204030204" pitchFamily="34" charset="0"/>
                          <a:cs typeface="Times New Roman" panose="02020603050405020304" pitchFamily="18" charset="0"/>
                        </a:rPr>
                        <a:t>MYSP Committee </a:t>
                      </a:r>
                    </a:p>
                    <a:p>
                      <a:r>
                        <a:rPr lang="en-GB" sz="1600">
                          <a:effectLst/>
                          <a:latin typeface="Calibri" panose="020F0502020204030204" pitchFamily="34" charset="0"/>
                          <a:ea typeface="Calibri" panose="020F0502020204030204" pitchFamily="34" charset="0"/>
                          <a:cs typeface="Times New Roman" panose="02020603050405020304" pitchFamily="18" charset="0"/>
                        </a:rPr>
                        <a:t>Board of Trustees</a:t>
                      </a:r>
                    </a:p>
                    <a:p>
                      <a:r>
                        <a:rPr lang="en-GB" sz="1600">
                          <a:effectLst/>
                          <a:latin typeface="Calibri" panose="020F0502020204030204" pitchFamily="34" charset="0"/>
                          <a:ea typeface="Calibri" panose="020F0502020204030204" pitchFamily="34" charset="0"/>
                          <a:cs typeface="Times New Roman" panose="02020603050405020304" pitchFamily="18" charset="0"/>
                        </a:rPr>
                        <a:t>Senior Admin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Review Draft - TBD</a:t>
                      </a:r>
                    </a:p>
                    <a:p>
                      <a:r>
                        <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Review Draft - TBD</a:t>
                      </a:r>
                    </a:p>
                    <a:p>
                      <a:r>
                        <a:rPr lang="en-GB" sz="1600">
                          <a:effectLst/>
                          <a:latin typeface="Calibri" panose="020F0502020204030204" pitchFamily="34" charset="0"/>
                          <a:ea typeface="Calibri" panose="020F0502020204030204" pitchFamily="34" charset="0"/>
                          <a:cs typeface="Times New Roman" panose="02020603050405020304" pitchFamily="18" charset="0"/>
                        </a:rPr>
                        <a:t>Review Draft – September 26, 2022</a:t>
                      </a:r>
                    </a:p>
                    <a:p>
                      <a:r>
                        <a:rPr lang="en-GB" sz="1600">
                          <a:effectLst/>
                          <a:latin typeface="Calibri" panose="020F0502020204030204" pitchFamily="34" charset="0"/>
                          <a:ea typeface="Calibri" panose="020F0502020204030204" pitchFamily="34" charset="0"/>
                          <a:cs typeface="Times New Roman" panose="02020603050405020304" pitchFamily="18" charset="0"/>
                        </a:rPr>
                        <a:t>Final Revisions - TBD</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163415"/>
                  </a:ext>
                </a:extLst>
              </a:tr>
              <a:tr h="688338">
                <a:tc>
                  <a:txBody>
                    <a:bodyPr/>
                    <a:lstStyle/>
                    <a:p>
                      <a:r>
                        <a:rPr lang="en-GB" sz="1600">
                          <a:effectLst/>
                        </a:rPr>
                        <a:t>October 2022 </a:t>
                      </a:r>
                      <a:endParaRPr lang="en-CA" sz="1600">
                        <a:effectLst/>
                      </a:endParaRPr>
                    </a:p>
                    <a:p>
                      <a:r>
                        <a:rPr lang="en-GB" sz="1600">
                          <a:effectLst/>
                        </a:rPr>
                        <a:t>(Special Board meeting)</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Board of Trustees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Final Approval</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749152"/>
                  </a:ext>
                </a:extLst>
              </a:tr>
              <a:tr h="688338">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November /December</a:t>
                      </a:r>
                    </a:p>
                  </a:txBody>
                  <a:tcPr marL="68580" marR="68580" marT="0" marB="0"/>
                </a:tc>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Communications</a:t>
                      </a:r>
                    </a:p>
                  </a:txBody>
                  <a:tcPr marL="68580" marR="68580" marT="0" marB="0"/>
                </a:tc>
                <a:tc>
                  <a:txBody>
                    <a:bodyPr/>
                    <a:lstStyle/>
                    <a:p>
                      <a:r>
                        <a:rPr lang="en-CA" sz="1600">
                          <a:effectLst/>
                          <a:latin typeface="Calibri" panose="020F0502020204030204" pitchFamily="34" charset="0"/>
                          <a:ea typeface="Calibri" panose="020F0502020204030204" pitchFamily="34" charset="0"/>
                          <a:cs typeface="Times New Roman" panose="02020603050405020304" pitchFamily="18" charset="0"/>
                        </a:rPr>
                        <a:t>Communications Plan for Roll-out</a:t>
                      </a:r>
                    </a:p>
                  </a:txBody>
                  <a:tcPr marL="68580" marR="68580" marT="0" marB="0"/>
                </a:tc>
                <a:extLst>
                  <a:ext uri="{0D108BD9-81ED-4DB2-BD59-A6C34878D82A}">
                    <a16:rowId xmlns:a16="http://schemas.microsoft.com/office/drawing/2014/main" val="2211250112"/>
                  </a:ext>
                </a:extLst>
              </a:tr>
              <a:tr h="590063">
                <a:tc>
                  <a:txBody>
                    <a:bodyPr/>
                    <a:lstStyle/>
                    <a:p>
                      <a:r>
                        <a:rPr lang="en-GB" sz="1600">
                          <a:effectLst/>
                        </a:rPr>
                        <a:t>January 2023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DCDSB Community</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Launch</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186935"/>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7"/>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436306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865B-D2EA-40F3-AA11-F631843A629E}"/>
              </a:ext>
            </a:extLst>
          </p:cNvPr>
          <p:cNvSpPr>
            <a:spLocks noGrp="1"/>
          </p:cNvSpPr>
          <p:nvPr>
            <p:ph type="title"/>
          </p:nvPr>
        </p:nvSpPr>
        <p:spPr/>
        <p:txBody>
          <a:bodyPr/>
          <a:lstStyle/>
          <a:p>
            <a:r>
              <a:rPr lang="en-CA"/>
              <a:t>What Have we done since the last meeting</a:t>
            </a:r>
          </a:p>
        </p:txBody>
      </p:sp>
    </p:spTree>
    <p:extLst>
      <p:ext uri="{BB962C8B-B14F-4D97-AF65-F5344CB8AC3E}">
        <p14:creationId xmlns:p14="http://schemas.microsoft.com/office/powerpoint/2010/main" val="309576964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9DC7C-D451-448D-8DF7-99633EC2AD98}"/>
              </a:ext>
            </a:extLst>
          </p:cNvPr>
          <p:cNvSpPr>
            <a:spLocks noGrp="1"/>
          </p:cNvSpPr>
          <p:nvPr>
            <p:ph type="title"/>
          </p:nvPr>
        </p:nvSpPr>
        <p:spPr/>
        <p:txBody>
          <a:bodyPr/>
          <a:lstStyle/>
          <a:p>
            <a:r>
              <a:rPr lang="en-CA"/>
              <a:t>Program Review</a:t>
            </a:r>
          </a:p>
        </p:txBody>
      </p:sp>
      <p:sp>
        <p:nvSpPr>
          <p:cNvPr id="5" name="Content Placeholder 4">
            <a:extLst>
              <a:ext uri="{FF2B5EF4-FFF2-40B4-BE49-F238E27FC236}">
                <a16:creationId xmlns:a16="http://schemas.microsoft.com/office/drawing/2014/main" id="{80C7501C-D091-4C80-B6BB-F932F1067952}"/>
              </a:ext>
            </a:extLst>
          </p:cNvPr>
          <p:cNvSpPr>
            <a:spLocks noGrp="1"/>
          </p:cNvSpPr>
          <p:nvPr>
            <p:ph idx="1"/>
          </p:nvPr>
        </p:nvSpPr>
        <p:spPr/>
        <p:txBody>
          <a:bodyPr vert="horz" lIns="91440" tIns="45720" rIns="91440" bIns="45720" rtlCol="0" anchor="t">
            <a:normAutofit fontScale="92500"/>
          </a:bodyPr>
          <a:lstStyle/>
          <a:p>
            <a:pPr marL="0" indent="0">
              <a:lnSpc>
                <a:spcPct val="107000"/>
              </a:lnSpc>
              <a:spcAft>
                <a:spcPts val="800"/>
              </a:spcAft>
              <a:buNone/>
            </a:pPr>
            <a:r>
              <a:rPr lang="en-CA" sz="2400">
                <a:effectLst/>
                <a:latin typeface="Arial"/>
                <a:ea typeface="Calibri" panose="020F0502020204030204" pitchFamily="34" charset="0"/>
                <a:cs typeface="Arial"/>
              </a:rPr>
              <a:t>Taking stock of the range of programs, </a:t>
            </a:r>
            <a:r>
              <a:rPr lang="en-CA" sz="2400">
                <a:latin typeface="Arial"/>
                <a:ea typeface="Calibri" panose="020F0502020204030204" pitchFamily="34" charset="0"/>
                <a:cs typeface="Arial"/>
              </a:rPr>
              <a:t>practices and staffing investments</a:t>
            </a:r>
            <a:r>
              <a:rPr lang="en-CA" sz="2400">
                <a:effectLst/>
                <a:latin typeface="Arial"/>
                <a:ea typeface="Calibri" panose="020F0502020204030204" pitchFamily="34" charset="0"/>
                <a:cs typeface="Arial"/>
              </a:rPr>
              <a:t> is essential as we have to know what we are already doing and whether or not it is:</a:t>
            </a:r>
          </a:p>
          <a:p>
            <a:pPr marL="227965" indent="-227965">
              <a:lnSpc>
                <a:spcPct val="107000"/>
              </a:lnSpc>
            </a:pPr>
            <a:r>
              <a:rPr lang="en-CA" sz="2400">
                <a:effectLst/>
                <a:ea typeface="Calibri" panose="020F0502020204030204" pitchFamily="34" charset="0"/>
              </a:rPr>
              <a:t>Required,</a:t>
            </a:r>
          </a:p>
          <a:p>
            <a:pPr marL="227965" indent="-227965">
              <a:lnSpc>
                <a:spcPct val="107000"/>
              </a:lnSpc>
            </a:pPr>
            <a:r>
              <a:rPr lang="en-CA" sz="2400">
                <a:effectLst/>
                <a:ea typeface="Calibri" panose="020F0502020204030204" pitchFamily="34" charset="0"/>
              </a:rPr>
              <a:t>Relevant and, </a:t>
            </a:r>
          </a:p>
          <a:p>
            <a:pPr marL="227965" indent="-227965">
              <a:lnSpc>
                <a:spcPct val="107000"/>
              </a:lnSpc>
              <a:spcAft>
                <a:spcPts val="800"/>
              </a:spcAft>
            </a:pPr>
            <a:r>
              <a:rPr lang="en-CA" sz="2400">
                <a:effectLst/>
                <a:ea typeface="Calibri" panose="020F0502020204030204" pitchFamily="34" charset="0"/>
              </a:rPr>
              <a:t>Being effectively delivered</a:t>
            </a:r>
          </a:p>
          <a:p>
            <a:pPr marL="0" indent="0">
              <a:lnSpc>
                <a:spcPct val="107000"/>
              </a:lnSpc>
              <a:spcAft>
                <a:spcPts val="800"/>
              </a:spcAft>
              <a:buNone/>
            </a:pPr>
            <a:r>
              <a:rPr lang="en-CA" sz="2400">
                <a:effectLst/>
                <a:ea typeface="Calibri" panose="020F0502020204030204" pitchFamily="34" charset="0"/>
              </a:rPr>
              <a:t>The Board should have an understanding of the requirements to have the programs that we currently operate, understand the original and current program aims, and then have some measure to assess whether they are effective or not.</a:t>
            </a:r>
          </a:p>
          <a:p>
            <a:pPr marL="227965" indent="-227965"/>
            <a:endParaRPr lang="en-CA"/>
          </a:p>
        </p:txBody>
      </p:sp>
    </p:spTree>
    <p:extLst>
      <p:ext uri="{BB962C8B-B14F-4D97-AF65-F5344CB8AC3E}">
        <p14:creationId xmlns:p14="http://schemas.microsoft.com/office/powerpoint/2010/main" val="27181885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16FF-F180-44AA-AA15-815A6EE3FBDC}"/>
              </a:ext>
            </a:extLst>
          </p:cNvPr>
          <p:cNvSpPr>
            <a:spLocks noGrp="1"/>
          </p:cNvSpPr>
          <p:nvPr>
            <p:ph type="title"/>
          </p:nvPr>
        </p:nvSpPr>
        <p:spPr/>
        <p:txBody>
          <a:bodyPr>
            <a:normAutofit/>
          </a:bodyPr>
          <a:lstStyle/>
          <a:p>
            <a:pPr>
              <a:lnSpc>
                <a:spcPct val="107000"/>
              </a:lnSpc>
              <a:spcAft>
                <a:spcPts val="800"/>
              </a:spcAft>
            </a:pPr>
            <a:r>
              <a:rPr lang="en-CA" sz="3600" b="1">
                <a:effectLst/>
                <a:latin typeface="Arial" panose="020B0604020202020204" pitchFamily="34" charset="0"/>
                <a:ea typeface="Calibri" panose="020F0502020204030204" pitchFamily="34" charset="0"/>
                <a:cs typeface="Times New Roman" panose="02020603050405020304" pitchFamily="18" charset="0"/>
              </a:rPr>
              <a:t>Student Learning and Innovation</a:t>
            </a:r>
            <a:endParaRPr lang="en-CA" sz="36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D20B7EF-3ECA-458B-9A31-52B78701C516}"/>
              </a:ext>
            </a:extLst>
          </p:cNvPr>
          <p:cNvGraphicFramePr>
            <a:graphicFrameLocks noGrp="1"/>
          </p:cNvGraphicFramePr>
          <p:nvPr>
            <p:ph idx="1"/>
            <p:extLst>
              <p:ext uri="{D42A27DB-BD31-4B8C-83A1-F6EECF244321}">
                <p14:modId xmlns:p14="http://schemas.microsoft.com/office/powerpoint/2010/main" val="1535754196"/>
              </p:ext>
            </p:extLst>
          </p:nvPr>
        </p:nvGraphicFramePr>
        <p:xfrm>
          <a:off x="838200" y="1690690"/>
          <a:ext cx="8997696" cy="4328160"/>
        </p:xfrm>
        <a:graphic>
          <a:graphicData uri="http://schemas.openxmlformats.org/drawingml/2006/table">
            <a:tbl>
              <a:tblPr>
                <a:tableStyleId>{3B4B98B0-60AC-42C2-AFA5-B58CD77FA1E5}</a:tableStyleId>
              </a:tblPr>
              <a:tblGrid>
                <a:gridCol w="4498848">
                  <a:extLst>
                    <a:ext uri="{9D8B030D-6E8A-4147-A177-3AD203B41FA5}">
                      <a16:colId xmlns:a16="http://schemas.microsoft.com/office/drawing/2014/main" val="383136699"/>
                    </a:ext>
                  </a:extLst>
                </a:gridCol>
                <a:gridCol w="4498848">
                  <a:extLst>
                    <a:ext uri="{9D8B030D-6E8A-4147-A177-3AD203B41FA5}">
                      <a16:colId xmlns:a16="http://schemas.microsoft.com/office/drawing/2014/main" val="3963170750"/>
                    </a:ext>
                  </a:extLst>
                </a:gridCol>
              </a:tblGrid>
              <a:tr h="0">
                <a:tc gridSpan="2">
                  <a:txBody>
                    <a:bodyPr/>
                    <a:lstStyle/>
                    <a:p>
                      <a:pPr algn="ctr" fontAlgn="t"/>
                      <a:r>
                        <a:rPr lang="en-US" sz="2400" b="1" i="0" u="none" strike="noStrike">
                          <a:solidFill>
                            <a:srgbClr val="000000"/>
                          </a:solidFill>
                          <a:effectLst/>
                          <a:latin typeface="Arial" panose="020B0604020202020204" pitchFamily="34" charset="0"/>
                        </a:rPr>
                        <a:t>Specialized Programs</a:t>
                      </a:r>
                    </a:p>
                  </a:txBody>
                  <a:tcPr marL="9525" marR="9525" marT="9525" marB="0"/>
                </a:tc>
                <a:tc hMerge="1">
                  <a:txBody>
                    <a:bodyPr/>
                    <a:lstStyle/>
                    <a:p>
                      <a:pPr algn="l" fontAlgn="t"/>
                      <a:endParaRPr lang="en-CA" sz="24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664016893"/>
                  </a:ext>
                </a:extLst>
              </a:tr>
              <a:tr h="381000">
                <a:tc>
                  <a:txBody>
                    <a:bodyPr/>
                    <a:lstStyle/>
                    <a:p>
                      <a:pPr marL="342900" indent="-342900" algn="l" fontAlgn="t">
                        <a:buFont typeface="Arial" panose="020B0604020202020204" pitchFamily="34" charset="0"/>
                        <a:buChar char="•"/>
                      </a:pPr>
                      <a:r>
                        <a:rPr lang="en-US" sz="2000" u="none" strike="noStrike">
                          <a:effectLst/>
                        </a:rPr>
                        <a:t>Specialist High Skills Majors (SHSM)</a:t>
                      </a:r>
                      <a:endParaRPr lang="en-US"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u="none" strike="noStrike">
                          <a:effectLst/>
                        </a:rPr>
                        <a:t>Catholic Return Ticket</a:t>
                      </a:r>
                      <a:endParaRPr lang="en-CA" sz="2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225576753"/>
                  </a:ext>
                </a:extLst>
              </a:tr>
              <a:tr h="190500">
                <a:tc>
                  <a:txBody>
                    <a:bodyPr/>
                    <a:lstStyle/>
                    <a:p>
                      <a:pPr marL="342900" indent="-342900" algn="l" fontAlgn="t">
                        <a:buFont typeface="Arial" panose="020B0604020202020204" pitchFamily="34" charset="0"/>
                        <a:buChar char="•"/>
                      </a:pPr>
                      <a:r>
                        <a:rPr lang="en-CA" sz="2000" u="none" strike="noStrike">
                          <a:effectLst/>
                        </a:rPr>
                        <a:t>K-12 International Languages</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u="none" strike="noStrike">
                          <a:effectLst/>
                        </a:rPr>
                        <a:t>Alternative Education</a:t>
                      </a:r>
                      <a:endParaRPr lang="en-CA" sz="2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524389095"/>
                  </a:ext>
                </a:extLst>
              </a:tr>
              <a:tr h="190500">
                <a:tc>
                  <a:txBody>
                    <a:bodyPr/>
                    <a:lstStyle/>
                    <a:p>
                      <a:pPr marL="342900" indent="-342900" algn="l" fontAlgn="t">
                        <a:buFont typeface="Arial" panose="020B0604020202020204" pitchFamily="34" charset="0"/>
                        <a:buChar char="•"/>
                      </a:pPr>
                      <a:r>
                        <a:rPr lang="en-CA" sz="2000" u="none" strike="noStrike">
                          <a:effectLst/>
                        </a:rPr>
                        <a:t>Advanced Placement (AP) Courses</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u="none" strike="noStrike">
                          <a:effectLst/>
                        </a:rPr>
                        <a:t>Continuing Education</a:t>
                      </a:r>
                      <a:endParaRPr lang="en-CA" sz="2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134159333"/>
                  </a:ext>
                </a:extLst>
              </a:tr>
              <a:tr h="190500">
                <a:tc>
                  <a:txBody>
                    <a:bodyPr/>
                    <a:lstStyle/>
                    <a:p>
                      <a:pPr marL="342900" indent="-342900" algn="l" fontAlgn="t">
                        <a:buFont typeface="Arial" panose="020B0604020202020204" pitchFamily="34" charset="0"/>
                        <a:buChar char="•"/>
                      </a:pPr>
                      <a:r>
                        <a:rPr lang="en-CA" sz="2000" u="none" strike="noStrike">
                          <a:effectLst/>
                        </a:rPr>
                        <a:t>Summer School</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u="none" strike="noStrike">
                          <a:effectLst/>
                        </a:rPr>
                        <a:t>Night School</a:t>
                      </a:r>
                      <a:endParaRPr lang="en-CA" sz="2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32991816"/>
                  </a:ext>
                </a:extLst>
              </a:tr>
              <a:tr h="190500">
                <a:tc>
                  <a:txBody>
                    <a:bodyPr/>
                    <a:lstStyle/>
                    <a:p>
                      <a:pPr marL="342900" indent="-342900" algn="l" fontAlgn="t">
                        <a:buFont typeface="Arial" panose="020B0604020202020204" pitchFamily="34" charset="0"/>
                        <a:buChar char="•"/>
                      </a:pPr>
                      <a:r>
                        <a:rPr lang="en-CA" sz="2000" u="none" strike="noStrike">
                          <a:effectLst/>
                        </a:rPr>
                        <a:t>Intermediate Guidance Teams (IGT)</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u="none" strike="noStrike">
                          <a:effectLst/>
                        </a:rPr>
                        <a:t>Dual Credits</a:t>
                      </a:r>
                      <a:endParaRPr lang="en-CA" sz="2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624777927"/>
                  </a:ext>
                </a:extLst>
              </a:tr>
              <a:tr h="381000">
                <a:tc>
                  <a:txBody>
                    <a:bodyPr/>
                    <a:lstStyle/>
                    <a:p>
                      <a:pPr marL="342900" indent="-342900" algn="l" fontAlgn="t">
                        <a:buFont typeface="Arial" panose="020B0604020202020204" pitchFamily="34" charset="0"/>
                        <a:buChar char="•"/>
                      </a:pPr>
                      <a:r>
                        <a:rPr lang="en-CA" sz="2000" u="none" strike="noStrike">
                          <a:effectLst/>
                        </a:rPr>
                        <a:t>Supervised Alternative Learning (SAL)</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b="0" i="0" u="none" strike="noStrike">
                          <a:solidFill>
                            <a:srgbClr val="000000"/>
                          </a:solidFill>
                          <a:effectLst/>
                          <a:latin typeface="+mn-lt"/>
                        </a:rPr>
                        <a:t>Tutoring</a:t>
                      </a:r>
                    </a:p>
                  </a:txBody>
                  <a:tcPr marL="9525" marR="9525" marT="9525" marB="0"/>
                </a:tc>
                <a:extLst>
                  <a:ext uri="{0D108BD9-81ED-4DB2-BD59-A6C34878D82A}">
                    <a16:rowId xmlns:a16="http://schemas.microsoft.com/office/drawing/2014/main" val="1243673512"/>
                  </a:ext>
                </a:extLst>
              </a:tr>
              <a:tr h="190500">
                <a:tc>
                  <a:txBody>
                    <a:bodyPr/>
                    <a:lstStyle/>
                    <a:p>
                      <a:pPr marL="342900" indent="-342900" algn="l" fontAlgn="t">
                        <a:buFont typeface="Arial" panose="020B0604020202020204" pitchFamily="34" charset="0"/>
                        <a:buChar char="•"/>
                      </a:pPr>
                      <a:r>
                        <a:rPr lang="en-CA" sz="2000" u="none" strike="noStrike">
                          <a:effectLst/>
                        </a:rPr>
                        <a:t>Prior Learning Assessment Recognition (PLAR)</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b="0" i="0" u="none" strike="noStrike">
                          <a:solidFill>
                            <a:srgbClr val="000000"/>
                          </a:solidFill>
                          <a:effectLst/>
                          <a:latin typeface="+mn-lt"/>
                        </a:rPr>
                        <a:t>Student Success Teams</a:t>
                      </a:r>
                    </a:p>
                  </a:txBody>
                  <a:tcPr marL="9525" marR="9525" marT="9525" marB="0"/>
                </a:tc>
                <a:extLst>
                  <a:ext uri="{0D108BD9-81ED-4DB2-BD59-A6C34878D82A}">
                    <a16:rowId xmlns:a16="http://schemas.microsoft.com/office/drawing/2014/main" val="3221206392"/>
                  </a:ext>
                </a:extLst>
              </a:tr>
              <a:tr h="190500">
                <a:tc>
                  <a:txBody>
                    <a:bodyPr/>
                    <a:lstStyle/>
                    <a:p>
                      <a:pPr marL="342900" indent="-342900" algn="l" fontAlgn="t">
                        <a:buFont typeface="Arial" panose="020B0604020202020204" pitchFamily="34" charset="0"/>
                        <a:buChar char="•"/>
                      </a:pPr>
                      <a:r>
                        <a:rPr lang="en-CA" sz="2000" u="none" strike="noStrike">
                          <a:effectLst/>
                        </a:rPr>
                        <a:t>Cooperative Education</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b="0" i="0" u="none" strike="noStrike">
                          <a:solidFill>
                            <a:srgbClr val="000000"/>
                          </a:solidFill>
                          <a:effectLst/>
                          <a:latin typeface="+mn-lt"/>
                        </a:rPr>
                        <a:t>Ontario Youth Apprenticeship (OYAP)</a:t>
                      </a:r>
                    </a:p>
                  </a:txBody>
                  <a:tcPr marL="9525" marR="9525" marT="9525" marB="0"/>
                </a:tc>
                <a:extLst>
                  <a:ext uri="{0D108BD9-81ED-4DB2-BD59-A6C34878D82A}">
                    <a16:rowId xmlns:a16="http://schemas.microsoft.com/office/drawing/2014/main" val="1917237219"/>
                  </a:ext>
                </a:extLst>
              </a:tr>
              <a:tr h="381000">
                <a:tc>
                  <a:txBody>
                    <a:bodyPr/>
                    <a:lstStyle/>
                    <a:p>
                      <a:pPr marL="342900" indent="-342900" algn="l" fontAlgn="t">
                        <a:buFont typeface="Arial" panose="020B0604020202020204" pitchFamily="34" charset="0"/>
                        <a:buChar char="•"/>
                      </a:pPr>
                      <a:r>
                        <a:rPr lang="en-CA" sz="2000" u="none" strike="noStrike">
                          <a:effectLst/>
                        </a:rPr>
                        <a:t>Literacy/Numeracy after school</a:t>
                      </a:r>
                      <a:endParaRPr lang="en-CA"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r>
                        <a:rPr lang="en-CA" sz="2000" b="0" i="0" u="none" strike="noStrike">
                          <a:solidFill>
                            <a:srgbClr val="000000"/>
                          </a:solidFill>
                          <a:effectLst/>
                          <a:latin typeface="+mn-lt"/>
                        </a:rPr>
                        <a:t>EDSBY – Online Learning Platform</a:t>
                      </a:r>
                    </a:p>
                  </a:txBody>
                  <a:tcPr marL="9525" marR="9525" marT="9525" marB="0"/>
                </a:tc>
                <a:extLst>
                  <a:ext uri="{0D108BD9-81ED-4DB2-BD59-A6C34878D82A}">
                    <a16:rowId xmlns:a16="http://schemas.microsoft.com/office/drawing/2014/main" val="1775568976"/>
                  </a:ext>
                </a:extLst>
              </a:tr>
              <a:tr h="381000">
                <a:tc>
                  <a:txBody>
                    <a:bodyPr/>
                    <a:lstStyle/>
                    <a:p>
                      <a:pPr marL="342900" indent="-342900" algn="l" fontAlgn="t">
                        <a:buFont typeface="Arial" panose="020B0604020202020204" pitchFamily="34" charset="0"/>
                        <a:buChar char="•"/>
                      </a:pPr>
                      <a:r>
                        <a:rPr lang="en-US" sz="2000" u="none" strike="noStrike">
                          <a:effectLst/>
                        </a:rPr>
                        <a:t>Science, Technology, Engineering and Math (STEM) Programs</a:t>
                      </a:r>
                      <a:endParaRPr lang="en-US" sz="2000" b="0" i="0" u="none" strike="noStrike">
                        <a:solidFill>
                          <a:srgbClr val="000000"/>
                        </a:solidFill>
                        <a:effectLst/>
                        <a:latin typeface="Arial" panose="020B0604020202020204" pitchFamily="34" charset="0"/>
                      </a:endParaRPr>
                    </a:p>
                  </a:txBody>
                  <a:tcPr marL="9525" marR="9525" marT="9525" marB="0"/>
                </a:tc>
                <a:tc>
                  <a:txBody>
                    <a:bodyPr/>
                    <a:lstStyle/>
                    <a:p>
                      <a:pPr marL="342900" indent="-342900" algn="l" fontAlgn="t">
                        <a:buFont typeface="Arial" panose="020B0604020202020204" pitchFamily="34" charset="0"/>
                        <a:buChar char="•"/>
                      </a:pPr>
                      <a:endParaRPr lang="en-CA" sz="2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438522620"/>
                  </a:ext>
                </a:extLst>
              </a:tr>
            </a:tbl>
          </a:graphicData>
        </a:graphic>
      </p:graphicFrame>
    </p:spTree>
    <p:extLst>
      <p:ext uri="{BB962C8B-B14F-4D97-AF65-F5344CB8AC3E}">
        <p14:creationId xmlns:p14="http://schemas.microsoft.com/office/powerpoint/2010/main" val="6524126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319-B67A-FE41-8188-AF432C522F46}"/>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71D34884-2E6E-854C-BF63-399A5BDB8212}"/>
              </a:ext>
            </a:extLst>
          </p:cNvPr>
          <p:cNvSpPr>
            <a:spLocks noGrp="1"/>
          </p:cNvSpPr>
          <p:nvPr>
            <p:ph idx="1"/>
          </p:nvPr>
        </p:nvSpPr>
        <p:spPr>
          <a:xfrm>
            <a:off x="838200" y="5167309"/>
            <a:ext cx="9863138" cy="1009653"/>
          </a:xfrm>
        </p:spPr>
        <p:txBody>
          <a:bodyPr>
            <a:normAutofit fontScale="92500"/>
          </a:bodyPr>
          <a:lstStyle/>
          <a:p>
            <a:pPr marL="0" indent="0">
              <a:buNone/>
            </a:pPr>
            <a:r>
              <a:rPr lang="en-US"/>
              <a:t>We here in the Durham Region respectfully acknowledge that we are on the traditional lands of the </a:t>
            </a:r>
            <a:r>
              <a:rPr lang="en-US" err="1"/>
              <a:t>Mississaugas</a:t>
            </a:r>
            <a:r>
              <a:rPr lang="en-US"/>
              <a:t> of Scugog Island.</a:t>
            </a:r>
          </a:p>
        </p:txBody>
      </p:sp>
      <p:pic>
        <p:nvPicPr>
          <p:cNvPr id="1026" name="Picture 2" descr="City of Oshawa">
            <a:extLst>
              <a:ext uri="{FF2B5EF4-FFF2-40B4-BE49-F238E27FC236}">
                <a16:creationId xmlns:a16="http://schemas.microsoft.com/office/drawing/2014/main" id="{BBDF8DC4-A577-8149-9FD6-A9FCEB95A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57"/>
          <a:stretch/>
        </p:blipFill>
        <p:spPr bwMode="auto">
          <a:xfrm>
            <a:off x="838200" y="1690690"/>
            <a:ext cx="9863138" cy="32512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descr="Orange, Black and White logo with the text &quot;Every Child Matters&quot; &quot;We walk the path together&quot;">
            <a:extLst>
              <a:ext uri="{FF2B5EF4-FFF2-40B4-BE49-F238E27FC236}">
                <a16:creationId xmlns:a16="http://schemas.microsoft.com/office/drawing/2014/main" id="{49B6E5E4-5B26-E246-8964-4F1D7309B8F5}"/>
              </a:ext>
            </a:extLst>
          </p:cNvPr>
          <p:cNvPicPr>
            <a:picLocks noChangeAspect="1"/>
          </p:cNvPicPr>
          <p:nvPr/>
        </p:nvPicPr>
        <p:blipFill>
          <a:blip r:embed="rId3"/>
          <a:stretch>
            <a:fillRect/>
          </a:stretch>
        </p:blipFill>
        <p:spPr>
          <a:xfrm>
            <a:off x="7624118" y="374915"/>
            <a:ext cx="4205684" cy="3119790"/>
          </a:xfrm>
          <a:prstGeom prst="rect">
            <a:avLst/>
          </a:prstGeom>
        </p:spPr>
      </p:pic>
    </p:spTree>
    <p:extLst>
      <p:ext uri="{BB962C8B-B14F-4D97-AF65-F5344CB8AC3E}">
        <p14:creationId xmlns:p14="http://schemas.microsoft.com/office/powerpoint/2010/main" val="10751533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C891-675D-48D7-8A77-B0CD8E3B6079}"/>
              </a:ext>
            </a:extLst>
          </p:cNvPr>
          <p:cNvSpPr>
            <a:spLocks noGrp="1"/>
          </p:cNvSpPr>
          <p:nvPr>
            <p:ph type="title"/>
          </p:nvPr>
        </p:nvSpPr>
        <p:spPr>
          <a:xfrm>
            <a:off x="838200" y="0"/>
            <a:ext cx="10515600" cy="1325563"/>
          </a:xfrm>
        </p:spPr>
        <p:txBody>
          <a:bodyPr/>
          <a:lstStyle/>
          <a:p>
            <a:r>
              <a:rPr lang="en-CA" sz="4400" b="1">
                <a:effectLst/>
                <a:latin typeface="Arial" panose="020B0604020202020204" pitchFamily="34" charset="0"/>
                <a:ea typeface="Calibri" panose="020F0502020204030204" pitchFamily="34" charset="0"/>
                <a:cs typeface="Times New Roman" panose="02020603050405020304" pitchFamily="18" charset="0"/>
              </a:rPr>
              <a:t>Student Learning and Innovation</a:t>
            </a:r>
            <a:endParaRPr lang="en-CA"/>
          </a:p>
        </p:txBody>
      </p:sp>
      <p:graphicFrame>
        <p:nvGraphicFramePr>
          <p:cNvPr id="4" name="Table 3">
            <a:extLst>
              <a:ext uri="{FF2B5EF4-FFF2-40B4-BE49-F238E27FC236}">
                <a16:creationId xmlns:a16="http://schemas.microsoft.com/office/drawing/2014/main" id="{2C29EF58-A980-484D-8768-B9BA512B3433}"/>
              </a:ext>
            </a:extLst>
          </p:cNvPr>
          <p:cNvGraphicFramePr>
            <a:graphicFrameLocks noGrp="1"/>
          </p:cNvGraphicFramePr>
          <p:nvPr>
            <p:extLst>
              <p:ext uri="{D42A27DB-BD31-4B8C-83A1-F6EECF244321}">
                <p14:modId xmlns:p14="http://schemas.microsoft.com/office/powerpoint/2010/main" val="252031409"/>
              </p:ext>
            </p:extLst>
          </p:nvPr>
        </p:nvGraphicFramePr>
        <p:xfrm>
          <a:off x="520700" y="972852"/>
          <a:ext cx="10655300" cy="5855970"/>
        </p:xfrm>
        <a:graphic>
          <a:graphicData uri="http://schemas.openxmlformats.org/drawingml/2006/table">
            <a:tbl>
              <a:tblPr>
                <a:tableStyleId>{9D7B26C5-4107-4FEC-AEDC-1716B250A1EF}</a:tableStyleId>
              </a:tblPr>
              <a:tblGrid>
                <a:gridCol w="3081809">
                  <a:extLst>
                    <a:ext uri="{9D8B030D-6E8A-4147-A177-3AD203B41FA5}">
                      <a16:colId xmlns:a16="http://schemas.microsoft.com/office/drawing/2014/main" val="3587063208"/>
                    </a:ext>
                  </a:extLst>
                </a:gridCol>
                <a:gridCol w="3515111">
                  <a:extLst>
                    <a:ext uri="{9D8B030D-6E8A-4147-A177-3AD203B41FA5}">
                      <a16:colId xmlns:a16="http://schemas.microsoft.com/office/drawing/2014/main" val="3316364366"/>
                    </a:ext>
                  </a:extLst>
                </a:gridCol>
                <a:gridCol w="4058380">
                  <a:extLst>
                    <a:ext uri="{9D8B030D-6E8A-4147-A177-3AD203B41FA5}">
                      <a16:colId xmlns:a16="http://schemas.microsoft.com/office/drawing/2014/main" val="3705343056"/>
                    </a:ext>
                  </a:extLst>
                </a:gridCol>
              </a:tblGrid>
              <a:tr h="381000">
                <a:tc gridSpan="3">
                  <a:txBody>
                    <a:bodyPr/>
                    <a:lstStyle/>
                    <a:p>
                      <a:pPr marL="0" algn="ctr" defTabSz="914377" rtl="0" eaLnBrk="1" fontAlgn="t" latinLnBrk="0" hangingPunct="1"/>
                      <a:r>
                        <a:rPr lang="en-CA" sz="2000" b="1" i="0" u="none" strike="noStrike" kern="1200">
                          <a:solidFill>
                            <a:srgbClr val="000000"/>
                          </a:solidFill>
                          <a:effectLst/>
                          <a:latin typeface="Arial" panose="020B0604020202020204" pitchFamily="34" charset="0"/>
                          <a:ea typeface="+mn-ea"/>
                          <a:cs typeface="+mn-cs"/>
                        </a:rPr>
                        <a:t>Programs Structures or initiatives designed to support vulnerable/equity deserving groups </a:t>
                      </a:r>
                    </a:p>
                  </a:txBody>
                  <a:tcPr marL="9525" marR="9525" marT="9525" marB="0"/>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27249433"/>
                  </a:ext>
                </a:extLst>
              </a:tr>
              <a:tr h="381000">
                <a:tc>
                  <a:txBody>
                    <a:bodyPr/>
                    <a:lstStyle/>
                    <a:p>
                      <a:pPr marL="285750" indent="-285750" algn="l" fontAlgn="t">
                        <a:buFont typeface="Arial" panose="020B0604020202020204" pitchFamily="34" charset="0"/>
                        <a:buChar char="•"/>
                      </a:pPr>
                      <a:r>
                        <a:rPr lang="en-CA" sz="1600" u="none" strike="noStrike">
                          <a:effectLst/>
                        </a:rPr>
                        <a:t>Coach Advocates for Black Students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Framework – Incidents of Racism and discrimination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Indigenous Education Team</a:t>
                      </a:r>
                    </a:p>
                    <a:p>
                      <a:pPr marL="285750" indent="-285750" algn="l" fontAlgn="t">
                        <a:buFont typeface="Arial" panose="020B0604020202020204" pitchFamily="34" charset="0"/>
                        <a:buChar char="•"/>
                      </a:pPr>
                      <a:r>
                        <a:rPr lang="en-CA" sz="1600" b="0" i="0" u="none" strike="noStrike">
                          <a:solidFill>
                            <a:srgbClr val="000000"/>
                          </a:solidFill>
                          <a:effectLst/>
                          <a:latin typeface="+mn-lt"/>
                          <a:cs typeface="Arial" panose="020B0604020202020204" pitchFamily="34" charset="0"/>
                        </a:rPr>
                        <a:t>Indigenous Education Advisory Circle</a:t>
                      </a:r>
                    </a:p>
                    <a:p>
                      <a:pPr marL="285750" indent="-285750" algn="l" fontAlgn="t">
                        <a:buFont typeface="Arial" panose="020B0604020202020204" pitchFamily="34" charset="0"/>
                        <a:buChar char="•"/>
                      </a:pPr>
                      <a:r>
                        <a:rPr lang="en-CA" sz="1600" b="0" i="0" u="none" strike="noStrike">
                          <a:solidFill>
                            <a:srgbClr val="000000"/>
                          </a:solidFill>
                          <a:effectLst/>
                          <a:latin typeface="+mn-lt"/>
                          <a:cs typeface="Arial" panose="020B0604020202020204" pitchFamily="34" charset="0"/>
                        </a:rPr>
                        <a:t>Student Indigenous Education Advisory Circle</a:t>
                      </a:r>
                    </a:p>
                  </a:txBody>
                  <a:tcPr marL="9525" marR="9525" marT="9525" marB="0"/>
                </a:tc>
                <a:extLst>
                  <a:ext uri="{0D108BD9-81ED-4DB2-BD59-A6C34878D82A}">
                    <a16:rowId xmlns:a16="http://schemas.microsoft.com/office/drawing/2014/main" val="1514426401"/>
                  </a:ext>
                </a:extLst>
              </a:tr>
              <a:tr h="381000">
                <a:tc>
                  <a:txBody>
                    <a:bodyPr/>
                    <a:lstStyle/>
                    <a:p>
                      <a:pPr marL="285750" indent="-285750" algn="l" fontAlgn="t">
                        <a:buFont typeface="Arial" panose="020B0604020202020204" pitchFamily="34" charset="0"/>
                        <a:buChar char="•"/>
                      </a:pPr>
                      <a:r>
                        <a:rPr lang="en-CA" sz="1600" u="none" strike="noStrike">
                          <a:effectLst/>
                        </a:rPr>
                        <a:t>Anti-Black Racism and Black Excellence Advisory Committee</a:t>
                      </a: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Early Intervention Classes - EIC courses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NBE Grade 11 Course – Contemporary Indigenous Voices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2244319218"/>
                  </a:ext>
                </a:extLst>
              </a:tr>
              <a:tr h="381000">
                <a:tc>
                  <a:txBody>
                    <a:bodyPr/>
                    <a:lstStyle/>
                    <a:p>
                      <a:pPr marL="285750" indent="-285750" algn="l" fontAlgn="t">
                        <a:buFont typeface="Arial" panose="020B0604020202020204" pitchFamily="34" charset="0"/>
                        <a:buChar char="•"/>
                      </a:pPr>
                      <a:r>
                        <a:rPr lang="en-CA" sz="1600" u="none" strike="noStrike">
                          <a:effectLst/>
                        </a:rPr>
                        <a:t>2SLGBTQ+ Advisory Committee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Human Rights and Equity Advisor</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Canada World Studies/ Social Studies programs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1165847662"/>
                  </a:ext>
                </a:extLst>
              </a:tr>
              <a:tr h="190500">
                <a:tc>
                  <a:txBody>
                    <a:bodyPr/>
                    <a:lstStyle/>
                    <a:p>
                      <a:pPr marL="285750" indent="-285750" algn="l" fontAlgn="t">
                        <a:buFont typeface="Arial" panose="020B0604020202020204" pitchFamily="34" charset="0"/>
                        <a:buChar char="•"/>
                      </a:pPr>
                      <a:r>
                        <a:rPr lang="en-CA" sz="1600" u="none" strike="noStrike">
                          <a:effectLst/>
                        </a:rPr>
                        <a:t>Student Census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Anti-Black Racism Course Pilot – Deconstructing Anti-Black Racism in the Canadian Context</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b="0" i="0" u="none" strike="noStrike">
                          <a:solidFill>
                            <a:srgbClr val="000000"/>
                          </a:solidFill>
                          <a:effectLst/>
                          <a:latin typeface="+mn-lt"/>
                          <a:cs typeface="Arial" panose="020B0604020202020204" pitchFamily="34" charset="0"/>
                        </a:rPr>
                        <a:t>Days of Recognition</a:t>
                      </a:r>
                    </a:p>
                    <a:p>
                      <a:pPr marL="285750" indent="-285750" algn="l" fontAlgn="t">
                        <a:buFont typeface="Arial" panose="020B0604020202020204" pitchFamily="34" charset="0"/>
                        <a:buChar char="•"/>
                      </a:pPr>
                      <a:r>
                        <a:rPr lang="en-CA" sz="1600" b="0" i="0" u="none" strike="noStrike">
                          <a:solidFill>
                            <a:srgbClr val="000000"/>
                          </a:solidFill>
                          <a:effectLst/>
                          <a:latin typeface="+mn-lt"/>
                          <a:cs typeface="Arial" panose="020B0604020202020204" pitchFamily="34" charset="0"/>
                        </a:rPr>
                        <a:t>Inquiry based/On the land Indigenous Learning</a:t>
                      </a:r>
                    </a:p>
                  </a:txBody>
                  <a:tcPr marL="9525" marR="9525" marT="9525" marB="0"/>
                </a:tc>
                <a:extLst>
                  <a:ext uri="{0D108BD9-81ED-4DB2-BD59-A6C34878D82A}">
                    <a16:rowId xmlns:a16="http://schemas.microsoft.com/office/drawing/2014/main" val="2216147192"/>
                  </a:ext>
                </a:extLst>
              </a:tr>
              <a:tr h="190500">
                <a:tc>
                  <a:txBody>
                    <a:bodyPr/>
                    <a:lstStyle/>
                    <a:p>
                      <a:pPr marL="285750" indent="-285750" algn="l" fontAlgn="t">
                        <a:buFont typeface="Arial" panose="020B0604020202020204" pitchFamily="34" charset="0"/>
                        <a:buChar char="•"/>
                      </a:pPr>
                      <a:r>
                        <a:rPr lang="en-CA" sz="1600" u="none" strike="noStrike">
                          <a:effectLst/>
                        </a:rPr>
                        <a:t>De-streaming</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Behavior Resource Team</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2811577178"/>
                  </a:ext>
                </a:extLst>
              </a:tr>
              <a:tr h="381000">
                <a:tc>
                  <a:txBody>
                    <a:bodyPr/>
                    <a:lstStyle/>
                    <a:p>
                      <a:pPr marL="285750" indent="-285750" algn="l" fontAlgn="t">
                        <a:buFont typeface="Arial" panose="020B0604020202020204" pitchFamily="34" charset="0"/>
                        <a:buChar char="•"/>
                      </a:pPr>
                      <a:r>
                        <a:rPr lang="en-CA" sz="1600" u="none" strike="noStrike">
                          <a:effectLst/>
                        </a:rPr>
                        <a:t>Rose of Durham credits for young parents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Durham Catholic Autism Resource Team</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b="0" i="0" u="none" strike="noStrike">
                          <a:solidFill>
                            <a:srgbClr val="000000"/>
                          </a:solidFill>
                          <a:effectLst/>
                          <a:latin typeface="Arial" panose="020B0604020202020204" pitchFamily="34" charset="0"/>
                          <a:cs typeface="Arial" panose="020B0604020202020204" pitchFamily="34" charset="0"/>
                        </a:rPr>
                        <a:t>Community Partnerships</a:t>
                      </a:r>
                    </a:p>
                  </a:txBody>
                  <a:tcPr marL="9525" marR="9525" marT="9525" marB="0"/>
                </a:tc>
                <a:extLst>
                  <a:ext uri="{0D108BD9-81ED-4DB2-BD59-A6C34878D82A}">
                    <a16:rowId xmlns:a16="http://schemas.microsoft.com/office/drawing/2014/main" val="3206215995"/>
                  </a:ext>
                </a:extLst>
              </a:tr>
              <a:tr h="190500">
                <a:tc>
                  <a:txBody>
                    <a:bodyPr/>
                    <a:lstStyle/>
                    <a:p>
                      <a:pPr marL="285750" indent="-285750" algn="l" fontAlgn="t">
                        <a:buFont typeface="Arial" panose="020B0604020202020204" pitchFamily="34" charset="0"/>
                        <a:buChar char="•"/>
                      </a:pPr>
                      <a:r>
                        <a:rPr lang="en-CA" sz="1600" u="none" strike="noStrike">
                          <a:effectLst/>
                        </a:rPr>
                        <a:t>Right to Read</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Behaviour Support Specialists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b="0" i="0" u="none" strike="noStrike">
                          <a:solidFill>
                            <a:srgbClr val="000000"/>
                          </a:solidFill>
                          <a:effectLst/>
                          <a:latin typeface="Arial" panose="020B0604020202020204" pitchFamily="34" charset="0"/>
                          <a:cs typeface="Arial" panose="020B0604020202020204" pitchFamily="34" charset="0"/>
                        </a:rPr>
                        <a:t>Indigenous Languages </a:t>
                      </a:r>
                    </a:p>
                  </a:txBody>
                  <a:tcPr marL="9525" marR="9525" marT="9525" marB="0"/>
                </a:tc>
                <a:extLst>
                  <a:ext uri="{0D108BD9-81ED-4DB2-BD59-A6C34878D82A}">
                    <a16:rowId xmlns:a16="http://schemas.microsoft.com/office/drawing/2014/main" val="3528197542"/>
                  </a:ext>
                </a:extLst>
              </a:tr>
              <a:tr h="381000">
                <a:tc>
                  <a:txBody>
                    <a:bodyPr/>
                    <a:lstStyle/>
                    <a:p>
                      <a:pPr marL="285750" indent="-285750" algn="l" fontAlgn="t">
                        <a:buFont typeface="Arial" panose="020B0604020202020204" pitchFamily="34" charset="0"/>
                        <a:buChar char="•"/>
                      </a:pPr>
                      <a:r>
                        <a:rPr lang="en-CA" sz="1600" u="none" strike="noStrike">
                          <a:effectLst/>
                        </a:rPr>
                        <a:t>Individual Education Plan (IEP) Process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Special Education Advisory Committee (SEAC)</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b="0" i="0" u="none" strike="noStrike">
                          <a:solidFill>
                            <a:srgbClr val="000000"/>
                          </a:solidFill>
                          <a:effectLst/>
                          <a:latin typeface="Arial" panose="020B0604020202020204" pitchFamily="34" charset="0"/>
                          <a:cs typeface="Arial" panose="020B0604020202020204" pitchFamily="34" charset="0"/>
                        </a:rPr>
                        <a:t>Days/Weeks of Recognition</a:t>
                      </a:r>
                    </a:p>
                  </a:txBody>
                  <a:tcPr marL="9525" marR="9525" marT="9525" marB="0"/>
                </a:tc>
                <a:extLst>
                  <a:ext uri="{0D108BD9-81ED-4DB2-BD59-A6C34878D82A}">
                    <a16:rowId xmlns:a16="http://schemas.microsoft.com/office/drawing/2014/main" val="650662973"/>
                  </a:ext>
                </a:extLst>
              </a:tr>
              <a:tr h="381000">
                <a:tc>
                  <a:txBody>
                    <a:bodyPr/>
                    <a:lstStyle/>
                    <a:p>
                      <a:pPr marL="285750" indent="-285750" algn="l" fontAlgn="t">
                        <a:buFont typeface="Arial" panose="020B0604020202020204" pitchFamily="34" charset="0"/>
                        <a:buChar char="•"/>
                      </a:pPr>
                      <a:r>
                        <a:rPr lang="en-CA" sz="1600" u="none" strike="noStrike">
                          <a:effectLst/>
                        </a:rPr>
                        <a:t>Science of Reading</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Student Success Teams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635178354"/>
                  </a:ext>
                </a:extLst>
              </a:tr>
              <a:tr h="381000">
                <a:tc>
                  <a:txBody>
                    <a:bodyPr/>
                    <a:lstStyle/>
                    <a:p>
                      <a:pPr marL="285750" indent="-285750" algn="l" fontAlgn="t">
                        <a:buFont typeface="Arial" panose="020B0604020202020204" pitchFamily="34" charset="0"/>
                        <a:buChar char="•"/>
                      </a:pPr>
                      <a:r>
                        <a:rPr lang="en-CA" sz="1600" u="none" strike="noStrike">
                          <a:effectLst/>
                        </a:rPr>
                        <a:t>Project Search</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Therapeutic Recreation in Schools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955682804"/>
                  </a:ext>
                </a:extLst>
              </a:tr>
              <a:tr h="381000">
                <a:tc>
                  <a:txBody>
                    <a:bodyPr/>
                    <a:lstStyle/>
                    <a:p>
                      <a:pPr marL="285750" indent="-285750" algn="l" fontAlgn="t">
                        <a:buFont typeface="Arial" panose="020B0604020202020204" pitchFamily="34" charset="0"/>
                        <a:buChar char="•"/>
                      </a:pPr>
                      <a:r>
                        <a:rPr lang="en-CA" sz="1600" u="none" strike="noStrike">
                          <a:effectLst/>
                        </a:rPr>
                        <a:t>Opportunities for Black Students in summer programs or STEM</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r>
                        <a:rPr lang="en-CA" sz="1600" u="none" strike="noStrike">
                          <a:effectLst/>
                        </a:rPr>
                        <a:t>Recruitment Plan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285750" indent="-285750" algn="l" fontAlgn="t">
                        <a:buFont typeface="Arial" panose="020B0604020202020204" pitchFamily="34" charset="0"/>
                        <a:buChar char="•"/>
                      </a:pP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3046188498"/>
                  </a:ext>
                </a:extLst>
              </a:tr>
            </a:tbl>
          </a:graphicData>
        </a:graphic>
      </p:graphicFrame>
    </p:spTree>
    <p:extLst>
      <p:ext uri="{BB962C8B-B14F-4D97-AF65-F5344CB8AC3E}">
        <p14:creationId xmlns:p14="http://schemas.microsoft.com/office/powerpoint/2010/main" val="206819346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84A0-2848-456E-BCEF-0D9DAEAA4D36}"/>
              </a:ext>
            </a:extLst>
          </p:cNvPr>
          <p:cNvSpPr>
            <a:spLocks noGrp="1"/>
          </p:cNvSpPr>
          <p:nvPr>
            <p:ph type="title"/>
          </p:nvPr>
        </p:nvSpPr>
        <p:spPr/>
        <p:txBody>
          <a:bodyPr/>
          <a:lstStyle/>
          <a:p>
            <a:pPr algn="ctr"/>
            <a:r>
              <a:rPr lang="en-CA" sz="4400" b="1">
                <a:effectLst/>
                <a:latin typeface="Arial" panose="020B0604020202020204" pitchFamily="34" charset="0"/>
                <a:ea typeface="Calibri" panose="020F0502020204030204" pitchFamily="34" charset="0"/>
                <a:cs typeface="Times New Roman" panose="02020603050405020304" pitchFamily="18" charset="0"/>
              </a:rPr>
              <a:t>Student Learning and Innovation</a:t>
            </a:r>
            <a:endParaRPr lang="en-CA"/>
          </a:p>
        </p:txBody>
      </p:sp>
      <p:graphicFrame>
        <p:nvGraphicFramePr>
          <p:cNvPr id="6" name="Table 5">
            <a:extLst>
              <a:ext uri="{FF2B5EF4-FFF2-40B4-BE49-F238E27FC236}">
                <a16:creationId xmlns:a16="http://schemas.microsoft.com/office/drawing/2014/main" id="{42A94D8C-A4D5-413E-A7BA-B9593482906B}"/>
              </a:ext>
            </a:extLst>
          </p:cNvPr>
          <p:cNvGraphicFramePr>
            <a:graphicFrameLocks noGrp="1"/>
          </p:cNvGraphicFramePr>
          <p:nvPr>
            <p:extLst>
              <p:ext uri="{D42A27DB-BD31-4B8C-83A1-F6EECF244321}">
                <p14:modId xmlns:p14="http://schemas.microsoft.com/office/powerpoint/2010/main" val="198020709"/>
              </p:ext>
            </p:extLst>
          </p:nvPr>
        </p:nvGraphicFramePr>
        <p:xfrm>
          <a:off x="1498600" y="1924521"/>
          <a:ext cx="8175752" cy="3736705"/>
        </p:xfrm>
        <a:graphic>
          <a:graphicData uri="http://schemas.openxmlformats.org/drawingml/2006/table">
            <a:tbl>
              <a:tblPr>
                <a:tableStyleId>{9D7B26C5-4107-4FEC-AEDC-1716B250A1EF}</a:tableStyleId>
              </a:tblPr>
              <a:tblGrid>
                <a:gridCol w="4087876">
                  <a:extLst>
                    <a:ext uri="{9D8B030D-6E8A-4147-A177-3AD203B41FA5}">
                      <a16:colId xmlns:a16="http://schemas.microsoft.com/office/drawing/2014/main" val="3400819427"/>
                    </a:ext>
                  </a:extLst>
                </a:gridCol>
                <a:gridCol w="4087876">
                  <a:extLst>
                    <a:ext uri="{9D8B030D-6E8A-4147-A177-3AD203B41FA5}">
                      <a16:colId xmlns:a16="http://schemas.microsoft.com/office/drawing/2014/main" val="1633422379"/>
                    </a:ext>
                  </a:extLst>
                </a:gridCol>
              </a:tblGrid>
              <a:tr h="359823">
                <a:tc gridSpan="2">
                  <a:txBody>
                    <a:bodyPr/>
                    <a:lstStyle/>
                    <a:p>
                      <a:pPr algn="ctr" fontAlgn="ctr"/>
                      <a:r>
                        <a:rPr lang="en-CA" sz="2400" b="1" u="none" strike="noStrike">
                          <a:effectLst/>
                        </a:rPr>
                        <a:t>Regional Programs</a:t>
                      </a:r>
                      <a:endParaRPr lang="en-CA"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CA"/>
                    </a:p>
                  </a:txBody>
                  <a:tcPr/>
                </a:tc>
                <a:extLst>
                  <a:ext uri="{0D108BD9-81ED-4DB2-BD59-A6C34878D82A}">
                    <a16:rowId xmlns:a16="http://schemas.microsoft.com/office/drawing/2014/main" val="390015818"/>
                  </a:ext>
                </a:extLst>
              </a:tr>
              <a:tr h="282772">
                <a:tc>
                  <a:txBody>
                    <a:bodyPr/>
                    <a:lstStyle/>
                    <a:p>
                      <a:pPr marL="285750" indent="-285750" algn="l" fontAlgn="ctr">
                        <a:buFont typeface="Arial" panose="020B0604020202020204" pitchFamily="34" charset="0"/>
                        <a:buChar char="•"/>
                      </a:pPr>
                      <a:r>
                        <a:rPr lang="en-CA" sz="1800" u="none" strike="noStrike">
                          <a:effectLst/>
                        </a:rPr>
                        <a:t>French Immersion (FI)</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Early ON Centres – Early Years</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extLst>
                  <a:ext uri="{0D108BD9-81ED-4DB2-BD59-A6C34878D82A}">
                    <a16:rowId xmlns:a16="http://schemas.microsoft.com/office/drawing/2014/main" val="1892564152"/>
                  </a:ext>
                </a:extLst>
              </a:tr>
              <a:tr h="282772">
                <a:tc>
                  <a:txBody>
                    <a:bodyPr/>
                    <a:lstStyle/>
                    <a:p>
                      <a:pPr marL="285750" indent="-285750" algn="l" fontAlgn="ctr">
                        <a:buFont typeface="Arial" panose="020B0604020202020204" pitchFamily="34" charset="0"/>
                        <a:buChar char="•"/>
                      </a:pPr>
                      <a:r>
                        <a:rPr lang="en-CA" sz="1800" u="none" strike="noStrike">
                          <a:effectLst/>
                        </a:rPr>
                        <a:t>Arts and Media Program (AMP)</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Smart Start Hubs</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extLst>
                  <a:ext uri="{0D108BD9-81ED-4DB2-BD59-A6C34878D82A}">
                    <a16:rowId xmlns:a16="http://schemas.microsoft.com/office/drawing/2014/main" val="1833006757"/>
                  </a:ext>
                </a:extLst>
              </a:tr>
              <a:tr h="551545">
                <a:tc>
                  <a:txBody>
                    <a:bodyPr/>
                    <a:lstStyle/>
                    <a:p>
                      <a:pPr marL="285750" indent="-285750" algn="l" fontAlgn="ctr">
                        <a:buFont typeface="Arial" panose="020B0604020202020204" pitchFamily="34" charset="0"/>
                        <a:buChar char="•"/>
                      </a:pPr>
                      <a:r>
                        <a:rPr lang="en-CA" sz="1800" u="none" strike="noStrike">
                          <a:effectLst/>
                        </a:rPr>
                        <a:t>Science, Technology, Engineering and Math (STEM)</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Language Instruction for Newcomers to Canada (LINC)</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extLst>
                  <a:ext uri="{0D108BD9-81ED-4DB2-BD59-A6C34878D82A}">
                    <a16:rowId xmlns:a16="http://schemas.microsoft.com/office/drawing/2014/main" val="1714994761"/>
                  </a:ext>
                </a:extLst>
              </a:tr>
              <a:tr h="282772">
                <a:tc>
                  <a:txBody>
                    <a:bodyPr/>
                    <a:lstStyle/>
                    <a:p>
                      <a:pPr marL="285750" indent="-285750" algn="l" fontAlgn="ctr">
                        <a:buFont typeface="Arial" panose="020B0604020202020204" pitchFamily="34" charset="0"/>
                        <a:buChar char="•"/>
                      </a:pPr>
                      <a:r>
                        <a:rPr lang="en-CA" sz="1800" u="none" strike="noStrike">
                          <a:effectLst/>
                        </a:rPr>
                        <a:t>Academy for Student Athlete Development</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Learning Basic Skills (LBS)</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extLst>
                  <a:ext uri="{0D108BD9-81ED-4DB2-BD59-A6C34878D82A}">
                    <a16:rowId xmlns:a16="http://schemas.microsoft.com/office/drawing/2014/main" val="2887994878"/>
                  </a:ext>
                </a:extLst>
              </a:tr>
              <a:tr h="282772">
                <a:tc>
                  <a:txBody>
                    <a:bodyPr/>
                    <a:lstStyle/>
                    <a:p>
                      <a:pPr marL="285750" indent="-285750" algn="l" fontAlgn="ctr">
                        <a:buFont typeface="Arial" panose="020B0604020202020204" pitchFamily="34" charset="0"/>
                        <a:buChar char="•"/>
                      </a:pPr>
                      <a:r>
                        <a:rPr lang="en-CA" sz="1800" u="none" strike="noStrike">
                          <a:effectLst/>
                        </a:rPr>
                        <a:t>Eco Schools</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English as a Second Language </a:t>
                      </a:r>
                    </a:p>
                    <a:p>
                      <a:pPr marL="285750" indent="-285750" algn="l" fontAlgn="ctr">
                        <a:buFont typeface="Arial" panose="020B0604020202020204" pitchFamily="34" charset="0"/>
                        <a:buChar char="•"/>
                      </a:pPr>
                      <a:r>
                        <a:rPr lang="en-CA" sz="1800" b="0" i="0" u="none" strike="noStrike">
                          <a:solidFill>
                            <a:srgbClr val="000000"/>
                          </a:solidFill>
                          <a:effectLst/>
                          <a:latin typeface="+mn-lt"/>
                          <a:cs typeface="Arial" panose="020B0604020202020204" pitchFamily="34" charset="0"/>
                        </a:rPr>
                        <a:t>Settlement Workers in Schools</a:t>
                      </a:r>
                    </a:p>
                  </a:txBody>
                  <a:tcPr marL="228600" marR="9525" marT="9525" marB="0" anchor="ctr"/>
                </a:tc>
                <a:extLst>
                  <a:ext uri="{0D108BD9-81ED-4DB2-BD59-A6C34878D82A}">
                    <a16:rowId xmlns:a16="http://schemas.microsoft.com/office/drawing/2014/main" val="1692967357"/>
                  </a:ext>
                </a:extLst>
              </a:tr>
              <a:tr h="282772">
                <a:tc>
                  <a:txBody>
                    <a:bodyPr/>
                    <a:lstStyle/>
                    <a:p>
                      <a:pPr marL="285750" indent="-285750" algn="l" fontAlgn="ctr">
                        <a:buFont typeface="Arial" panose="020B0604020202020204" pitchFamily="34" charset="0"/>
                        <a:buChar char="•"/>
                      </a:pPr>
                      <a:r>
                        <a:rPr lang="en-CA" sz="1800" u="none" strike="noStrike">
                          <a:effectLst/>
                        </a:rPr>
                        <a:t>Robotics</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Heritage Language</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extLst>
                  <a:ext uri="{0D108BD9-81ED-4DB2-BD59-A6C34878D82A}">
                    <a16:rowId xmlns:a16="http://schemas.microsoft.com/office/drawing/2014/main" val="4010004109"/>
                  </a:ext>
                </a:extLst>
              </a:tr>
              <a:tr h="551545">
                <a:tc>
                  <a:txBody>
                    <a:bodyPr/>
                    <a:lstStyle/>
                    <a:p>
                      <a:pPr marL="285750" indent="-285750" algn="l" fontAlgn="ctr">
                        <a:buFont typeface="Arial" panose="020B0604020202020204" pitchFamily="34" charset="0"/>
                        <a:buChar char="•"/>
                      </a:pPr>
                      <a:r>
                        <a:rPr lang="en-CA" sz="1800" u="none" strike="noStrike">
                          <a:effectLst/>
                        </a:rPr>
                        <a:t>International Education</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ctr">
                        <a:buFont typeface="Arial" panose="020B0604020202020204" pitchFamily="34" charset="0"/>
                        <a:buChar char="•"/>
                      </a:pPr>
                      <a:r>
                        <a:rPr lang="en-CA" sz="1800" u="none" strike="noStrike">
                          <a:effectLst/>
                        </a:rPr>
                        <a:t>Continuing Education – PSW program</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extLst>
                  <a:ext uri="{0D108BD9-81ED-4DB2-BD59-A6C34878D82A}">
                    <a16:rowId xmlns:a16="http://schemas.microsoft.com/office/drawing/2014/main" val="3475174141"/>
                  </a:ext>
                </a:extLst>
              </a:tr>
              <a:tr h="282772">
                <a:tc>
                  <a:txBody>
                    <a:bodyPr/>
                    <a:lstStyle/>
                    <a:p>
                      <a:pPr marL="285750" indent="-285750" algn="l" fontAlgn="ctr">
                        <a:buFont typeface="Arial" panose="020B0604020202020204" pitchFamily="34" charset="0"/>
                        <a:buChar char="•"/>
                      </a:pPr>
                      <a:r>
                        <a:rPr lang="en-CA" sz="1800" u="none" strike="noStrike">
                          <a:effectLst/>
                        </a:rPr>
                        <a:t>Child Care</a:t>
                      </a: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228600" marR="9525" marT="9525" marB="0" anchor="ctr"/>
                </a:tc>
                <a:tc>
                  <a:txBody>
                    <a:bodyPr/>
                    <a:lstStyle/>
                    <a:p>
                      <a:pPr marL="285750" indent="-285750" algn="l" fontAlgn="t">
                        <a:buFont typeface="Arial" panose="020B0604020202020204" pitchFamily="34" charset="0"/>
                        <a:buChar char="•"/>
                      </a:pPr>
                      <a:endParaRPr lang="en-CA"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1159489636"/>
                  </a:ext>
                </a:extLst>
              </a:tr>
            </a:tbl>
          </a:graphicData>
        </a:graphic>
      </p:graphicFrame>
    </p:spTree>
    <p:extLst>
      <p:ext uri="{BB962C8B-B14F-4D97-AF65-F5344CB8AC3E}">
        <p14:creationId xmlns:p14="http://schemas.microsoft.com/office/powerpoint/2010/main" val="103713990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A3E2-0677-4AAC-9C45-27C59DC9704F}"/>
              </a:ext>
            </a:extLst>
          </p:cNvPr>
          <p:cNvSpPr>
            <a:spLocks noGrp="1"/>
          </p:cNvSpPr>
          <p:nvPr>
            <p:ph type="title"/>
          </p:nvPr>
        </p:nvSpPr>
        <p:spPr>
          <a:xfrm>
            <a:off x="838200" y="193982"/>
            <a:ext cx="10515600" cy="1325563"/>
          </a:xfrm>
        </p:spPr>
        <p:txBody>
          <a:bodyPr/>
          <a:lstStyle/>
          <a:p>
            <a:r>
              <a:rPr lang="en-CA"/>
              <a:t>Well-Being</a:t>
            </a:r>
          </a:p>
        </p:txBody>
      </p:sp>
      <p:graphicFrame>
        <p:nvGraphicFramePr>
          <p:cNvPr id="4" name="Content Placeholder 3">
            <a:extLst>
              <a:ext uri="{FF2B5EF4-FFF2-40B4-BE49-F238E27FC236}">
                <a16:creationId xmlns:a16="http://schemas.microsoft.com/office/drawing/2014/main" id="{704F1F76-5C83-44EE-A239-C79C4613FDFC}"/>
              </a:ext>
            </a:extLst>
          </p:cNvPr>
          <p:cNvGraphicFramePr>
            <a:graphicFrameLocks noGrp="1"/>
          </p:cNvGraphicFramePr>
          <p:nvPr>
            <p:ph idx="1"/>
            <p:extLst>
              <p:ext uri="{D42A27DB-BD31-4B8C-83A1-F6EECF244321}">
                <p14:modId xmlns:p14="http://schemas.microsoft.com/office/powerpoint/2010/main" val="1497065323"/>
              </p:ext>
            </p:extLst>
          </p:nvPr>
        </p:nvGraphicFramePr>
        <p:xfrm>
          <a:off x="804333" y="1195916"/>
          <a:ext cx="10073216" cy="5512150"/>
        </p:xfrm>
        <a:graphic>
          <a:graphicData uri="http://schemas.openxmlformats.org/drawingml/2006/table">
            <a:tbl>
              <a:tblPr>
                <a:tableStyleId>{9D7B26C5-4107-4FEC-AEDC-1716B250A1EF}</a:tableStyleId>
              </a:tblPr>
              <a:tblGrid>
                <a:gridCol w="4624916">
                  <a:extLst>
                    <a:ext uri="{9D8B030D-6E8A-4147-A177-3AD203B41FA5}">
                      <a16:colId xmlns:a16="http://schemas.microsoft.com/office/drawing/2014/main" val="1959130544"/>
                    </a:ext>
                  </a:extLst>
                </a:gridCol>
                <a:gridCol w="5448300">
                  <a:extLst>
                    <a:ext uri="{9D8B030D-6E8A-4147-A177-3AD203B41FA5}">
                      <a16:colId xmlns:a16="http://schemas.microsoft.com/office/drawing/2014/main" val="2029387329"/>
                    </a:ext>
                  </a:extLst>
                </a:gridCol>
              </a:tblGrid>
              <a:tr h="346997">
                <a:tc>
                  <a:txBody>
                    <a:bodyPr/>
                    <a:lstStyle/>
                    <a:p>
                      <a:pPr algn="l" fontAlgn="ctr"/>
                      <a:r>
                        <a:rPr lang="en-CA" sz="1800" b="1" u="none" strike="noStrike">
                          <a:effectLst/>
                          <a:latin typeface="Arial" panose="020B0604020202020204" pitchFamily="34" charset="0"/>
                          <a:cs typeface="Arial" panose="020B0604020202020204" pitchFamily="34" charset="0"/>
                        </a:rPr>
                        <a:t>Safe Schools and Positive Climate</a:t>
                      </a:r>
                      <a:endParaRPr lang="en-CA" sz="1800" b="1"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ctr"/>
                </a:tc>
                <a:tc>
                  <a:txBody>
                    <a:bodyPr/>
                    <a:lstStyle/>
                    <a:p>
                      <a:pPr algn="l" fontAlgn="ctr"/>
                      <a:r>
                        <a:rPr lang="en-CA" sz="1800" b="1" u="none" strike="noStrike">
                          <a:effectLst/>
                          <a:latin typeface="Arial" panose="020B0604020202020204" pitchFamily="34" charset="0"/>
                          <a:cs typeface="Arial" panose="020B0604020202020204" pitchFamily="34" charset="0"/>
                        </a:rPr>
                        <a:t>Supports for Mental Health and Well-Being</a:t>
                      </a:r>
                      <a:endParaRPr lang="en-CA" sz="1800" b="1"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ctr"/>
                </a:tc>
                <a:extLst>
                  <a:ext uri="{0D108BD9-81ED-4DB2-BD59-A6C34878D82A}">
                    <a16:rowId xmlns:a16="http://schemas.microsoft.com/office/drawing/2014/main" val="3797498012"/>
                  </a:ext>
                </a:extLst>
              </a:tr>
              <a:tr h="175233">
                <a:tc>
                  <a:txBody>
                    <a:bodyPr/>
                    <a:lstStyle/>
                    <a:p>
                      <a:pPr algn="l" fontAlgn="ctr"/>
                      <a:endParaRPr lang="en-CA" sz="1600" u="none" strike="noStrike">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Disability Management (Employees)</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235643165"/>
                  </a:ext>
                </a:extLst>
              </a:tr>
              <a:tr h="175233">
                <a:tc>
                  <a:txBody>
                    <a:bodyPr/>
                    <a:lstStyle/>
                    <a:p>
                      <a:pPr algn="l" fontAlgn="ctr"/>
                      <a:r>
                        <a:rPr lang="en-CA" sz="1600" u="none" strike="noStrike">
                          <a:effectLst/>
                          <a:latin typeface="Arial"/>
                          <a:cs typeface="Arial"/>
                        </a:rPr>
                        <a:t>Restorative Practices</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Suicide Prevention Interaction</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774492043"/>
                  </a:ext>
                </a:extLst>
              </a:tr>
              <a:tr h="175233">
                <a:tc>
                  <a:txBody>
                    <a:bodyPr/>
                    <a:lstStyle/>
                    <a:p>
                      <a:pPr algn="l" fontAlgn="ctr"/>
                      <a:r>
                        <a:rPr lang="en-CA" sz="1600" u="none" strike="noStrike">
                          <a:effectLst/>
                          <a:latin typeface="Arial"/>
                          <a:cs typeface="Arial"/>
                        </a:rPr>
                        <a:t>Safe Schools Teams site</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Mental Health Steering Committee</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2393071305"/>
                  </a:ext>
                </a:extLst>
              </a:tr>
              <a:tr h="346997">
                <a:tc>
                  <a:txBody>
                    <a:bodyPr/>
                    <a:lstStyle/>
                    <a:p>
                      <a:pPr algn="l" fontAlgn="ctr"/>
                      <a:r>
                        <a:rPr lang="en-CA" sz="1600" u="none" strike="noStrike">
                          <a:effectLst/>
                          <a:latin typeface="Arial" panose="020B0604020202020204" pitchFamily="34" charset="0"/>
                          <a:cs typeface="Arial" panose="020B0604020202020204" pitchFamily="34" charset="0"/>
                        </a:rPr>
                        <a:t>Prevention/Intervention Awareness Weeks</a:t>
                      </a:r>
                    </a:p>
                    <a:p>
                      <a:pPr lvl="0" algn="l">
                        <a:lnSpc>
                          <a:spcPct val="100000"/>
                        </a:lnSpc>
                        <a:spcBef>
                          <a:spcPts val="0"/>
                        </a:spcBef>
                        <a:spcAft>
                          <a:spcPts val="0"/>
                        </a:spcAft>
                        <a:buNone/>
                      </a:pPr>
                      <a:r>
                        <a:rPr lang="en-CA" sz="1600" b="0" i="0" u="none" strike="noStrike" noProof="0">
                          <a:effectLst/>
                          <a:latin typeface="Arial"/>
                        </a:rPr>
                        <a:t>Report It Button (anonymous reporting)</a:t>
                      </a:r>
                      <a:endParaRPr lang="en-CA" sz="1600" b="0" i="0" u="none" strike="noStrike" noProof="0">
                        <a:effectLst/>
                      </a:endParaRPr>
                    </a:p>
                  </a:txBody>
                  <a:tcPr marL="8675" marR="8675" marT="8675" marB="0" anchor="ctr"/>
                </a:tc>
                <a:tc>
                  <a:txBody>
                    <a:bodyPr/>
                    <a:lstStyle/>
                    <a:p>
                      <a:pPr algn="l" fontAlgn="ctr"/>
                      <a:r>
                        <a:rPr lang="en-CA" sz="1600" u="none" strike="noStrike">
                          <a:effectLst/>
                          <a:latin typeface="Arial"/>
                          <a:cs typeface="Arial"/>
                        </a:rPr>
                        <a:t>Team Site Resources</a:t>
                      </a:r>
                    </a:p>
                    <a:p>
                      <a:pPr algn="l" fontAlgn="ctr"/>
                      <a:r>
                        <a:rPr lang="en-CA" sz="1600" b="0" i="0" u="none" strike="noStrike">
                          <a:solidFill>
                            <a:srgbClr val="000000"/>
                          </a:solidFill>
                          <a:effectLst/>
                          <a:latin typeface="Arial"/>
                          <a:cs typeface="Arial"/>
                        </a:rPr>
                        <a:t>Days of Recognition and Awareness (ex. Black Mental Health Day, Bell Let’s Talk Day)</a:t>
                      </a:r>
                    </a:p>
                  </a:txBody>
                  <a:tcPr marL="8675" marR="8675" marT="8675" marB="0" anchor="ctr"/>
                </a:tc>
                <a:extLst>
                  <a:ext uri="{0D108BD9-81ED-4DB2-BD59-A6C34878D82A}">
                    <a16:rowId xmlns:a16="http://schemas.microsoft.com/office/drawing/2014/main" val="2601500564"/>
                  </a:ext>
                </a:extLst>
              </a:tr>
              <a:tr h="346997">
                <a:tc>
                  <a:txBody>
                    <a:bodyPr/>
                    <a:lstStyle/>
                    <a:p>
                      <a:pPr algn="l" fontAlgn="ctr"/>
                      <a:r>
                        <a:rPr lang="en-CA" sz="1600" u="none" strike="noStrike">
                          <a:effectLst/>
                          <a:latin typeface="Arial"/>
                          <a:cs typeface="Arial"/>
                        </a:rPr>
                        <a:t>Joint Occupational Health and Safety Committee (JOHSC)</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Extra-Curricular activities (LOSSA/OFSSA)</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3896320381"/>
                  </a:ext>
                </a:extLst>
              </a:tr>
              <a:tr h="175233">
                <a:tc>
                  <a:txBody>
                    <a:bodyPr/>
                    <a:lstStyle/>
                    <a:p>
                      <a:pPr algn="l" fontAlgn="ctr"/>
                      <a:r>
                        <a:rPr lang="en-CA" sz="1600" u="none" strike="noStrike">
                          <a:effectLst/>
                          <a:latin typeface="Arial"/>
                          <a:cs typeface="Arial"/>
                        </a:rPr>
                        <a:t>Crisis Response Teams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ctr"/>
                </a:tc>
                <a:tc>
                  <a:txBody>
                    <a:bodyPr/>
                    <a:lstStyle/>
                    <a:p>
                      <a:pPr algn="l" fontAlgn="ctr"/>
                      <a:r>
                        <a:rPr lang="en-CA" sz="1600" u="none" strike="noStrike">
                          <a:effectLst/>
                          <a:latin typeface="Arial"/>
                          <a:cs typeface="Arial"/>
                        </a:rPr>
                        <a:t>Wellness Committee</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365064092"/>
                  </a:ext>
                </a:extLst>
              </a:tr>
              <a:tr h="175233">
                <a:tc>
                  <a:txBody>
                    <a:bodyPr/>
                    <a:lstStyle/>
                    <a:p>
                      <a:pPr algn="l" fontAlgn="ctr"/>
                      <a:r>
                        <a:rPr lang="en-CA" sz="1600" u="none" strike="noStrike">
                          <a:effectLst/>
                          <a:latin typeface="Arial"/>
                          <a:cs typeface="Arial"/>
                        </a:rPr>
                        <a:t>Covid Health and Safety Measures</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Social workers</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894899408"/>
                  </a:ext>
                </a:extLst>
              </a:tr>
              <a:tr h="346997">
                <a:tc>
                  <a:txBody>
                    <a:bodyPr/>
                    <a:lstStyle/>
                    <a:p>
                      <a:pPr algn="l" fontAlgn="ctr"/>
                      <a:r>
                        <a:rPr lang="en-CA" sz="1600" u="none" strike="noStrike">
                          <a:effectLst/>
                          <a:latin typeface="Arial"/>
                          <a:cs typeface="Arial"/>
                        </a:rPr>
                        <a:t>School Climate Survey Data</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ASIST – Applied Suicide Intervention Skills Training</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15331085"/>
                  </a:ext>
                </a:extLst>
              </a:tr>
              <a:tr h="346997">
                <a:tc>
                  <a:txBody>
                    <a:bodyPr/>
                    <a:lstStyle/>
                    <a:p>
                      <a:pPr algn="l" fontAlgn="ct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VTRA – Violent Threat Risk Assessment </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ctr"/>
                </a:tc>
                <a:extLst>
                  <a:ext uri="{0D108BD9-81ED-4DB2-BD59-A6C34878D82A}">
                    <a16:rowId xmlns:a16="http://schemas.microsoft.com/office/drawing/2014/main" val="119084886"/>
                  </a:ext>
                </a:extLst>
              </a:tr>
              <a:tr h="520495">
                <a:tc>
                  <a:txBody>
                    <a:bodyPr/>
                    <a:lstStyle/>
                    <a:p>
                      <a:pPr algn="l" fontAlgn="ctr"/>
                      <a:r>
                        <a:rPr lang="en-CA" sz="1600" u="none" strike="noStrike">
                          <a:effectLst/>
                          <a:latin typeface="Arial"/>
                          <a:cs typeface="Arial"/>
                        </a:rPr>
                        <a:t>OPHEA, STAO and OCTE training for Physical Education and Technological Education</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Community Connections</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455954326"/>
                  </a:ext>
                </a:extLst>
              </a:tr>
              <a:tr h="175233">
                <a:tc>
                  <a:txBody>
                    <a:bodyPr/>
                    <a:lstStyle/>
                    <a:p>
                      <a:pPr algn="l" fontAlgn="ctr"/>
                      <a:r>
                        <a:rPr lang="en-CA" sz="1600" u="none" strike="noStrike">
                          <a:effectLst/>
                          <a:latin typeface="Arial"/>
                          <a:cs typeface="Arial"/>
                        </a:rPr>
                        <a:t>Student Injury Prevention</a:t>
                      </a: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Tier 1 Supports</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3883526420"/>
                  </a:ext>
                </a:extLst>
              </a:tr>
              <a:tr h="346997">
                <a:tc>
                  <a:txBody>
                    <a:bodyPr/>
                    <a:lstStyle/>
                    <a:p>
                      <a:pPr algn="l" fontAlgn="ctr"/>
                      <a:endParaRPr lang="en-CA" sz="1600" b="0" i="0" u="none" strike="noStrike">
                        <a:solidFill>
                          <a:srgbClr val="000000"/>
                        </a:solidFill>
                        <a:effectLst/>
                        <a:latin typeface="Arial"/>
                        <a:cs typeface="Arial"/>
                      </a:endParaRPr>
                    </a:p>
                  </a:txBody>
                  <a:tcPr marL="8675" marR="8675" marT="8675" marB="0" anchor="ctr"/>
                </a:tc>
                <a:tc>
                  <a:txBody>
                    <a:bodyPr/>
                    <a:lstStyle/>
                    <a:p>
                      <a:pPr algn="l" fontAlgn="ctr"/>
                      <a:r>
                        <a:rPr lang="en-CA" sz="1600" u="none" strike="noStrike">
                          <a:effectLst/>
                          <a:latin typeface="Arial"/>
                          <a:cs typeface="Arial"/>
                        </a:rPr>
                        <a:t>Child and Youth Councillor Programs</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147567265"/>
                  </a:ext>
                </a:extLst>
              </a:tr>
              <a:tr h="175233">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b"/>
                </a:tc>
                <a:tc>
                  <a:txBody>
                    <a:bodyPr/>
                    <a:lstStyle/>
                    <a:p>
                      <a:pPr algn="l" fontAlgn="ctr"/>
                      <a:r>
                        <a:rPr lang="en-CA" sz="1600" u="none" strike="noStrike">
                          <a:effectLst/>
                          <a:latin typeface="Arial"/>
                          <a:cs typeface="Arial"/>
                        </a:rPr>
                        <a:t>AIM – Mental Health Supports Model</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1959493412"/>
                  </a:ext>
                </a:extLst>
              </a:tr>
              <a:tr h="346997">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b"/>
                </a:tc>
                <a:tc>
                  <a:txBody>
                    <a:bodyPr/>
                    <a:lstStyle/>
                    <a:p>
                      <a:pPr algn="l" fontAlgn="ctr"/>
                      <a:r>
                        <a:rPr lang="en-CA" sz="1600" u="none" strike="noStrike">
                          <a:effectLst/>
                          <a:latin typeface="Arial"/>
                          <a:cs typeface="Arial"/>
                        </a:rPr>
                        <a:t>SMHO – School Mental Health Ontario Resources</a:t>
                      </a:r>
                      <a:endParaRPr lang="en-CA" sz="1600" b="0" i="0" u="none" strike="noStrike">
                        <a:solidFill>
                          <a:srgbClr val="000000"/>
                        </a:solidFill>
                        <a:effectLst/>
                        <a:latin typeface="Arial"/>
                        <a:cs typeface="Arial"/>
                      </a:endParaRPr>
                    </a:p>
                  </a:txBody>
                  <a:tcPr marL="8675" marR="8675" marT="8675" marB="0" anchor="ctr"/>
                </a:tc>
                <a:extLst>
                  <a:ext uri="{0D108BD9-81ED-4DB2-BD59-A6C34878D82A}">
                    <a16:rowId xmlns:a16="http://schemas.microsoft.com/office/drawing/2014/main" val="4199241629"/>
                  </a:ext>
                </a:extLst>
              </a:tr>
              <a:tr h="175233">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b"/>
                </a:tc>
                <a:tc>
                  <a:txBody>
                    <a:bodyPr/>
                    <a:lstStyle/>
                    <a:p>
                      <a:pPr algn="l" fontAlgn="b"/>
                      <a:r>
                        <a:rPr lang="en-CA" sz="1600" u="none" strike="noStrike">
                          <a:effectLst/>
                          <a:latin typeface="Arial" panose="020B0604020202020204" pitchFamily="34" charset="0"/>
                          <a:cs typeface="Arial" panose="020B0604020202020204" pitchFamily="34" charset="0"/>
                        </a:rPr>
                        <a:t>Communications – The Buzz</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8675" marR="8675" marT="8675" marB="0" anchor="b"/>
                </a:tc>
                <a:extLst>
                  <a:ext uri="{0D108BD9-81ED-4DB2-BD59-A6C34878D82A}">
                    <a16:rowId xmlns:a16="http://schemas.microsoft.com/office/drawing/2014/main" val="179615617"/>
                  </a:ext>
                </a:extLst>
              </a:tr>
            </a:tbl>
          </a:graphicData>
        </a:graphic>
      </p:graphicFrame>
    </p:spTree>
    <p:extLst>
      <p:ext uri="{BB962C8B-B14F-4D97-AF65-F5344CB8AC3E}">
        <p14:creationId xmlns:p14="http://schemas.microsoft.com/office/powerpoint/2010/main" val="88721600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7298-121F-4913-9194-34F91835B6E7}"/>
              </a:ext>
            </a:extLst>
          </p:cNvPr>
          <p:cNvSpPr>
            <a:spLocks noGrp="1"/>
          </p:cNvSpPr>
          <p:nvPr>
            <p:ph type="title"/>
          </p:nvPr>
        </p:nvSpPr>
        <p:spPr>
          <a:xfrm>
            <a:off x="838200" y="103820"/>
            <a:ext cx="10515600" cy="1325563"/>
          </a:xfrm>
        </p:spPr>
        <p:txBody>
          <a:bodyPr/>
          <a:lstStyle/>
          <a:p>
            <a:r>
              <a:rPr lang="en-CA"/>
              <a:t>Faith and Staff Development</a:t>
            </a:r>
          </a:p>
        </p:txBody>
      </p:sp>
      <p:graphicFrame>
        <p:nvGraphicFramePr>
          <p:cNvPr id="7" name="Content Placeholder 6">
            <a:extLst>
              <a:ext uri="{FF2B5EF4-FFF2-40B4-BE49-F238E27FC236}">
                <a16:creationId xmlns:a16="http://schemas.microsoft.com/office/drawing/2014/main" id="{9E0CC812-8E00-4B8D-8E79-E1062DCA19A1}"/>
              </a:ext>
            </a:extLst>
          </p:cNvPr>
          <p:cNvGraphicFramePr>
            <a:graphicFrameLocks noGrp="1"/>
          </p:cNvGraphicFramePr>
          <p:nvPr>
            <p:ph idx="1"/>
            <p:extLst>
              <p:ext uri="{D42A27DB-BD31-4B8C-83A1-F6EECF244321}">
                <p14:modId xmlns:p14="http://schemas.microsoft.com/office/powerpoint/2010/main" val="1674620776"/>
              </p:ext>
            </p:extLst>
          </p:nvPr>
        </p:nvGraphicFramePr>
        <p:xfrm>
          <a:off x="571500" y="1429383"/>
          <a:ext cx="9989207" cy="5063490"/>
        </p:xfrm>
        <a:graphic>
          <a:graphicData uri="http://schemas.openxmlformats.org/drawingml/2006/table">
            <a:tbl>
              <a:tblPr>
                <a:tableStyleId>{9D7B26C5-4107-4FEC-AEDC-1716B250A1EF}</a:tableStyleId>
              </a:tblPr>
              <a:tblGrid>
                <a:gridCol w="3326956">
                  <a:extLst>
                    <a:ext uri="{9D8B030D-6E8A-4147-A177-3AD203B41FA5}">
                      <a16:colId xmlns:a16="http://schemas.microsoft.com/office/drawing/2014/main" val="3737772052"/>
                    </a:ext>
                  </a:extLst>
                </a:gridCol>
                <a:gridCol w="2953711">
                  <a:extLst>
                    <a:ext uri="{9D8B030D-6E8A-4147-A177-3AD203B41FA5}">
                      <a16:colId xmlns:a16="http://schemas.microsoft.com/office/drawing/2014/main" val="2710292023"/>
                    </a:ext>
                  </a:extLst>
                </a:gridCol>
                <a:gridCol w="3708540">
                  <a:extLst>
                    <a:ext uri="{9D8B030D-6E8A-4147-A177-3AD203B41FA5}">
                      <a16:colId xmlns:a16="http://schemas.microsoft.com/office/drawing/2014/main" val="4127947024"/>
                    </a:ext>
                  </a:extLst>
                </a:gridCol>
              </a:tblGrid>
              <a:tr h="200025">
                <a:tc gridSpan="2">
                  <a:txBody>
                    <a:bodyPr/>
                    <a:lstStyle/>
                    <a:p>
                      <a:pPr algn="ctr" fontAlgn="ctr"/>
                      <a:r>
                        <a:rPr lang="en-CA" sz="2000" b="1" u="none" strike="noStrike">
                          <a:effectLst/>
                        </a:rPr>
                        <a:t>Faith Formation</a:t>
                      </a:r>
                      <a:endParaRPr lang="en-CA"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CA"/>
                    </a:p>
                  </a:txBody>
                  <a:tcPr/>
                </a:tc>
                <a:tc>
                  <a:txBody>
                    <a:bodyPr/>
                    <a:lstStyle/>
                    <a:p>
                      <a:pPr algn="ctr" fontAlgn="ctr"/>
                      <a:r>
                        <a:rPr lang="en-CA" sz="2000" b="1" u="none" strike="noStrike">
                          <a:effectLst/>
                        </a:rPr>
                        <a:t>Staff Development</a:t>
                      </a:r>
                      <a:endParaRPr lang="en-CA" sz="2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06733322"/>
                  </a:ext>
                </a:extLst>
              </a:tr>
              <a:tr h="190500">
                <a:tc>
                  <a:txBody>
                    <a:bodyPr/>
                    <a:lstStyle/>
                    <a:p>
                      <a:pPr algn="l" fontAlgn="ctr"/>
                      <a:r>
                        <a:rPr lang="en-CA" sz="1600" u="none" strike="noStrike">
                          <a:effectLst/>
                        </a:rPr>
                        <a:t>Specialized staffing for Faith</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Celebrations of Faith </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b="0" i="0" u="none" strike="noStrike">
                          <a:solidFill>
                            <a:srgbClr val="000000"/>
                          </a:solidFill>
                          <a:effectLst/>
                          <a:latin typeface="+mn-lt"/>
                          <a:cs typeface="Arial" panose="020B0604020202020204" pitchFamily="34" charset="0"/>
                        </a:rPr>
                        <a:t>Professional Activity Days</a:t>
                      </a:r>
                    </a:p>
                  </a:txBody>
                  <a:tcPr marL="9525" marR="9525" marT="9525" marB="0" anchor="ctr"/>
                </a:tc>
                <a:extLst>
                  <a:ext uri="{0D108BD9-81ED-4DB2-BD59-A6C34878D82A}">
                    <a16:rowId xmlns:a16="http://schemas.microsoft.com/office/drawing/2014/main" val="3274520265"/>
                  </a:ext>
                </a:extLst>
              </a:tr>
              <a:tr h="381000">
                <a:tc>
                  <a:txBody>
                    <a:bodyPr/>
                    <a:lstStyle/>
                    <a:p>
                      <a:pPr algn="l" fontAlgn="ctr"/>
                      <a:r>
                        <a:rPr lang="en-CA" sz="1600" u="none" strike="noStrike">
                          <a:effectLst/>
                        </a:rPr>
                        <a:t>Senior Manager of Faith Formation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Liturgies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New Teacher Initiation Program (NTIP)</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46530465"/>
                  </a:ext>
                </a:extLst>
              </a:tr>
              <a:tr h="190500">
                <a:tc>
                  <a:txBody>
                    <a:bodyPr/>
                    <a:lstStyle/>
                    <a:p>
                      <a:pPr algn="l" fontAlgn="ctr"/>
                      <a:r>
                        <a:rPr lang="en-CA" sz="1600" u="none" strike="noStrike">
                          <a:effectLst/>
                        </a:rPr>
                        <a:t>Religion Consultants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System/School Masses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Onboarding/Performance Evaluation</a:t>
                      </a:r>
                    </a:p>
                    <a:p>
                      <a:pPr algn="l" fontAlgn="ctr"/>
                      <a:r>
                        <a:rPr lang="en-CA" sz="1600" b="0" i="0" u="none" strike="noStrike">
                          <a:solidFill>
                            <a:srgbClr val="000000"/>
                          </a:solidFill>
                          <a:effectLst/>
                          <a:latin typeface="+mn-lt"/>
                          <a:cs typeface="Arial" panose="020B0604020202020204" pitchFamily="34" charset="0"/>
                        </a:rPr>
                        <a:t>Mandatory Health and Safety Training</a:t>
                      </a:r>
                    </a:p>
                  </a:txBody>
                  <a:tcPr marL="9525" marR="9525" marT="9525" marB="0" anchor="ctr"/>
                </a:tc>
                <a:extLst>
                  <a:ext uri="{0D108BD9-81ED-4DB2-BD59-A6C34878D82A}">
                    <a16:rowId xmlns:a16="http://schemas.microsoft.com/office/drawing/2014/main" val="1883745145"/>
                  </a:ext>
                </a:extLst>
              </a:tr>
              <a:tr h="190500">
                <a:tc>
                  <a:txBody>
                    <a:bodyPr/>
                    <a:lstStyle/>
                    <a:p>
                      <a:pPr algn="l" fontAlgn="ctr"/>
                      <a:r>
                        <a:rPr lang="en-CA" sz="1600" u="none" strike="noStrike">
                          <a:effectLst/>
                        </a:rPr>
                        <a:t>Bishops designate from the Archdiocese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Staff Retreats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Sharing of Excellence Seminars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70189656"/>
                  </a:ext>
                </a:extLst>
              </a:tr>
              <a:tr h="190500">
                <a:tc>
                  <a:txBody>
                    <a:bodyPr/>
                    <a:lstStyle/>
                    <a:p>
                      <a:pPr algn="l" fontAlgn="ctr"/>
                      <a:r>
                        <a:rPr lang="en-CA" sz="1600" u="none" strike="noStrike">
                          <a:effectLst/>
                        </a:rPr>
                        <a:t>School Chaplains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Sacramental preparation and support</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System Level Webinars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40668471"/>
                  </a:ext>
                </a:extLst>
              </a:tr>
              <a:tr h="190500">
                <a:tc>
                  <a:txBody>
                    <a:bodyPr/>
                    <a:lstStyle/>
                    <a:p>
                      <a:pPr algn="l" fontAlgn="ctr"/>
                      <a:r>
                        <a:rPr lang="en-CA" sz="1600" u="none" strike="noStrike">
                          <a:effectLst/>
                        </a:rPr>
                        <a:t>Faith Ambassadors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Catholic Education Week</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Aspiring Leaders program</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87482058"/>
                  </a:ext>
                </a:extLst>
              </a:tr>
              <a:tr h="190500">
                <a:tc>
                  <a:txBody>
                    <a:bodyPr/>
                    <a:lstStyle/>
                    <a:p>
                      <a:pPr algn="l" fontAlgn="ctr"/>
                      <a:r>
                        <a:rPr lang="en-CA" sz="1600" u="none" strike="noStrike">
                          <a:effectLst/>
                        </a:rPr>
                        <a:t>Audit of our Faith Imagery</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Monthly assemblies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VP Leadership series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14751206"/>
                  </a:ext>
                </a:extLst>
              </a:tr>
              <a:tr h="381000">
                <a:tc>
                  <a:txBody>
                    <a:bodyPr/>
                    <a:lstStyle/>
                    <a:p>
                      <a:pPr algn="l" fontAlgn="ctr"/>
                      <a:r>
                        <a:rPr lang="en-CA" sz="1600" u="none" strike="noStrike">
                          <a:effectLst/>
                        </a:rPr>
                        <a:t>Pastoral Plans for every school</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Social Justice Initiatives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Mentoring for Principals and Vice Principals  </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50568751"/>
                  </a:ext>
                </a:extLst>
              </a:tr>
              <a:tr h="190500">
                <a:tc>
                  <a:txBody>
                    <a:bodyPr/>
                    <a:lstStyle/>
                    <a:p>
                      <a:pPr algn="l" fontAlgn="ctr"/>
                      <a:r>
                        <a:rPr lang="en-CA" sz="1600" u="none" strike="noStrike">
                          <a:effectLst/>
                        </a:rPr>
                        <a:t>Religion and Family Life Programs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Faith Ambassadors</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CA" sz="1600" u="none" strike="noStrike">
                          <a:effectLst/>
                        </a:rPr>
                        <a:t>Staff training for Anti-racism and Anti-Discrimination</a:t>
                      </a:r>
                    </a:p>
                    <a:p>
                      <a:pPr marL="0" marR="0" lvl="0" indent="0" algn="l" defTabSz="914377" rtl="0" eaLnBrk="1" fontAlgn="ctr"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mn-lt"/>
                          <a:ea typeface="+mn-ea"/>
                          <a:cs typeface="Arial"/>
                        </a:rPr>
                        <a:t>Threat Assessment and Response training</a:t>
                      </a:r>
                    </a:p>
                    <a:p>
                      <a:pPr marL="0" marR="0" lvl="0" indent="0" algn="l" defTabSz="914377" rtl="0" eaLnBrk="1" fontAlgn="ctr"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uLnTx/>
                          <a:uFillTx/>
                          <a:latin typeface="+mn-lt"/>
                          <a:ea typeface="+mn-ea"/>
                          <a:cs typeface="Arial"/>
                        </a:rPr>
                        <a:t>Program and Curriculum based educator training</a:t>
                      </a:r>
                    </a:p>
                    <a:p>
                      <a:pPr algn="l" fontAlgn="ct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4138110"/>
                  </a:ext>
                </a:extLst>
              </a:tr>
              <a:tr h="190500">
                <a:tc>
                  <a:txBody>
                    <a:bodyPr/>
                    <a:lstStyle/>
                    <a:p>
                      <a:pPr algn="l" fontAlgn="b"/>
                      <a:r>
                        <a:rPr lang="en-CA" sz="1600" u="none" strike="noStrike">
                          <a:effectLst/>
                        </a:rPr>
                        <a:t>Catholic Children’s Foundation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CA" sz="1600" u="none" strike="noStrike">
                          <a:effectLst/>
                        </a:rPr>
                        <a:t>ShareLife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0921222"/>
                  </a:ext>
                </a:extLst>
              </a:tr>
              <a:tr h="190500">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17788184"/>
                  </a:ext>
                </a:extLst>
              </a:tr>
            </a:tbl>
          </a:graphicData>
        </a:graphic>
      </p:graphicFrame>
    </p:spTree>
    <p:extLst>
      <p:ext uri="{BB962C8B-B14F-4D97-AF65-F5344CB8AC3E}">
        <p14:creationId xmlns:p14="http://schemas.microsoft.com/office/powerpoint/2010/main" val="376893734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1DDC-9DAC-4E11-BD20-8C08A02F8E4D}"/>
              </a:ext>
            </a:extLst>
          </p:cNvPr>
          <p:cNvSpPr>
            <a:spLocks noGrp="1"/>
          </p:cNvSpPr>
          <p:nvPr>
            <p:ph type="ctrTitle"/>
          </p:nvPr>
        </p:nvSpPr>
        <p:spPr/>
        <p:txBody>
          <a:bodyPr/>
          <a:lstStyle/>
          <a:p>
            <a:r>
              <a:rPr lang="en-CA"/>
              <a:t>Breakout Activity</a:t>
            </a:r>
          </a:p>
        </p:txBody>
      </p:sp>
      <p:sp>
        <p:nvSpPr>
          <p:cNvPr id="4" name="Subtitle 3">
            <a:extLst>
              <a:ext uri="{FF2B5EF4-FFF2-40B4-BE49-F238E27FC236}">
                <a16:creationId xmlns:a16="http://schemas.microsoft.com/office/drawing/2014/main" id="{4DD2F8F7-9671-4202-B315-7B12484056A3}"/>
              </a:ext>
            </a:extLst>
          </p:cNvPr>
          <p:cNvSpPr>
            <a:spLocks noGrp="1"/>
          </p:cNvSpPr>
          <p:nvPr>
            <p:ph type="subTitle" idx="1"/>
          </p:nvPr>
        </p:nvSpPr>
        <p:spPr>
          <a:xfrm>
            <a:off x="1524000" y="3602038"/>
            <a:ext cx="9144000" cy="2296166"/>
          </a:xfrm>
        </p:spPr>
        <p:txBody>
          <a:bodyPr vert="horz" lIns="91440" tIns="45720" rIns="91440" bIns="45720" rtlCol="0" anchor="t">
            <a:normAutofit/>
          </a:bodyPr>
          <a:lstStyle/>
          <a:p>
            <a:r>
              <a:rPr lang="en-CA">
                <a:latin typeface="Arial"/>
                <a:cs typeface="Arial"/>
              </a:rPr>
              <a:t>Please join the zoom breakout room to discuss the programs, practices and staffing investments for the next 15 minutes.</a:t>
            </a:r>
          </a:p>
          <a:p>
            <a:endParaRPr lang="en-CA">
              <a:latin typeface="Arial"/>
              <a:cs typeface="Arial"/>
            </a:endParaRPr>
          </a:p>
          <a:p>
            <a:r>
              <a:rPr lang="en-CA">
                <a:latin typeface="Arial"/>
                <a:cs typeface="Arial"/>
              </a:rPr>
              <a:t>Each group will have a designated facilitator to guide the discussion and report back to the big group.</a:t>
            </a:r>
          </a:p>
        </p:txBody>
      </p:sp>
      <p:pic>
        <p:nvPicPr>
          <p:cNvPr id="6" name="Picture 5">
            <a:extLst>
              <a:ext uri="{FF2B5EF4-FFF2-40B4-BE49-F238E27FC236}">
                <a16:creationId xmlns:a16="http://schemas.microsoft.com/office/drawing/2014/main" id="{938DA1F9-D06C-4A1B-A2A6-0DAC0BBE81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91344" y="230823"/>
            <a:ext cx="1783080" cy="1783080"/>
          </a:xfrm>
          <a:prstGeom prst="rect">
            <a:avLst/>
          </a:prstGeom>
        </p:spPr>
      </p:pic>
    </p:spTree>
    <p:extLst>
      <p:ext uri="{BB962C8B-B14F-4D97-AF65-F5344CB8AC3E}">
        <p14:creationId xmlns:p14="http://schemas.microsoft.com/office/powerpoint/2010/main" val="94277757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1EB8-E972-6E2E-F6F1-01BB0BC3C961}"/>
              </a:ext>
            </a:extLst>
          </p:cNvPr>
          <p:cNvSpPr>
            <a:spLocks noGrp="1"/>
          </p:cNvSpPr>
          <p:nvPr>
            <p:ph type="title"/>
          </p:nvPr>
        </p:nvSpPr>
        <p:spPr>
          <a:xfrm>
            <a:off x="880489" y="477570"/>
            <a:ext cx="10515600" cy="2852737"/>
          </a:xfrm>
        </p:spPr>
        <p:txBody>
          <a:bodyPr/>
          <a:lstStyle/>
          <a:p>
            <a:r>
              <a:rPr lang="en-US">
                <a:latin typeface="Arial"/>
                <a:cs typeface="Arial"/>
              </a:rPr>
              <a:t>MISSION, VISION, VALUES</a:t>
            </a:r>
            <a:endParaRPr lang="en-US"/>
          </a:p>
        </p:txBody>
      </p:sp>
      <p:sp>
        <p:nvSpPr>
          <p:cNvPr id="3" name="Text Placeholder 2">
            <a:extLst>
              <a:ext uri="{FF2B5EF4-FFF2-40B4-BE49-F238E27FC236}">
                <a16:creationId xmlns:a16="http://schemas.microsoft.com/office/drawing/2014/main" id="{74519D2C-9340-1F60-AE67-66720EAD303B}"/>
              </a:ext>
            </a:extLst>
          </p:cNvPr>
          <p:cNvSpPr>
            <a:spLocks noGrp="1"/>
          </p:cNvSpPr>
          <p:nvPr>
            <p:ph type="body" idx="1"/>
          </p:nvPr>
        </p:nvSpPr>
        <p:spPr>
          <a:xfrm>
            <a:off x="839957" y="3365401"/>
            <a:ext cx="10515600" cy="1500187"/>
          </a:xfrm>
        </p:spPr>
        <p:txBody>
          <a:bodyPr vert="horz" lIns="91440" tIns="45720" rIns="91440" bIns="45720" rtlCol="0" anchor="t">
            <a:normAutofit/>
          </a:bodyPr>
          <a:lstStyle/>
          <a:p>
            <a:r>
              <a:rPr lang="en-US">
                <a:latin typeface="Arial"/>
                <a:cs typeface="Arial"/>
              </a:rPr>
              <a:t>How do we evaluate and reaffirm our Board's Mission, Vision and Values as part of the process?</a:t>
            </a:r>
            <a:endParaRPr lang="en-US"/>
          </a:p>
        </p:txBody>
      </p:sp>
    </p:spTree>
    <p:extLst>
      <p:ext uri="{BB962C8B-B14F-4D97-AF65-F5344CB8AC3E}">
        <p14:creationId xmlns:p14="http://schemas.microsoft.com/office/powerpoint/2010/main" val="192031065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5A1-3B2E-1946-9AFF-A428ED05495D}"/>
              </a:ext>
            </a:extLst>
          </p:cNvPr>
          <p:cNvSpPr>
            <a:spLocks noGrp="1"/>
          </p:cNvSpPr>
          <p:nvPr>
            <p:ph type="title"/>
          </p:nvPr>
        </p:nvSpPr>
        <p:spPr/>
        <p:txBody>
          <a:bodyPr>
            <a:normAutofit/>
          </a:bodyPr>
          <a:lstStyle/>
          <a:p>
            <a:r>
              <a:rPr lang="en-US" sz="5400"/>
              <a:t>DCDSB Mission Statement</a:t>
            </a:r>
          </a:p>
        </p:txBody>
      </p:sp>
      <p:sp>
        <p:nvSpPr>
          <p:cNvPr id="3" name="Content Placeholder 2">
            <a:extLst>
              <a:ext uri="{FF2B5EF4-FFF2-40B4-BE49-F238E27FC236}">
                <a16:creationId xmlns:a16="http://schemas.microsoft.com/office/drawing/2014/main" id="{47041868-E0DE-1C48-9100-E8D63B8B3F47}"/>
              </a:ext>
            </a:extLst>
          </p:cNvPr>
          <p:cNvSpPr>
            <a:spLocks noGrp="1"/>
          </p:cNvSpPr>
          <p:nvPr>
            <p:ph idx="1"/>
          </p:nvPr>
        </p:nvSpPr>
        <p:spPr>
          <a:xfrm>
            <a:off x="1163637" y="2682875"/>
            <a:ext cx="9761538" cy="1914526"/>
          </a:xfrm>
        </p:spPr>
        <p:txBody>
          <a:bodyPr vert="horz" lIns="91440" tIns="45720" rIns="91440" bIns="45720" rtlCol="0" anchor="t">
            <a:normAutofit/>
          </a:bodyPr>
          <a:lstStyle/>
          <a:p>
            <a:pPr marL="0" indent="0">
              <a:buNone/>
            </a:pPr>
            <a:r>
              <a:rPr lang="en-US" sz="4000" i="1">
                <a:latin typeface="Arial"/>
                <a:cs typeface="Arial"/>
              </a:rPr>
              <a:t>We are called to celebrate and nurture the God-given talents of each student as we serve with excellence in the light of Christ.</a:t>
            </a:r>
          </a:p>
        </p:txBody>
      </p:sp>
    </p:spTree>
    <p:extLst>
      <p:ext uri="{BB962C8B-B14F-4D97-AF65-F5344CB8AC3E}">
        <p14:creationId xmlns:p14="http://schemas.microsoft.com/office/powerpoint/2010/main" val="21706893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B67864-FF82-4172-AED6-BC8E89952B85}"/>
              </a:ext>
            </a:extLst>
          </p:cNvPr>
          <p:cNvSpPr>
            <a:spLocks noGrp="1"/>
          </p:cNvSpPr>
          <p:nvPr>
            <p:ph idx="1"/>
          </p:nvPr>
        </p:nvSpPr>
        <p:spPr>
          <a:xfrm>
            <a:off x="1227518" y="3082722"/>
            <a:ext cx="10157669" cy="2592515"/>
          </a:xfrm>
        </p:spPr>
        <p:txBody>
          <a:bodyPr vert="horz" lIns="91440" tIns="45720" rIns="91440" bIns="45720" rtlCol="0" anchor="t">
            <a:normAutofit fontScale="92500" lnSpcReduction="20000"/>
          </a:bodyPr>
          <a:lstStyle/>
          <a:p>
            <a:pPr marL="1200150" lvl="1" indent="-742950">
              <a:buAutoNum type="arabicPeriod"/>
            </a:pPr>
            <a:r>
              <a:rPr lang="en-US" sz="4000">
                <a:latin typeface="Arial"/>
                <a:cs typeface="Arial"/>
              </a:rPr>
              <a:t>What is our board’s ultimate purpose?</a:t>
            </a:r>
            <a:endParaRPr lang="en-US" sz="4000"/>
          </a:p>
          <a:p>
            <a:pPr marL="1200150" lvl="1" indent="-742950">
              <a:buAutoNum type="arabicPeriod"/>
            </a:pPr>
            <a:endParaRPr lang="en-US" sz="4000">
              <a:latin typeface="Arial"/>
              <a:cs typeface="Arial"/>
            </a:endParaRPr>
          </a:p>
          <a:p>
            <a:pPr marL="1200150" lvl="1" indent="-742950">
              <a:buAutoNum type="arabicPeriod"/>
            </a:pPr>
            <a:r>
              <a:rPr lang="en-US" sz="4000">
                <a:latin typeface="Arial"/>
                <a:cs typeface="Arial"/>
              </a:rPr>
              <a:t>What does our board do? </a:t>
            </a:r>
            <a:endParaRPr lang="en-CA" sz="4000">
              <a:latin typeface="Arial"/>
              <a:cs typeface="Arial"/>
            </a:endParaRPr>
          </a:p>
          <a:p>
            <a:pPr marL="1200150" lvl="1" indent="-742950">
              <a:buAutoNum type="arabicPeriod"/>
            </a:pPr>
            <a:endParaRPr lang="en-US" sz="4000">
              <a:latin typeface="Arial"/>
              <a:cs typeface="Arial"/>
            </a:endParaRPr>
          </a:p>
          <a:p>
            <a:pPr marL="1200150" lvl="1" indent="-742950">
              <a:buAutoNum type="arabicPeriod"/>
            </a:pPr>
            <a:r>
              <a:rPr lang="en-US" sz="4000">
                <a:latin typeface="Arial"/>
                <a:cs typeface="Arial"/>
              </a:rPr>
              <a:t>Who does our board serve?</a:t>
            </a:r>
            <a:endParaRPr lang="en-CA" sz="4000">
              <a:latin typeface="Arial"/>
              <a:cs typeface="Arial"/>
            </a:endParaRPr>
          </a:p>
        </p:txBody>
      </p:sp>
      <p:sp>
        <p:nvSpPr>
          <p:cNvPr id="7" name="TextBox 6">
            <a:extLst>
              <a:ext uri="{FF2B5EF4-FFF2-40B4-BE49-F238E27FC236}">
                <a16:creationId xmlns:a16="http://schemas.microsoft.com/office/drawing/2014/main" id="{662F89E6-A5A0-4540-97F7-E3ED33ABB636}"/>
              </a:ext>
            </a:extLst>
          </p:cNvPr>
          <p:cNvSpPr txBox="1"/>
          <p:nvPr/>
        </p:nvSpPr>
        <p:spPr>
          <a:xfrm>
            <a:off x="1292369" y="566678"/>
            <a:ext cx="9971223" cy="2123658"/>
          </a:xfrm>
          <a:prstGeom prst="rect">
            <a:avLst/>
          </a:prstGeom>
          <a:solidFill>
            <a:schemeClr val="tx1"/>
          </a:solidFill>
        </p:spPr>
        <p:txBody>
          <a:bodyPr wrap="square">
            <a:spAutoFit/>
          </a:bodyPr>
          <a:lstStyle/>
          <a:p>
            <a:r>
              <a:rPr lang="en-US" sz="6600">
                <a:solidFill>
                  <a:schemeClr val="bg1"/>
                </a:solidFill>
              </a:rPr>
              <a:t>The Mission Statement must answer three questions:</a:t>
            </a:r>
            <a:endParaRPr lang="en-CA" sz="6600">
              <a:solidFill>
                <a:schemeClr val="bg1"/>
              </a:solidFill>
            </a:endParaRPr>
          </a:p>
        </p:txBody>
      </p:sp>
    </p:spTree>
    <p:extLst>
      <p:ext uri="{BB962C8B-B14F-4D97-AF65-F5344CB8AC3E}">
        <p14:creationId xmlns:p14="http://schemas.microsoft.com/office/powerpoint/2010/main" val="308186215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5A1-3B2E-1946-9AFF-A428ED05495D}"/>
              </a:ext>
            </a:extLst>
          </p:cNvPr>
          <p:cNvSpPr>
            <a:spLocks noGrp="1"/>
          </p:cNvSpPr>
          <p:nvPr>
            <p:ph type="title"/>
          </p:nvPr>
        </p:nvSpPr>
        <p:spPr/>
        <p:txBody>
          <a:bodyPr>
            <a:normAutofit/>
          </a:bodyPr>
          <a:lstStyle/>
          <a:p>
            <a:r>
              <a:rPr lang="en-US" sz="5400"/>
              <a:t>DCDSB Mission Statement</a:t>
            </a:r>
          </a:p>
        </p:txBody>
      </p:sp>
      <p:sp>
        <p:nvSpPr>
          <p:cNvPr id="3" name="Content Placeholder 2">
            <a:extLst>
              <a:ext uri="{FF2B5EF4-FFF2-40B4-BE49-F238E27FC236}">
                <a16:creationId xmlns:a16="http://schemas.microsoft.com/office/drawing/2014/main" id="{47041868-E0DE-1C48-9100-E8D63B8B3F47}"/>
              </a:ext>
            </a:extLst>
          </p:cNvPr>
          <p:cNvSpPr>
            <a:spLocks noGrp="1"/>
          </p:cNvSpPr>
          <p:nvPr>
            <p:ph idx="1"/>
          </p:nvPr>
        </p:nvSpPr>
        <p:spPr>
          <a:xfrm>
            <a:off x="1163637" y="2682875"/>
            <a:ext cx="9761538" cy="1914526"/>
          </a:xfrm>
        </p:spPr>
        <p:txBody>
          <a:bodyPr vert="horz" lIns="91440" tIns="45720" rIns="91440" bIns="45720" rtlCol="0" anchor="t">
            <a:normAutofit/>
          </a:bodyPr>
          <a:lstStyle/>
          <a:p>
            <a:pPr marL="0" indent="0">
              <a:buNone/>
            </a:pPr>
            <a:r>
              <a:rPr lang="en-US" sz="4000" i="1">
                <a:latin typeface="Arial"/>
                <a:cs typeface="Arial"/>
              </a:rPr>
              <a:t>We are called to celebrate and nurture the God-given talents of each student as we serve with excellence in the light of Christ.</a:t>
            </a:r>
          </a:p>
        </p:txBody>
      </p:sp>
    </p:spTree>
    <p:extLst>
      <p:ext uri="{BB962C8B-B14F-4D97-AF65-F5344CB8AC3E}">
        <p14:creationId xmlns:p14="http://schemas.microsoft.com/office/powerpoint/2010/main" val="185537062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B67864-FF82-4172-AED6-BC8E89952B85}"/>
              </a:ext>
            </a:extLst>
          </p:cNvPr>
          <p:cNvSpPr>
            <a:spLocks noGrp="1"/>
          </p:cNvSpPr>
          <p:nvPr>
            <p:ph idx="1"/>
          </p:nvPr>
        </p:nvSpPr>
        <p:spPr>
          <a:xfrm>
            <a:off x="1388932" y="3201502"/>
            <a:ext cx="10078033" cy="1701034"/>
          </a:xfrm>
        </p:spPr>
        <p:txBody>
          <a:bodyPr>
            <a:normAutofit/>
          </a:bodyPr>
          <a:lstStyle/>
          <a:p>
            <a:pPr lvl="1"/>
            <a:r>
              <a:rPr lang="en-US" sz="3600"/>
              <a:t>What are our board’s essential and enduring beliefs?</a:t>
            </a:r>
            <a:endParaRPr lang="en-CA" sz="4400"/>
          </a:p>
        </p:txBody>
      </p:sp>
      <p:sp>
        <p:nvSpPr>
          <p:cNvPr id="7" name="TextBox 6">
            <a:extLst>
              <a:ext uri="{FF2B5EF4-FFF2-40B4-BE49-F238E27FC236}">
                <a16:creationId xmlns:a16="http://schemas.microsoft.com/office/drawing/2014/main" id="{662F89E6-A5A0-4540-97F7-E3ED33ABB636}"/>
              </a:ext>
            </a:extLst>
          </p:cNvPr>
          <p:cNvSpPr txBox="1"/>
          <p:nvPr/>
        </p:nvSpPr>
        <p:spPr>
          <a:xfrm>
            <a:off x="1388932" y="493526"/>
            <a:ext cx="10523884" cy="2308324"/>
          </a:xfrm>
          <a:prstGeom prst="rect">
            <a:avLst/>
          </a:prstGeom>
          <a:solidFill>
            <a:schemeClr val="tx1"/>
          </a:solidFill>
        </p:spPr>
        <p:txBody>
          <a:bodyPr wrap="square">
            <a:spAutoFit/>
          </a:bodyPr>
          <a:lstStyle/>
          <a:p>
            <a:r>
              <a:rPr lang="en-US" sz="7200">
                <a:solidFill>
                  <a:schemeClr val="bg1"/>
                </a:solidFill>
              </a:rPr>
              <a:t>The Board’s values must address this question:</a:t>
            </a:r>
            <a:endParaRPr lang="en-CA" sz="7200">
              <a:solidFill>
                <a:schemeClr val="bg1"/>
              </a:solidFill>
            </a:endParaRPr>
          </a:p>
        </p:txBody>
      </p:sp>
    </p:spTree>
    <p:extLst>
      <p:ext uri="{BB962C8B-B14F-4D97-AF65-F5344CB8AC3E}">
        <p14:creationId xmlns:p14="http://schemas.microsoft.com/office/powerpoint/2010/main" val="36864923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2920-4384-2642-B74A-858386EC3E77}"/>
              </a:ext>
            </a:extLst>
          </p:cNvPr>
          <p:cNvSpPr>
            <a:spLocks noGrp="1"/>
          </p:cNvSpPr>
          <p:nvPr>
            <p:ph type="title"/>
          </p:nvPr>
        </p:nvSpPr>
        <p:spPr>
          <a:xfrm>
            <a:off x="838200" y="0"/>
            <a:ext cx="10515600" cy="1325563"/>
          </a:xfrm>
        </p:spPr>
        <p:txBody>
          <a:bodyPr/>
          <a:lstStyle/>
          <a:p>
            <a:r>
              <a:rPr lang="en-US"/>
              <a:t>Opening Prayer</a:t>
            </a:r>
          </a:p>
        </p:txBody>
      </p:sp>
      <p:sp>
        <p:nvSpPr>
          <p:cNvPr id="3" name="Content Placeholder 2">
            <a:extLst>
              <a:ext uri="{FF2B5EF4-FFF2-40B4-BE49-F238E27FC236}">
                <a16:creationId xmlns:a16="http://schemas.microsoft.com/office/drawing/2014/main" id="{F4B69FD8-F5DE-A14B-A8A8-ED6912B0BF34}"/>
              </a:ext>
            </a:extLst>
          </p:cNvPr>
          <p:cNvSpPr>
            <a:spLocks noGrp="1"/>
          </p:cNvSpPr>
          <p:nvPr>
            <p:ph idx="1"/>
          </p:nvPr>
        </p:nvSpPr>
        <p:spPr>
          <a:xfrm>
            <a:off x="838200" y="1103585"/>
            <a:ext cx="10040007" cy="5402317"/>
          </a:xfrm>
        </p:spPr>
        <p:txBody>
          <a:bodyPr>
            <a:normAutofit fontScale="92500" lnSpcReduction="20000"/>
          </a:bodyPr>
          <a:lstStyle/>
          <a:p>
            <a:pPr marL="0" indent="0">
              <a:buNone/>
            </a:pPr>
            <a:r>
              <a:rPr lang="en-US"/>
              <a:t>Father, as we gather together today, we are charged with finding a path to the future that will best serve the needs of the very precious gift that you have entrusted to our care, our students.</a:t>
            </a:r>
          </a:p>
          <a:p>
            <a:pPr marL="0" indent="0">
              <a:buNone/>
            </a:pPr>
            <a:endParaRPr lang="en-US"/>
          </a:p>
          <a:p>
            <a:pPr marL="0" indent="0">
              <a:buNone/>
            </a:pPr>
            <a:r>
              <a:rPr lang="en-US"/>
              <a:t>Release us from the burden of our own egos. Give us eyes to see things not only as they are but as they should be, ears to hear all the voices, from the margins no less than from the center; hearts to listen to the needs, hopes and dreams of all whom we are called to lead and serve.</a:t>
            </a:r>
          </a:p>
          <a:p>
            <a:pPr marL="0" indent="0">
              <a:buNone/>
            </a:pPr>
            <a:endParaRPr lang="en-US"/>
          </a:p>
          <a:p>
            <a:pPr marL="0" indent="0">
              <a:buNone/>
            </a:pPr>
            <a:r>
              <a:rPr lang="en-US"/>
              <a:t>O Holy Spirit, come and abide with us. Enliven us with your creative power; inspire us with your wisdom and understanding; Warm us with your love, so that we may live what we profess to believe and serve others with generous and cheerful hearts.</a:t>
            </a:r>
          </a:p>
          <a:p>
            <a:pPr marL="0" indent="0">
              <a:buNone/>
            </a:pPr>
            <a:r>
              <a:rPr lang="en-US"/>
              <a:t>We make our prayer in Jesus’ name.</a:t>
            </a:r>
          </a:p>
          <a:p>
            <a:pPr marL="0" indent="0">
              <a:buNone/>
            </a:pPr>
            <a:endParaRPr lang="en-US" sz="1100"/>
          </a:p>
          <a:p>
            <a:pPr marL="0" indent="0">
              <a:buNone/>
            </a:pPr>
            <a:r>
              <a:rPr lang="en-US" sz="1100"/>
              <a:t>Adapted from the OCSOA Prayer</a:t>
            </a:r>
            <a:endParaRPr lang="en-US" sz="1200"/>
          </a:p>
          <a:p>
            <a:pPr marL="0" indent="0">
              <a:buNone/>
            </a:pPr>
            <a:endParaRPr lang="en-US"/>
          </a:p>
        </p:txBody>
      </p:sp>
    </p:spTree>
    <p:extLst>
      <p:ext uri="{BB962C8B-B14F-4D97-AF65-F5344CB8AC3E}">
        <p14:creationId xmlns:p14="http://schemas.microsoft.com/office/powerpoint/2010/main" val="28688385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1DDC-9DAC-4E11-BD20-8C08A02F8E4D}"/>
              </a:ext>
            </a:extLst>
          </p:cNvPr>
          <p:cNvSpPr>
            <a:spLocks noGrp="1"/>
          </p:cNvSpPr>
          <p:nvPr>
            <p:ph type="ctrTitle"/>
          </p:nvPr>
        </p:nvSpPr>
        <p:spPr/>
        <p:txBody>
          <a:bodyPr/>
          <a:lstStyle/>
          <a:p>
            <a:r>
              <a:rPr lang="en-CA"/>
              <a:t>Breakout Activity</a:t>
            </a:r>
          </a:p>
        </p:txBody>
      </p:sp>
      <p:sp>
        <p:nvSpPr>
          <p:cNvPr id="4" name="Subtitle 3">
            <a:extLst>
              <a:ext uri="{FF2B5EF4-FFF2-40B4-BE49-F238E27FC236}">
                <a16:creationId xmlns:a16="http://schemas.microsoft.com/office/drawing/2014/main" id="{4DD2F8F7-9671-4202-B315-7B12484056A3}"/>
              </a:ext>
            </a:extLst>
          </p:cNvPr>
          <p:cNvSpPr>
            <a:spLocks noGrp="1"/>
          </p:cNvSpPr>
          <p:nvPr>
            <p:ph type="subTitle" idx="1"/>
          </p:nvPr>
        </p:nvSpPr>
        <p:spPr/>
        <p:txBody>
          <a:bodyPr/>
          <a:lstStyle/>
          <a:p>
            <a:r>
              <a:rPr lang="en-CA"/>
              <a:t>Please join the zoom breakout room to discuss the Mission and Values for the next 25 minutes</a:t>
            </a:r>
          </a:p>
        </p:txBody>
      </p:sp>
      <p:pic>
        <p:nvPicPr>
          <p:cNvPr id="6" name="Picture 5">
            <a:extLst>
              <a:ext uri="{FF2B5EF4-FFF2-40B4-BE49-F238E27FC236}">
                <a16:creationId xmlns:a16="http://schemas.microsoft.com/office/drawing/2014/main" id="{938DA1F9-D06C-4A1B-A2A6-0DAC0BBE81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91344" y="230823"/>
            <a:ext cx="1783080" cy="1783080"/>
          </a:xfrm>
          <a:prstGeom prst="rect">
            <a:avLst/>
          </a:prstGeom>
        </p:spPr>
      </p:pic>
    </p:spTree>
    <p:extLst>
      <p:ext uri="{BB962C8B-B14F-4D97-AF65-F5344CB8AC3E}">
        <p14:creationId xmlns:p14="http://schemas.microsoft.com/office/powerpoint/2010/main" val="59082985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ECC7-F53B-DC4D-AA36-B049EB09554B}"/>
              </a:ext>
            </a:extLst>
          </p:cNvPr>
          <p:cNvSpPr>
            <a:spLocks noGrp="1"/>
          </p:cNvSpPr>
          <p:nvPr>
            <p:ph type="title"/>
          </p:nvPr>
        </p:nvSpPr>
        <p:spPr>
          <a:xfrm>
            <a:off x="838200" y="2348910"/>
            <a:ext cx="10515600" cy="1325563"/>
          </a:xfrm>
        </p:spPr>
        <p:txBody>
          <a:bodyPr>
            <a:normAutofit/>
          </a:bodyPr>
          <a:lstStyle/>
          <a:p>
            <a:pPr algn="ctr"/>
            <a:r>
              <a:rPr lang="en-US" sz="6000" b="1"/>
              <a:t>NEXT STEPS</a:t>
            </a:r>
          </a:p>
        </p:txBody>
      </p:sp>
    </p:spTree>
    <p:extLst>
      <p:ext uri="{BB962C8B-B14F-4D97-AF65-F5344CB8AC3E}">
        <p14:creationId xmlns:p14="http://schemas.microsoft.com/office/powerpoint/2010/main" val="201611670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47F1-CBB2-9A46-A372-431E2FED0080}"/>
              </a:ext>
            </a:extLst>
          </p:cNvPr>
          <p:cNvSpPr>
            <a:spLocks noGrp="1"/>
          </p:cNvSpPr>
          <p:nvPr>
            <p:ph type="title"/>
          </p:nvPr>
        </p:nvSpPr>
        <p:spPr>
          <a:xfrm>
            <a:off x="1039678" y="39660"/>
            <a:ext cx="10515600" cy="1325563"/>
          </a:xfrm>
        </p:spPr>
        <p:txBody>
          <a:bodyPr>
            <a:normAutofit/>
          </a:bodyPr>
          <a:lstStyle/>
          <a:p>
            <a:r>
              <a:rPr lang="en-US" sz="5400"/>
              <a:t>Project Plan</a:t>
            </a:r>
          </a:p>
        </p:txBody>
      </p:sp>
      <p:graphicFrame>
        <p:nvGraphicFramePr>
          <p:cNvPr id="7" name="Table 7">
            <a:extLst>
              <a:ext uri="{FF2B5EF4-FFF2-40B4-BE49-F238E27FC236}">
                <a16:creationId xmlns:a16="http://schemas.microsoft.com/office/drawing/2014/main" id="{7A81CAB4-2ED6-CC46-AD95-F46A9F071C6E}"/>
              </a:ext>
            </a:extLst>
          </p:cNvPr>
          <p:cNvGraphicFramePr>
            <a:graphicFrameLocks noGrp="1"/>
          </p:cNvGraphicFramePr>
          <p:nvPr>
            <p:ph idx="1"/>
          </p:nvPr>
        </p:nvGraphicFramePr>
        <p:xfrm>
          <a:off x="263471" y="1690689"/>
          <a:ext cx="11577230" cy="2602340"/>
        </p:xfrm>
        <a:graphic>
          <a:graphicData uri="http://schemas.openxmlformats.org/drawingml/2006/table">
            <a:tbl>
              <a:tblPr firstRow="1" bandRow="1">
                <a:tableStyleId>{5C22544A-7EE6-4342-B048-85BDC9FD1C3A}</a:tableStyleId>
              </a:tblPr>
              <a:tblGrid>
                <a:gridCol w="964769">
                  <a:extLst>
                    <a:ext uri="{9D8B030D-6E8A-4147-A177-3AD203B41FA5}">
                      <a16:colId xmlns:a16="http://schemas.microsoft.com/office/drawing/2014/main" val="3235185926"/>
                    </a:ext>
                  </a:extLst>
                </a:gridCol>
                <a:gridCol w="964769">
                  <a:extLst>
                    <a:ext uri="{9D8B030D-6E8A-4147-A177-3AD203B41FA5}">
                      <a16:colId xmlns:a16="http://schemas.microsoft.com/office/drawing/2014/main" val="4235435013"/>
                    </a:ext>
                  </a:extLst>
                </a:gridCol>
                <a:gridCol w="482385">
                  <a:extLst>
                    <a:ext uri="{9D8B030D-6E8A-4147-A177-3AD203B41FA5}">
                      <a16:colId xmlns:a16="http://schemas.microsoft.com/office/drawing/2014/main" val="459676012"/>
                    </a:ext>
                  </a:extLst>
                </a:gridCol>
                <a:gridCol w="482385">
                  <a:extLst>
                    <a:ext uri="{9D8B030D-6E8A-4147-A177-3AD203B41FA5}">
                      <a16:colId xmlns:a16="http://schemas.microsoft.com/office/drawing/2014/main" val="2226341125"/>
                    </a:ext>
                  </a:extLst>
                </a:gridCol>
                <a:gridCol w="964769">
                  <a:extLst>
                    <a:ext uri="{9D8B030D-6E8A-4147-A177-3AD203B41FA5}">
                      <a16:colId xmlns:a16="http://schemas.microsoft.com/office/drawing/2014/main" val="132064499"/>
                    </a:ext>
                  </a:extLst>
                </a:gridCol>
                <a:gridCol w="964769">
                  <a:extLst>
                    <a:ext uri="{9D8B030D-6E8A-4147-A177-3AD203B41FA5}">
                      <a16:colId xmlns:a16="http://schemas.microsoft.com/office/drawing/2014/main" val="3055762036"/>
                    </a:ext>
                  </a:extLst>
                </a:gridCol>
                <a:gridCol w="964769">
                  <a:extLst>
                    <a:ext uri="{9D8B030D-6E8A-4147-A177-3AD203B41FA5}">
                      <a16:colId xmlns:a16="http://schemas.microsoft.com/office/drawing/2014/main" val="2314418443"/>
                    </a:ext>
                  </a:extLst>
                </a:gridCol>
                <a:gridCol w="964769">
                  <a:extLst>
                    <a:ext uri="{9D8B030D-6E8A-4147-A177-3AD203B41FA5}">
                      <a16:colId xmlns:a16="http://schemas.microsoft.com/office/drawing/2014/main" val="3529980059"/>
                    </a:ext>
                  </a:extLst>
                </a:gridCol>
                <a:gridCol w="964769">
                  <a:extLst>
                    <a:ext uri="{9D8B030D-6E8A-4147-A177-3AD203B41FA5}">
                      <a16:colId xmlns:a16="http://schemas.microsoft.com/office/drawing/2014/main" val="751791790"/>
                    </a:ext>
                  </a:extLst>
                </a:gridCol>
                <a:gridCol w="482385">
                  <a:extLst>
                    <a:ext uri="{9D8B030D-6E8A-4147-A177-3AD203B41FA5}">
                      <a16:colId xmlns:a16="http://schemas.microsoft.com/office/drawing/2014/main" val="4277544687"/>
                    </a:ext>
                  </a:extLst>
                </a:gridCol>
                <a:gridCol w="482385">
                  <a:extLst>
                    <a:ext uri="{9D8B030D-6E8A-4147-A177-3AD203B41FA5}">
                      <a16:colId xmlns:a16="http://schemas.microsoft.com/office/drawing/2014/main" val="120044565"/>
                    </a:ext>
                  </a:extLst>
                </a:gridCol>
                <a:gridCol w="964769">
                  <a:extLst>
                    <a:ext uri="{9D8B030D-6E8A-4147-A177-3AD203B41FA5}">
                      <a16:colId xmlns:a16="http://schemas.microsoft.com/office/drawing/2014/main" val="345237124"/>
                    </a:ext>
                  </a:extLst>
                </a:gridCol>
                <a:gridCol w="964769">
                  <a:extLst>
                    <a:ext uri="{9D8B030D-6E8A-4147-A177-3AD203B41FA5}">
                      <a16:colId xmlns:a16="http://schemas.microsoft.com/office/drawing/2014/main" val="2975616778"/>
                    </a:ext>
                  </a:extLst>
                </a:gridCol>
                <a:gridCol w="964769">
                  <a:extLst>
                    <a:ext uri="{9D8B030D-6E8A-4147-A177-3AD203B41FA5}">
                      <a16:colId xmlns:a16="http://schemas.microsoft.com/office/drawing/2014/main" val="2111832730"/>
                    </a:ext>
                  </a:extLst>
                </a:gridCol>
              </a:tblGrid>
              <a:tr h="520468">
                <a:tc>
                  <a:txBody>
                    <a:bodyPr/>
                    <a:lstStyle/>
                    <a:p>
                      <a:r>
                        <a:rPr lang="en-US"/>
                        <a:t>FEB</a:t>
                      </a:r>
                    </a:p>
                  </a:txBody>
                  <a:tcPr/>
                </a:tc>
                <a:tc>
                  <a:txBody>
                    <a:bodyPr/>
                    <a:lstStyle/>
                    <a:p>
                      <a:r>
                        <a:rPr lang="en-US"/>
                        <a:t>MAR</a:t>
                      </a:r>
                    </a:p>
                  </a:txBody>
                  <a:tcPr/>
                </a:tc>
                <a:tc gridSpan="2">
                  <a:txBody>
                    <a:bodyPr/>
                    <a:lstStyle/>
                    <a:p>
                      <a:r>
                        <a:rPr lang="en-US"/>
                        <a:t>APR</a:t>
                      </a:r>
                    </a:p>
                  </a:txBody>
                  <a:tcPr/>
                </a:tc>
                <a:tc hMerge="1">
                  <a:txBody>
                    <a:bodyPr/>
                    <a:lstStyle/>
                    <a:p>
                      <a:endParaRPr lang="en-US"/>
                    </a:p>
                  </a:txBody>
                  <a:tcPr/>
                </a:tc>
                <a:tc>
                  <a:txBody>
                    <a:bodyPr/>
                    <a:lstStyle/>
                    <a:p>
                      <a:r>
                        <a:rPr lang="en-US"/>
                        <a:t>MAY</a:t>
                      </a:r>
                    </a:p>
                  </a:txBody>
                  <a:tcPr/>
                </a:tc>
                <a:tc>
                  <a:txBody>
                    <a:bodyPr/>
                    <a:lstStyle/>
                    <a:p>
                      <a:r>
                        <a:rPr lang="en-US"/>
                        <a:t>JUNE</a:t>
                      </a:r>
                    </a:p>
                  </a:txBody>
                  <a:tcPr/>
                </a:tc>
                <a:tc>
                  <a:txBody>
                    <a:bodyPr/>
                    <a:lstStyle/>
                    <a:p>
                      <a:r>
                        <a:rPr lang="en-US"/>
                        <a:t>JULY</a:t>
                      </a:r>
                    </a:p>
                  </a:txBody>
                  <a:tcPr/>
                </a:tc>
                <a:tc>
                  <a:txBody>
                    <a:bodyPr/>
                    <a:lstStyle/>
                    <a:p>
                      <a:r>
                        <a:rPr lang="en-US"/>
                        <a:t>AUG</a:t>
                      </a:r>
                    </a:p>
                  </a:txBody>
                  <a:tcPr/>
                </a:tc>
                <a:tc>
                  <a:txBody>
                    <a:bodyPr/>
                    <a:lstStyle/>
                    <a:p>
                      <a:r>
                        <a:rPr lang="en-US"/>
                        <a:t>SEPT</a:t>
                      </a:r>
                    </a:p>
                  </a:txBody>
                  <a:tcPr/>
                </a:tc>
                <a:tc gridSpan="2">
                  <a:txBody>
                    <a:bodyPr/>
                    <a:lstStyle/>
                    <a:p>
                      <a:r>
                        <a:rPr lang="en-US"/>
                        <a:t>OCT</a:t>
                      </a:r>
                    </a:p>
                  </a:txBody>
                  <a:tcPr/>
                </a:tc>
                <a:tc hMerge="1">
                  <a:txBody>
                    <a:bodyPr/>
                    <a:lstStyle/>
                    <a:p>
                      <a:endParaRPr lang="en-US"/>
                    </a:p>
                  </a:txBody>
                  <a:tcPr/>
                </a:tc>
                <a:tc>
                  <a:txBody>
                    <a:bodyPr/>
                    <a:lstStyle/>
                    <a:p>
                      <a:r>
                        <a:rPr lang="en-US"/>
                        <a:t>NOV</a:t>
                      </a:r>
                    </a:p>
                  </a:txBody>
                  <a:tcPr/>
                </a:tc>
                <a:tc>
                  <a:txBody>
                    <a:bodyPr/>
                    <a:lstStyle/>
                    <a:p>
                      <a:r>
                        <a:rPr lang="en-US"/>
                        <a:t>DEC </a:t>
                      </a:r>
                    </a:p>
                  </a:txBody>
                  <a:tcPr/>
                </a:tc>
                <a:tc>
                  <a:txBody>
                    <a:bodyPr/>
                    <a:lstStyle/>
                    <a:p>
                      <a:r>
                        <a:rPr lang="en-US"/>
                        <a:t>JAN +</a:t>
                      </a:r>
                    </a:p>
                  </a:txBody>
                  <a:tcPr/>
                </a:tc>
                <a:extLst>
                  <a:ext uri="{0D108BD9-81ED-4DB2-BD59-A6C34878D82A}">
                    <a16:rowId xmlns:a16="http://schemas.microsoft.com/office/drawing/2014/main" val="448409562"/>
                  </a:ext>
                </a:extLst>
              </a:tr>
              <a:tr h="520468">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3573274"/>
                  </a:ext>
                </a:extLst>
              </a:tr>
              <a:tr h="520468">
                <a:tc>
                  <a:txBody>
                    <a:bodyPr/>
                    <a:lstStyle/>
                    <a:p>
                      <a:endParaRPr lang="en-US"/>
                    </a:p>
                  </a:txBody>
                  <a:tcPr/>
                </a:tc>
                <a:tc>
                  <a:txBody>
                    <a:bodyPr/>
                    <a:lstStyle/>
                    <a:p>
                      <a:endParaRPr lang="en-US"/>
                    </a:p>
                  </a:txBody>
                  <a:tcPr>
                    <a:solidFill>
                      <a:srgbClr val="FFBAF3"/>
                    </a:solidFill>
                  </a:tcPr>
                </a:tc>
                <a:tc gridSpan="2">
                  <a:txBody>
                    <a:bodyPr/>
                    <a:lstStyle/>
                    <a:p>
                      <a:endParaRPr lang="en-US"/>
                    </a:p>
                  </a:txBody>
                  <a:tcPr>
                    <a:solidFill>
                      <a:srgbClr val="FFBAF3"/>
                    </a:solidFill>
                  </a:tcPr>
                </a:tc>
                <a:tc hMerge="1">
                  <a:txBody>
                    <a:bodyPr/>
                    <a:lstStyle/>
                    <a:p>
                      <a:endParaRPr lang="en-US"/>
                    </a:p>
                  </a:txBody>
                  <a:tcPr/>
                </a:tc>
                <a:tc>
                  <a:txBody>
                    <a:bodyPr/>
                    <a:lstStyle/>
                    <a:p>
                      <a:endParaRPr lang="en-US"/>
                    </a:p>
                  </a:txBody>
                  <a:tcPr>
                    <a:solidFill>
                      <a:srgbClr val="FFBAF3"/>
                    </a:solidFill>
                  </a:tcPr>
                </a:tc>
                <a:tc>
                  <a:txBody>
                    <a:bodyPr/>
                    <a:lstStyle/>
                    <a:p>
                      <a:endParaRPr lang="en-US"/>
                    </a:p>
                  </a:txBody>
                  <a:tcPr>
                    <a:solidFill>
                      <a:srgbClr val="FFBAF3"/>
                    </a:solidFill>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81658740"/>
                  </a:ext>
                </a:extLst>
              </a:tr>
              <a:tr h="520468">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0151474"/>
                  </a:ext>
                </a:extLst>
              </a:tr>
              <a:tr h="520468">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gridSpan="2">
                  <a:txBody>
                    <a:bodyPr/>
                    <a:lstStyle/>
                    <a:p>
                      <a:endParaRPr lang="en-US"/>
                    </a:p>
                  </a:txBody>
                  <a:tcPr>
                    <a:solidFill>
                      <a:schemeClr val="accent1">
                        <a:lumMod val="20000"/>
                        <a:lumOff val="80000"/>
                      </a:schemeClr>
                    </a:solidFill>
                  </a:tcPr>
                </a:tc>
                <a:tc hMerge="1">
                  <a:txBody>
                    <a:bodyPr/>
                    <a:lstStyle/>
                    <a:p>
                      <a:endParaRPr lang="en-US"/>
                    </a:p>
                  </a:txBody>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extLst>
                  <a:ext uri="{0D108BD9-81ED-4DB2-BD59-A6C34878D82A}">
                    <a16:rowId xmlns:a16="http://schemas.microsoft.com/office/drawing/2014/main" val="2088486815"/>
                  </a:ext>
                </a:extLst>
              </a:tr>
            </a:tbl>
          </a:graphicData>
        </a:graphic>
      </p:graphicFrame>
      <p:pic>
        <p:nvPicPr>
          <p:cNvPr id="8" name="Content Placeholder 4">
            <a:extLst>
              <a:ext uri="{FF2B5EF4-FFF2-40B4-BE49-F238E27FC236}">
                <a16:creationId xmlns:a16="http://schemas.microsoft.com/office/drawing/2014/main" id="{4E67FC7B-4DB6-7044-9AE5-3A1D75033E70}"/>
              </a:ext>
            </a:extLst>
          </p:cNvPr>
          <p:cNvPicPr>
            <a:picLocks noChangeAspect="1"/>
          </p:cNvPicPr>
          <p:nvPr/>
        </p:nvPicPr>
        <p:blipFill>
          <a:blip r:embed="rId2"/>
          <a:stretch>
            <a:fillRect/>
          </a:stretch>
        </p:blipFill>
        <p:spPr>
          <a:xfrm>
            <a:off x="0" y="4463511"/>
            <a:ext cx="2625180" cy="2146515"/>
          </a:xfrm>
          <a:prstGeom prst="rect">
            <a:avLst/>
          </a:prstGeom>
        </p:spPr>
      </p:pic>
      <p:sp>
        <p:nvSpPr>
          <p:cNvPr id="9" name="TextBox 8">
            <a:extLst>
              <a:ext uri="{FF2B5EF4-FFF2-40B4-BE49-F238E27FC236}">
                <a16:creationId xmlns:a16="http://schemas.microsoft.com/office/drawing/2014/main" id="{C38B4E81-6E96-AE45-B1F7-4CECB274E77A}"/>
              </a:ext>
            </a:extLst>
          </p:cNvPr>
          <p:cNvSpPr txBox="1"/>
          <p:nvPr/>
        </p:nvSpPr>
        <p:spPr>
          <a:xfrm>
            <a:off x="2355742" y="4618495"/>
            <a:ext cx="8493072" cy="1815882"/>
          </a:xfrm>
          <a:prstGeom prst="rect">
            <a:avLst/>
          </a:prstGeom>
          <a:noFill/>
        </p:spPr>
        <p:txBody>
          <a:bodyPr wrap="square" rtlCol="0">
            <a:spAutoFit/>
          </a:bodyPr>
          <a:lstStyle/>
          <a:p>
            <a:r>
              <a:rPr lang="en-US" sz="2800" b="1">
                <a:effectLst>
                  <a:glow rad="501699">
                    <a:schemeClr val="accent4">
                      <a:lumMod val="40000"/>
                      <a:lumOff val="60000"/>
                    </a:schemeClr>
                  </a:glow>
                </a:effectLst>
              </a:rPr>
              <a:t>PHASE ONE </a:t>
            </a:r>
            <a:r>
              <a:rPr lang="en-US" sz="2800">
                <a:solidFill>
                  <a:schemeClr val="accent4">
                    <a:lumMod val="60000"/>
                    <a:lumOff val="40000"/>
                  </a:schemeClr>
                </a:solidFill>
              </a:rPr>
              <a:t>– </a:t>
            </a:r>
            <a:r>
              <a:rPr lang="en-US" sz="2800"/>
              <a:t>Getting Organized</a:t>
            </a:r>
          </a:p>
          <a:p>
            <a:r>
              <a:rPr lang="en-US" sz="2800" b="1">
                <a:effectLst>
                  <a:glow rad="417214">
                    <a:srgbClr val="FFBAF3"/>
                  </a:glow>
                </a:effectLst>
              </a:rPr>
              <a:t>PHASE TWO </a:t>
            </a:r>
            <a:r>
              <a:rPr lang="en-US" sz="2800" b="1"/>
              <a:t>– </a:t>
            </a:r>
            <a:r>
              <a:rPr lang="en-US" sz="2800"/>
              <a:t>Gathering Information</a:t>
            </a:r>
          </a:p>
          <a:p>
            <a:r>
              <a:rPr lang="en-US" sz="2800" b="1">
                <a:effectLst>
                  <a:glow rad="435892">
                    <a:srgbClr val="5EE6EA"/>
                  </a:glow>
                </a:effectLst>
              </a:rPr>
              <a:t>PHASE THREE </a:t>
            </a:r>
            <a:r>
              <a:rPr lang="en-US" sz="2800" b="1"/>
              <a:t>– </a:t>
            </a:r>
            <a:r>
              <a:rPr lang="en-US" sz="2800"/>
              <a:t>Developing the MYSP</a:t>
            </a:r>
          </a:p>
          <a:p>
            <a:r>
              <a:rPr lang="en-US" sz="2800" b="1">
                <a:effectLst>
                  <a:glow rad="345107">
                    <a:schemeClr val="accent6">
                      <a:lumMod val="60000"/>
                      <a:lumOff val="40000"/>
                    </a:schemeClr>
                  </a:glow>
                </a:effectLst>
              </a:rPr>
              <a:t>PHASE FOUR </a:t>
            </a:r>
            <a:r>
              <a:rPr lang="en-US" sz="2800" b="1"/>
              <a:t>– </a:t>
            </a:r>
            <a:r>
              <a:rPr lang="en-US" sz="2800"/>
              <a:t>Implementing and Monitoring the MYSP</a:t>
            </a:r>
          </a:p>
        </p:txBody>
      </p:sp>
      <p:sp>
        <p:nvSpPr>
          <p:cNvPr id="3" name="Star: 5 Points 2">
            <a:extLst>
              <a:ext uri="{FF2B5EF4-FFF2-40B4-BE49-F238E27FC236}">
                <a16:creationId xmlns:a16="http://schemas.microsoft.com/office/drawing/2014/main" id="{3EA3E8C3-07CD-4683-8D35-4E70EB456DBB}"/>
              </a:ext>
            </a:extLst>
          </p:cNvPr>
          <p:cNvSpPr/>
          <p:nvPr/>
        </p:nvSpPr>
        <p:spPr>
          <a:xfrm>
            <a:off x="2548890" y="2839459"/>
            <a:ext cx="28575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25882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5D5-DCFD-FF44-8D58-EBDA334893DC}"/>
              </a:ext>
            </a:extLst>
          </p:cNvPr>
          <p:cNvSpPr>
            <a:spLocks noGrp="1"/>
          </p:cNvSpPr>
          <p:nvPr>
            <p:ph type="title"/>
          </p:nvPr>
        </p:nvSpPr>
        <p:spPr>
          <a:solidFill>
            <a:srgbClr val="FFBAF3"/>
          </a:solidFill>
        </p:spPr>
        <p:txBody>
          <a:bodyPr/>
          <a:lstStyle/>
          <a:p>
            <a:r>
              <a:rPr lang="en-US"/>
              <a:t>Phase 2 – Gathering Information</a:t>
            </a:r>
          </a:p>
        </p:txBody>
      </p:sp>
      <p:sp>
        <p:nvSpPr>
          <p:cNvPr id="3" name="Content Placeholder 2">
            <a:extLst>
              <a:ext uri="{FF2B5EF4-FFF2-40B4-BE49-F238E27FC236}">
                <a16:creationId xmlns:a16="http://schemas.microsoft.com/office/drawing/2014/main" id="{22016FB9-E4AF-9144-BD69-8F4D58B81FB5}"/>
              </a:ext>
            </a:extLst>
          </p:cNvPr>
          <p:cNvSpPr>
            <a:spLocks noGrp="1"/>
          </p:cNvSpPr>
          <p:nvPr>
            <p:ph idx="1"/>
          </p:nvPr>
        </p:nvSpPr>
        <p:spPr/>
        <p:txBody>
          <a:bodyPr>
            <a:normAutofit/>
          </a:bodyPr>
          <a:lstStyle/>
          <a:p>
            <a:pPr marL="0" indent="0">
              <a:buNone/>
            </a:pPr>
            <a:r>
              <a:rPr lang="en-US" b="1"/>
              <a:t>STAGE ONE – Data Collection and Analysis</a:t>
            </a:r>
          </a:p>
          <a:p>
            <a:pPr marL="0" indent="0">
              <a:buNone/>
            </a:pPr>
            <a:r>
              <a:rPr lang="en-US"/>
              <a:t>1. Data Collection</a:t>
            </a:r>
          </a:p>
          <a:p>
            <a:pPr lvl="1"/>
            <a:r>
              <a:rPr lang="en-US"/>
              <a:t>Internal scan (What data do we have? What data do we need?)</a:t>
            </a:r>
          </a:p>
          <a:p>
            <a:pPr lvl="1"/>
            <a:r>
              <a:rPr lang="en-US"/>
              <a:t>External Scan (What forces are at play externally?)</a:t>
            </a:r>
          </a:p>
          <a:p>
            <a:pPr marL="457189" lvl="1" indent="0">
              <a:buNone/>
            </a:pPr>
            <a:endParaRPr lang="en-US"/>
          </a:p>
          <a:p>
            <a:pPr marL="0" indent="0">
              <a:buNone/>
            </a:pPr>
            <a:r>
              <a:rPr lang="en-US"/>
              <a:t>2. Data Analysis</a:t>
            </a:r>
          </a:p>
          <a:p>
            <a:pPr lvl="1"/>
            <a:r>
              <a:rPr lang="en-US"/>
              <a:t>Find themes and outliers</a:t>
            </a:r>
          </a:p>
          <a:p>
            <a:pPr lvl="1"/>
            <a:r>
              <a:rPr lang="en-US"/>
              <a:t>Identify tentative strategic priorities</a:t>
            </a:r>
          </a:p>
        </p:txBody>
      </p:sp>
    </p:spTree>
    <p:extLst>
      <p:ext uri="{BB962C8B-B14F-4D97-AF65-F5344CB8AC3E}">
        <p14:creationId xmlns:p14="http://schemas.microsoft.com/office/powerpoint/2010/main" val="40157248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35D5-DCFD-FF44-8D58-EBDA334893DC}"/>
              </a:ext>
            </a:extLst>
          </p:cNvPr>
          <p:cNvSpPr>
            <a:spLocks noGrp="1"/>
          </p:cNvSpPr>
          <p:nvPr>
            <p:ph type="title"/>
          </p:nvPr>
        </p:nvSpPr>
        <p:spPr>
          <a:solidFill>
            <a:srgbClr val="FFBAF3"/>
          </a:solidFill>
        </p:spPr>
        <p:txBody>
          <a:bodyPr/>
          <a:lstStyle/>
          <a:p>
            <a:r>
              <a:rPr lang="en-US"/>
              <a:t>Phase 2 – Gathering Information</a:t>
            </a:r>
          </a:p>
        </p:txBody>
      </p:sp>
      <p:sp>
        <p:nvSpPr>
          <p:cNvPr id="3" name="Content Placeholder 2">
            <a:extLst>
              <a:ext uri="{FF2B5EF4-FFF2-40B4-BE49-F238E27FC236}">
                <a16:creationId xmlns:a16="http://schemas.microsoft.com/office/drawing/2014/main" id="{22016FB9-E4AF-9144-BD69-8F4D58B81FB5}"/>
              </a:ext>
            </a:extLst>
          </p:cNvPr>
          <p:cNvSpPr>
            <a:spLocks noGrp="1"/>
          </p:cNvSpPr>
          <p:nvPr>
            <p:ph idx="1"/>
          </p:nvPr>
        </p:nvSpPr>
        <p:spPr/>
        <p:txBody>
          <a:bodyPr>
            <a:normAutofit/>
          </a:bodyPr>
          <a:lstStyle/>
          <a:p>
            <a:pPr marL="0" indent="0">
              <a:buNone/>
            </a:pPr>
            <a:r>
              <a:rPr lang="en-US" b="1"/>
              <a:t>STAGE TWO - Formal Stakeholder Engagement</a:t>
            </a:r>
            <a:endParaRPr lang="en-US"/>
          </a:p>
          <a:p>
            <a:pPr marL="0" indent="0">
              <a:buNone/>
            </a:pPr>
            <a:endParaRPr lang="en-US"/>
          </a:p>
          <a:p>
            <a:pPr marL="914389" lvl="1" indent="-457200">
              <a:buFont typeface="+mj-lt"/>
              <a:buAutoNum type="arabicPeriod"/>
            </a:pPr>
            <a:r>
              <a:rPr lang="en-US"/>
              <a:t>Identify the stakeholders</a:t>
            </a:r>
          </a:p>
          <a:p>
            <a:pPr marL="914389" lvl="1" indent="-457200">
              <a:buFont typeface="+mj-lt"/>
              <a:buAutoNum type="arabicPeriod"/>
            </a:pPr>
            <a:r>
              <a:rPr lang="en-US"/>
              <a:t>Determine the engagement approach and questions</a:t>
            </a:r>
          </a:p>
          <a:p>
            <a:pPr marL="914389" lvl="1" indent="-457200">
              <a:buFont typeface="+mj-lt"/>
              <a:buAutoNum type="arabicPeriod"/>
            </a:pPr>
            <a:r>
              <a:rPr lang="en-US"/>
              <a:t>Conduct the engagements</a:t>
            </a:r>
          </a:p>
          <a:p>
            <a:pPr marL="914389" lvl="1" indent="-457200">
              <a:buFont typeface="+mj-lt"/>
              <a:buAutoNum type="arabicPeriod"/>
            </a:pPr>
            <a:r>
              <a:rPr lang="en-US"/>
              <a:t>Analyze the findings</a:t>
            </a:r>
          </a:p>
          <a:p>
            <a:pPr lvl="2"/>
            <a:r>
              <a:rPr lang="en-US"/>
              <a:t>Find the themes and outliers</a:t>
            </a:r>
          </a:p>
          <a:p>
            <a:pPr lvl="2"/>
            <a:r>
              <a:rPr lang="en-US"/>
              <a:t>Compare the stakeholder feedback to the research data</a:t>
            </a:r>
          </a:p>
          <a:p>
            <a:pPr marL="914389" lvl="1" indent="-457200">
              <a:buFont typeface="+mj-lt"/>
              <a:buAutoNum type="arabicPeriod"/>
            </a:pPr>
            <a:endParaRPr lang="en-US"/>
          </a:p>
        </p:txBody>
      </p:sp>
    </p:spTree>
    <p:extLst>
      <p:ext uri="{BB962C8B-B14F-4D97-AF65-F5344CB8AC3E}">
        <p14:creationId xmlns:p14="http://schemas.microsoft.com/office/powerpoint/2010/main" val="353952442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EB3D-5C5B-AB4F-94C1-61841DC4F698}"/>
              </a:ext>
            </a:extLst>
          </p:cNvPr>
          <p:cNvSpPr>
            <a:spLocks noGrp="1"/>
          </p:cNvSpPr>
          <p:nvPr>
            <p:ph type="title"/>
          </p:nvPr>
        </p:nvSpPr>
        <p:spPr/>
        <p:txBody>
          <a:bodyPr/>
          <a:lstStyle/>
          <a:p>
            <a:r>
              <a:rPr lang="en-US"/>
              <a:t>Future Meetings</a:t>
            </a:r>
          </a:p>
        </p:txBody>
      </p:sp>
      <p:sp>
        <p:nvSpPr>
          <p:cNvPr id="3" name="Content Placeholder 2">
            <a:extLst>
              <a:ext uri="{FF2B5EF4-FFF2-40B4-BE49-F238E27FC236}">
                <a16:creationId xmlns:a16="http://schemas.microsoft.com/office/drawing/2014/main" id="{27059860-2489-6146-95C7-540338A95F6F}"/>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Meetings of the MYSP are planned for the following dates from 5:15 p.m. to 6:45 p.m.</a:t>
            </a:r>
          </a:p>
          <a:p>
            <a:pPr marL="0" indent="0">
              <a:buNone/>
            </a:pPr>
            <a:endParaRPr lang="en-US"/>
          </a:p>
          <a:p>
            <a:pPr marL="685165" lvl="1" indent="-227965"/>
            <a:r>
              <a:rPr lang="en-US" sz="2800">
                <a:latin typeface="Arial"/>
                <a:cs typeface="Arial"/>
              </a:rPr>
              <a:t>May16, 2022</a:t>
            </a:r>
          </a:p>
          <a:p>
            <a:pPr marL="685165" lvl="1" indent="-227965"/>
            <a:r>
              <a:rPr lang="en-US" sz="2800">
                <a:latin typeface="Arial"/>
                <a:cs typeface="Arial"/>
              </a:rPr>
              <a:t>June 13, 2022</a:t>
            </a:r>
          </a:p>
          <a:p>
            <a:pPr marL="457200" lvl="1" indent="0">
              <a:buNone/>
            </a:pPr>
            <a:endParaRPr lang="en-US" sz="2800">
              <a:latin typeface="Arial"/>
              <a:cs typeface="Arial"/>
            </a:endParaRPr>
          </a:p>
          <a:p>
            <a:pPr marL="457200" lvl="1" indent="0">
              <a:buNone/>
            </a:pPr>
            <a:r>
              <a:rPr lang="en-US" sz="2800">
                <a:latin typeface="Arial"/>
                <a:cs typeface="Arial"/>
              </a:rPr>
              <a:t>A final meeting will be scheduled in early September 2022.</a:t>
            </a:r>
            <a:endParaRPr lang="en-US"/>
          </a:p>
        </p:txBody>
      </p:sp>
    </p:spTree>
    <p:extLst>
      <p:ext uri="{BB962C8B-B14F-4D97-AF65-F5344CB8AC3E}">
        <p14:creationId xmlns:p14="http://schemas.microsoft.com/office/powerpoint/2010/main" val="7924042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0417-60D2-B640-AE01-4190610D3A48}"/>
              </a:ext>
            </a:extLst>
          </p:cNvPr>
          <p:cNvSpPr>
            <a:spLocks noGrp="1"/>
          </p:cNvSpPr>
          <p:nvPr>
            <p:ph type="title"/>
          </p:nvPr>
        </p:nvSpPr>
        <p:spPr/>
        <p:txBody>
          <a:bodyPr/>
          <a:lstStyle/>
          <a:p>
            <a:r>
              <a:rPr lang="en-US"/>
              <a:t>MYSP Committee Workshop</a:t>
            </a:r>
          </a:p>
        </p:txBody>
      </p:sp>
      <p:sp>
        <p:nvSpPr>
          <p:cNvPr id="3" name="Content Placeholder 2">
            <a:extLst>
              <a:ext uri="{FF2B5EF4-FFF2-40B4-BE49-F238E27FC236}">
                <a16:creationId xmlns:a16="http://schemas.microsoft.com/office/drawing/2014/main" id="{F6808C4D-9745-BD48-A54F-0916874E84B6}"/>
              </a:ext>
            </a:extLst>
          </p:cNvPr>
          <p:cNvSpPr>
            <a:spLocks noGrp="1"/>
          </p:cNvSpPr>
          <p:nvPr>
            <p:ph idx="1"/>
          </p:nvPr>
        </p:nvSpPr>
        <p:spPr>
          <a:xfrm>
            <a:off x="838200" y="1566041"/>
            <a:ext cx="10515600" cy="4610922"/>
          </a:xfrm>
        </p:spPr>
        <p:txBody>
          <a:bodyPr vert="horz" lIns="91440" tIns="45720" rIns="91440" bIns="45720" rtlCol="0" anchor="t">
            <a:normAutofit/>
          </a:bodyPr>
          <a:lstStyle/>
          <a:p>
            <a:pPr marL="0" indent="0">
              <a:buNone/>
            </a:pPr>
            <a:r>
              <a:rPr lang="en-US">
                <a:latin typeface="Arial"/>
                <a:cs typeface="Arial"/>
              </a:rPr>
              <a:t>5:15pm – 6:45pm - Virtual</a:t>
            </a:r>
            <a:endParaRPr lang="en-US"/>
          </a:p>
          <a:p>
            <a:pPr marL="0" indent="0">
              <a:buNone/>
            </a:pPr>
            <a:endParaRPr lang="en-US"/>
          </a:p>
          <a:p>
            <a:pPr marL="0" indent="0">
              <a:buNone/>
            </a:pPr>
            <a:r>
              <a:rPr lang="en-US" b="1"/>
              <a:t>Content For This Evening</a:t>
            </a:r>
          </a:p>
          <a:p>
            <a:pPr marL="685165" lvl="1" indent="-227965"/>
            <a:r>
              <a:rPr lang="en-US">
                <a:latin typeface="Arial"/>
                <a:cs typeface="Arial"/>
              </a:rPr>
              <a:t>Welcome</a:t>
            </a:r>
          </a:p>
          <a:p>
            <a:pPr marL="685165" lvl="1" indent="-227965"/>
            <a:r>
              <a:rPr lang="en-US">
                <a:latin typeface="Arial"/>
                <a:cs typeface="Arial"/>
              </a:rPr>
              <a:t>Land Acknowledgement</a:t>
            </a:r>
          </a:p>
          <a:p>
            <a:pPr marL="685165" lvl="1" indent="-227965"/>
            <a:r>
              <a:rPr lang="en-US">
                <a:latin typeface="Arial"/>
                <a:cs typeface="Arial"/>
              </a:rPr>
              <a:t>Opening Prayer</a:t>
            </a:r>
          </a:p>
          <a:p>
            <a:pPr marL="685165" lvl="1" indent="-227965"/>
            <a:r>
              <a:rPr lang="en-US">
                <a:latin typeface="Arial"/>
                <a:cs typeface="Arial"/>
              </a:rPr>
              <a:t>Review of Mandate and Timelines</a:t>
            </a:r>
          </a:p>
          <a:p>
            <a:pPr marL="685165" lvl="1" indent="-227965"/>
            <a:r>
              <a:rPr lang="en-US">
                <a:latin typeface="Arial"/>
                <a:cs typeface="Arial"/>
              </a:rPr>
              <a:t>Internal scan of programs, practices and human resource investments</a:t>
            </a:r>
          </a:p>
          <a:p>
            <a:pPr marL="685165" lvl="1" indent="-227965"/>
            <a:r>
              <a:rPr lang="en-US">
                <a:latin typeface="Arial"/>
                <a:cs typeface="Arial"/>
              </a:rPr>
              <a:t>Review of Mission and Values</a:t>
            </a:r>
          </a:p>
          <a:p>
            <a:pPr marL="685165" lvl="1" indent="-227965"/>
            <a:r>
              <a:rPr lang="en-US">
                <a:latin typeface="Arial"/>
                <a:cs typeface="Arial"/>
              </a:rPr>
              <a:t>Next Steps</a:t>
            </a:r>
          </a:p>
          <a:p>
            <a:pPr marL="457200" lvl="1" indent="0">
              <a:buNone/>
            </a:pPr>
            <a:endParaRPr lang="en-US">
              <a:latin typeface="Arial"/>
              <a:cs typeface="Arial"/>
            </a:endParaRPr>
          </a:p>
        </p:txBody>
      </p:sp>
    </p:spTree>
    <p:extLst>
      <p:ext uri="{BB962C8B-B14F-4D97-AF65-F5344CB8AC3E}">
        <p14:creationId xmlns:p14="http://schemas.microsoft.com/office/powerpoint/2010/main" val="21020865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B12A-F225-404F-A0AA-73781D620354}"/>
              </a:ext>
            </a:extLst>
          </p:cNvPr>
          <p:cNvSpPr>
            <a:spLocks noGrp="1"/>
          </p:cNvSpPr>
          <p:nvPr>
            <p:ph type="title"/>
          </p:nvPr>
        </p:nvSpPr>
        <p:spPr>
          <a:xfrm>
            <a:off x="932793" y="0"/>
            <a:ext cx="10515600" cy="1325563"/>
          </a:xfrm>
        </p:spPr>
        <p:txBody>
          <a:bodyPr/>
          <a:lstStyle/>
          <a:p>
            <a:r>
              <a:rPr lang="en-US"/>
              <a:t>Members</a:t>
            </a:r>
          </a:p>
        </p:txBody>
      </p:sp>
      <p:sp>
        <p:nvSpPr>
          <p:cNvPr id="3" name="Content Placeholder 2">
            <a:extLst>
              <a:ext uri="{FF2B5EF4-FFF2-40B4-BE49-F238E27FC236}">
                <a16:creationId xmlns:a16="http://schemas.microsoft.com/office/drawing/2014/main" id="{80C380A2-FCE9-BE40-BDD2-82C1C3F8FEE9}"/>
              </a:ext>
            </a:extLst>
          </p:cNvPr>
          <p:cNvSpPr>
            <a:spLocks noGrp="1"/>
          </p:cNvSpPr>
          <p:nvPr>
            <p:ph idx="1"/>
          </p:nvPr>
        </p:nvSpPr>
        <p:spPr>
          <a:xfrm>
            <a:off x="838200" y="1072056"/>
            <a:ext cx="4995041" cy="5580992"/>
          </a:xfrm>
        </p:spPr>
        <p:txBody>
          <a:bodyPr vert="horz" lIns="91440" tIns="45720" rIns="91440" bIns="45720" rtlCol="0" anchor="t">
            <a:normAutofit fontScale="25000" lnSpcReduction="20000"/>
          </a:bodyPr>
          <a:lstStyle/>
          <a:p>
            <a:pPr marL="0" indent="0" fontAlgn="base">
              <a:buNone/>
            </a:pPr>
            <a:r>
              <a:rPr lang="en-CA" sz="6400" b="1">
                <a:latin typeface="Arial"/>
                <a:cs typeface="Arial"/>
              </a:rPr>
              <a:t>Co-Chairs:</a:t>
            </a:r>
          </a:p>
          <a:p>
            <a:pPr marL="0" indent="0" fontAlgn="base">
              <a:buNone/>
            </a:pPr>
            <a:r>
              <a:rPr lang="en-CA" sz="5600">
                <a:latin typeface="Arial"/>
                <a:cs typeface="Arial"/>
              </a:rPr>
              <a:t>Morgan Ste. Marie, Chair of the Board</a:t>
            </a:r>
          </a:p>
          <a:p>
            <a:pPr marL="0" indent="0" fontAlgn="base">
              <a:buNone/>
            </a:pPr>
            <a:r>
              <a:rPr lang="en-CA" sz="5600">
                <a:latin typeface="Arial"/>
                <a:cs typeface="Arial"/>
              </a:rPr>
              <a:t>Tracy Barill, Director of Education </a:t>
            </a:r>
          </a:p>
          <a:p>
            <a:pPr marL="0" indent="0" fontAlgn="base">
              <a:buNone/>
            </a:pPr>
            <a:endParaRPr lang="en-CA" sz="3200"/>
          </a:p>
          <a:p>
            <a:pPr marL="0" indent="0" fontAlgn="base">
              <a:buNone/>
            </a:pPr>
            <a:r>
              <a:rPr lang="en-CA" sz="6400" b="1">
                <a:latin typeface="Arial"/>
                <a:cs typeface="Arial"/>
              </a:rPr>
              <a:t>MYSP Facilitator:</a:t>
            </a:r>
          </a:p>
          <a:p>
            <a:pPr marL="0" indent="0" fontAlgn="base">
              <a:buNone/>
            </a:pPr>
            <a:r>
              <a:rPr lang="en-CA" sz="5600">
                <a:latin typeface="Arial"/>
                <a:cs typeface="Arial"/>
              </a:rPr>
              <a:t>Lewis </a:t>
            </a:r>
            <a:r>
              <a:rPr lang="en-CA" sz="5600" err="1">
                <a:latin typeface="Arial"/>
                <a:cs typeface="Arial"/>
              </a:rPr>
              <a:t>Morgulis</a:t>
            </a:r>
            <a:r>
              <a:rPr lang="en-CA" sz="5600">
                <a:latin typeface="Arial"/>
                <a:cs typeface="Arial"/>
              </a:rPr>
              <a:t>, L&amp;C Planning Consultants</a:t>
            </a:r>
            <a:endParaRPr lang="en-CA" sz="5600"/>
          </a:p>
          <a:p>
            <a:pPr marL="0" indent="0" fontAlgn="base">
              <a:buNone/>
            </a:pPr>
            <a:endParaRPr lang="en-CA" sz="3200"/>
          </a:p>
          <a:p>
            <a:pPr marL="0" indent="0" fontAlgn="base">
              <a:buNone/>
            </a:pPr>
            <a:r>
              <a:rPr lang="en-CA" sz="6400" b="1">
                <a:latin typeface="Arial"/>
                <a:cs typeface="Arial"/>
              </a:rPr>
              <a:t>Communications:</a:t>
            </a:r>
          </a:p>
          <a:p>
            <a:pPr marL="0" indent="0" fontAlgn="base">
              <a:buNone/>
            </a:pPr>
            <a:r>
              <a:rPr lang="en-CA" sz="5600">
                <a:latin typeface="Arial"/>
                <a:cs typeface="Arial"/>
              </a:rPr>
              <a:t>Amanda Roffey, </a:t>
            </a:r>
            <a:r>
              <a:rPr lang="en-CA" sz="5600" err="1">
                <a:latin typeface="Arial"/>
                <a:cs typeface="Arial"/>
              </a:rPr>
              <a:t>Faeron</a:t>
            </a:r>
            <a:r>
              <a:rPr lang="en-CA" sz="5600">
                <a:latin typeface="Arial"/>
                <a:cs typeface="Arial"/>
              </a:rPr>
              <a:t> Pileggi, Emily McCall</a:t>
            </a:r>
            <a:br>
              <a:rPr lang="en-CA" sz="5600"/>
            </a:br>
            <a:endParaRPr lang="en-CA" sz="5600"/>
          </a:p>
          <a:p>
            <a:pPr marL="0" indent="0" fontAlgn="base">
              <a:buNone/>
            </a:pPr>
            <a:r>
              <a:rPr lang="en-CA" sz="6400">
                <a:latin typeface="Arial"/>
                <a:cs typeface="Arial"/>
              </a:rPr>
              <a:t>T</a:t>
            </a:r>
            <a:r>
              <a:rPr lang="en-CA" sz="6400" b="1">
                <a:latin typeface="Arial"/>
                <a:cs typeface="Arial"/>
              </a:rPr>
              <a:t>rustees, Clergy and Senior Admin:</a:t>
            </a:r>
          </a:p>
          <a:p>
            <a:pPr marL="0" indent="0" fontAlgn="base">
              <a:buNone/>
            </a:pPr>
            <a:r>
              <a:rPr lang="en-CA" sz="5600">
                <a:latin typeface="Arial"/>
                <a:cs typeface="Arial"/>
              </a:rPr>
              <a:t>John Rinella, Vice Chair of the Board </a:t>
            </a:r>
          </a:p>
          <a:p>
            <a:pPr marL="0" indent="0" fontAlgn="base">
              <a:buNone/>
            </a:pPr>
            <a:r>
              <a:rPr lang="en-CA" sz="5600">
                <a:latin typeface="Arial"/>
                <a:cs typeface="Arial"/>
              </a:rPr>
              <a:t>Monique Forster, Trustee </a:t>
            </a:r>
          </a:p>
          <a:p>
            <a:pPr marL="0" indent="0" fontAlgn="base">
              <a:buNone/>
            </a:pPr>
            <a:r>
              <a:rPr lang="en-CA" sz="5600">
                <a:latin typeface="Arial"/>
                <a:cs typeface="Arial"/>
              </a:rPr>
              <a:t>Janice Oldman, Trustee </a:t>
            </a:r>
          </a:p>
          <a:p>
            <a:pPr marL="0" indent="0" fontAlgn="base">
              <a:buNone/>
            </a:pPr>
            <a:r>
              <a:rPr lang="en-CA" sz="5600">
                <a:latin typeface="Arial"/>
                <a:cs typeface="Arial"/>
              </a:rPr>
              <a:t>Mikhail </a:t>
            </a:r>
            <a:r>
              <a:rPr lang="en-CA" sz="5600" err="1">
                <a:latin typeface="Arial"/>
                <a:cs typeface="Arial"/>
              </a:rPr>
              <a:t>Yurkoski</a:t>
            </a:r>
            <a:r>
              <a:rPr lang="en-CA" sz="5600">
                <a:latin typeface="Arial"/>
                <a:cs typeface="Arial"/>
              </a:rPr>
              <a:t>, Trustee </a:t>
            </a:r>
          </a:p>
          <a:p>
            <a:pPr marL="0" indent="0" fontAlgn="base">
              <a:buNone/>
            </a:pPr>
            <a:r>
              <a:rPr lang="en-CA" sz="5600">
                <a:latin typeface="Arial"/>
                <a:cs typeface="Arial"/>
              </a:rPr>
              <a:t>Declan Amaral, Student Trustee </a:t>
            </a:r>
          </a:p>
          <a:p>
            <a:pPr marL="0" indent="0" fontAlgn="base">
              <a:buNone/>
            </a:pPr>
            <a:r>
              <a:rPr lang="en-CA" sz="5600">
                <a:latin typeface="Arial"/>
                <a:cs typeface="Arial"/>
              </a:rPr>
              <a:t>Sophie </a:t>
            </a:r>
            <a:r>
              <a:rPr lang="en-CA" sz="5600" err="1">
                <a:latin typeface="Arial"/>
                <a:cs typeface="Arial"/>
              </a:rPr>
              <a:t>Nwaoha</a:t>
            </a:r>
            <a:r>
              <a:rPr lang="en-CA" sz="5600">
                <a:latin typeface="Arial"/>
                <a:cs typeface="Arial"/>
              </a:rPr>
              <a:t>, Student Trustee </a:t>
            </a:r>
          </a:p>
          <a:p>
            <a:pPr marL="0" indent="0" fontAlgn="base">
              <a:buNone/>
            </a:pPr>
            <a:r>
              <a:rPr lang="en-CA" sz="5600">
                <a:latin typeface="Arial"/>
                <a:cs typeface="Arial"/>
              </a:rPr>
              <a:t>Fr. Keith Callaghan, Archdiocese of Toronto </a:t>
            </a:r>
          </a:p>
          <a:p>
            <a:pPr marL="0" indent="0">
              <a:buNone/>
            </a:pPr>
            <a:r>
              <a:rPr lang="en-CA" sz="5600">
                <a:latin typeface="Arial"/>
                <a:cs typeface="Arial"/>
              </a:rPr>
              <a:t>Kayode Akomolafe, Human Rights and Equity Advisor</a:t>
            </a:r>
          </a:p>
          <a:p>
            <a:pPr marL="0" indent="0" fontAlgn="base">
              <a:buNone/>
            </a:pPr>
            <a:r>
              <a:rPr lang="en-CA" sz="5600">
                <a:latin typeface="Arial"/>
                <a:cs typeface="Arial"/>
              </a:rPr>
              <a:t>Mariah O’Reilly, Superintendent of Education, Academic </a:t>
            </a:r>
          </a:p>
          <a:p>
            <a:pPr marL="0" indent="0" fontAlgn="base">
              <a:buNone/>
            </a:pPr>
            <a:r>
              <a:rPr lang="en-CA" sz="5600">
                <a:latin typeface="Arial"/>
                <a:cs typeface="Arial"/>
              </a:rPr>
              <a:t>Scott Grieve, Superintendent, Corporate </a:t>
            </a:r>
          </a:p>
          <a:p>
            <a:pPr marL="227965" indent="-227965"/>
            <a:endParaRPr lang="en-US"/>
          </a:p>
        </p:txBody>
      </p:sp>
      <p:sp>
        <p:nvSpPr>
          <p:cNvPr id="4" name="TextBox 3">
            <a:extLst>
              <a:ext uri="{FF2B5EF4-FFF2-40B4-BE49-F238E27FC236}">
                <a16:creationId xmlns:a16="http://schemas.microsoft.com/office/drawing/2014/main" id="{554DA4C7-B4F1-1E43-8632-29EF883D0554}"/>
              </a:ext>
            </a:extLst>
          </p:cNvPr>
          <p:cNvSpPr txBox="1"/>
          <p:nvPr/>
        </p:nvSpPr>
        <p:spPr>
          <a:xfrm>
            <a:off x="6195029" y="264299"/>
            <a:ext cx="4866290" cy="6432530"/>
          </a:xfrm>
          <a:prstGeom prst="rect">
            <a:avLst/>
          </a:prstGeom>
          <a:noFill/>
        </p:spPr>
        <p:txBody>
          <a:bodyPr wrap="square" lIns="91440" tIns="45720" rIns="91440" bIns="45720" rtlCol="0" anchor="t">
            <a:spAutoFit/>
          </a:bodyPr>
          <a:lstStyle/>
          <a:p>
            <a:pPr fontAlgn="base"/>
            <a:r>
              <a:rPr lang="en-CA" sz="1900" b="1"/>
              <a:t>Data Analyst</a:t>
            </a:r>
          </a:p>
          <a:p>
            <a:pPr fontAlgn="base"/>
            <a:r>
              <a:rPr lang="en-CA" sz="1900">
                <a:cs typeface="Calibri"/>
              </a:rPr>
              <a:t>Richard </a:t>
            </a:r>
            <a:r>
              <a:rPr lang="en-CA" sz="1900" err="1">
                <a:cs typeface="Calibri"/>
              </a:rPr>
              <a:t>DeCaires</a:t>
            </a:r>
            <a:endParaRPr lang="en-CA" sz="1900">
              <a:cs typeface="Calibri"/>
            </a:endParaRPr>
          </a:p>
          <a:p>
            <a:pPr fontAlgn="base"/>
            <a:endParaRPr lang="en-CA" sz="1900"/>
          </a:p>
          <a:p>
            <a:pPr fontAlgn="base"/>
            <a:r>
              <a:rPr lang="en-CA" sz="1900" b="1"/>
              <a:t>Partner and Community Representatives:</a:t>
            </a:r>
            <a:endParaRPr lang="en-CA" sz="1900"/>
          </a:p>
          <a:p>
            <a:pPr fontAlgn="base"/>
            <a:r>
              <a:rPr lang="en-CA" sz="1600"/>
              <a:t>Erin Troost, APSSP </a:t>
            </a:r>
            <a:endParaRPr lang="en-CA" sz="1600">
              <a:cs typeface="Calibri"/>
            </a:endParaRPr>
          </a:p>
          <a:p>
            <a:pPr fontAlgn="base"/>
            <a:r>
              <a:rPr lang="en-CA" sz="1600"/>
              <a:t>David </a:t>
            </a:r>
            <a:r>
              <a:rPr lang="en-CA" sz="1600" err="1"/>
              <a:t>Dubowits</a:t>
            </a:r>
            <a:r>
              <a:rPr lang="en-CA" sz="1600"/>
              <a:t>, Chaplains </a:t>
            </a:r>
            <a:endParaRPr lang="en-CA" sz="1600">
              <a:cs typeface="Calibri"/>
            </a:endParaRPr>
          </a:p>
          <a:p>
            <a:pPr fontAlgn="base"/>
            <a:r>
              <a:rPr lang="en-CA" sz="1600"/>
              <a:t>Melissa Vickery, CPCO Elementary </a:t>
            </a:r>
            <a:endParaRPr lang="en-CA" sz="1600">
              <a:cs typeface="Calibri"/>
            </a:endParaRPr>
          </a:p>
          <a:p>
            <a:pPr fontAlgn="base"/>
            <a:r>
              <a:rPr lang="en-CA" sz="1600"/>
              <a:t>Paula </a:t>
            </a:r>
            <a:r>
              <a:rPr lang="en-CA" sz="1600" err="1"/>
              <a:t>Sorhaitz</a:t>
            </a:r>
            <a:r>
              <a:rPr lang="en-CA" sz="1600"/>
              <a:t>, CPCO Secondary </a:t>
            </a:r>
            <a:endParaRPr lang="en-CA" sz="1600">
              <a:cs typeface="Calibri"/>
            </a:endParaRPr>
          </a:p>
          <a:p>
            <a:pPr fontAlgn="base"/>
            <a:r>
              <a:rPr lang="en-CA" sz="1600"/>
              <a:t>John Quarrie, CUPE Custodial/Maintenance</a:t>
            </a:r>
            <a:endParaRPr lang="en-CA" sz="1600">
              <a:cs typeface="Calibri"/>
            </a:endParaRPr>
          </a:p>
          <a:p>
            <a:pPr fontAlgn="base"/>
            <a:r>
              <a:rPr lang="en-CA" sz="1600"/>
              <a:t>Maureen Cope, CUPE Educational Assistants</a:t>
            </a:r>
            <a:endParaRPr lang="en-CA" sz="1600">
              <a:cs typeface="Calibri"/>
            </a:endParaRPr>
          </a:p>
          <a:p>
            <a:pPr fontAlgn="base"/>
            <a:r>
              <a:rPr lang="en-CA" sz="1600"/>
              <a:t>Sajida Aaron, CUPE LINC/ESL</a:t>
            </a:r>
            <a:endParaRPr lang="en-CA" sz="1600">
              <a:cs typeface="Calibri"/>
            </a:endParaRPr>
          </a:p>
          <a:p>
            <a:pPr fontAlgn="base"/>
            <a:r>
              <a:rPr lang="en-CA" sz="1600"/>
              <a:t>Mike Morris, CUPE Secretarial/Clerical/Technical</a:t>
            </a:r>
            <a:endParaRPr lang="en-CA" sz="1600">
              <a:cs typeface="Calibri"/>
            </a:endParaRPr>
          </a:p>
          <a:p>
            <a:pPr fontAlgn="base"/>
            <a:r>
              <a:rPr lang="en-CA" sz="1600"/>
              <a:t>Kelly Mulville, ETFO/DECE </a:t>
            </a:r>
            <a:endParaRPr lang="en-CA" sz="1600">
              <a:cs typeface="Calibri"/>
            </a:endParaRPr>
          </a:p>
          <a:p>
            <a:pPr fontAlgn="base"/>
            <a:r>
              <a:rPr lang="en-CA" sz="1600"/>
              <a:t>Lori Jones, Management Administrative Group </a:t>
            </a:r>
            <a:endParaRPr lang="en-CA" sz="1600">
              <a:cs typeface="Calibri"/>
            </a:endParaRPr>
          </a:p>
          <a:p>
            <a:pPr fontAlgn="base"/>
            <a:r>
              <a:rPr lang="en-CA" sz="1600"/>
              <a:t>Jaci French, OECTA Elementary </a:t>
            </a:r>
            <a:endParaRPr lang="en-CA" sz="1600">
              <a:cs typeface="Calibri"/>
            </a:endParaRPr>
          </a:p>
          <a:p>
            <a:pPr fontAlgn="base"/>
            <a:r>
              <a:rPr lang="en-CA" sz="1600"/>
              <a:t>Paul </a:t>
            </a:r>
            <a:r>
              <a:rPr lang="en-CA" sz="1600" err="1"/>
              <a:t>Collicutt</a:t>
            </a:r>
            <a:r>
              <a:rPr lang="en-CA" sz="1600"/>
              <a:t>, OECTA Secondary </a:t>
            </a:r>
            <a:endParaRPr lang="en-CA" sz="1600">
              <a:cs typeface="Calibri"/>
            </a:endParaRPr>
          </a:p>
          <a:p>
            <a:pPr fontAlgn="base"/>
            <a:r>
              <a:rPr lang="en-CA" sz="1600"/>
              <a:t>Valerie Adamo, Special Education Advisory Committee </a:t>
            </a:r>
            <a:endParaRPr lang="en-CA" sz="1600">
              <a:cs typeface="Calibri"/>
            </a:endParaRPr>
          </a:p>
          <a:p>
            <a:pPr fontAlgn="base"/>
            <a:r>
              <a:rPr lang="en-CA" sz="1600"/>
              <a:t>Vanessa </a:t>
            </a:r>
            <a:r>
              <a:rPr lang="en-CA" sz="1600" err="1"/>
              <a:t>Asgarali</a:t>
            </a:r>
            <a:r>
              <a:rPr lang="en-CA" sz="1600"/>
              <a:t>, Durham Catholic Parent Involvement </a:t>
            </a:r>
            <a:endParaRPr lang="en-CA" sz="1600">
              <a:cs typeface="Calibri"/>
            </a:endParaRPr>
          </a:p>
          <a:p>
            <a:pPr fontAlgn="base"/>
            <a:r>
              <a:rPr lang="en-CA" sz="1600"/>
              <a:t>Julie Pigeon, Indigenous Education Circle </a:t>
            </a:r>
            <a:endParaRPr lang="en-CA" sz="1600">
              <a:cs typeface="Calibri"/>
            </a:endParaRPr>
          </a:p>
          <a:p>
            <a:pPr fontAlgn="base"/>
            <a:r>
              <a:rPr lang="en-CA" sz="1600"/>
              <a:t>Sean McCormack, ABR &amp; BE Committee</a:t>
            </a:r>
            <a:endParaRPr lang="en-CA" sz="1600">
              <a:cs typeface="Calibri"/>
            </a:endParaRPr>
          </a:p>
          <a:p>
            <a:r>
              <a:rPr lang="en-CA" sz="1600">
                <a:cs typeface="Calibri"/>
              </a:rPr>
              <a:t>Nicole Emanuel, ABR &amp; BE Committee</a:t>
            </a:r>
          </a:p>
          <a:p>
            <a:r>
              <a:rPr lang="en-CA" sz="1600">
                <a:cs typeface="Calibri"/>
              </a:rPr>
              <a:t>Kelly Stephen, 2SLGBTQ+ Advisory Committee</a:t>
            </a:r>
            <a:endParaRPr lang="en-CA" sz="1600"/>
          </a:p>
          <a:p>
            <a:pPr fontAlgn="base"/>
            <a:r>
              <a:rPr lang="en-CA" sz="1600"/>
              <a:t>Katherine </a:t>
            </a:r>
            <a:r>
              <a:rPr lang="en-CA" sz="1600" err="1"/>
              <a:t>Mustachi</a:t>
            </a:r>
            <a:r>
              <a:rPr lang="en-CA" sz="1600"/>
              <a:t>, Faith Formation</a:t>
            </a:r>
            <a:endParaRPr lang="en-CA" sz="1600">
              <a:cs typeface="Calibri"/>
            </a:endParaRPr>
          </a:p>
          <a:p>
            <a:r>
              <a:rPr lang="en-CA" sz="1600">
                <a:cs typeface="Calibri"/>
              </a:rPr>
              <a:t>Diane Mullane, Mental Health Lead</a:t>
            </a:r>
            <a:endParaRPr lang="en-CA" sz="1600"/>
          </a:p>
          <a:p>
            <a:pPr fontAlgn="base"/>
            <a:r>
              <a:rPr lang="en-CA" sz="1600" err="1"/>
              <a:t>Luetasha</a:t>
            </a:r>
            <a:r>
              <a:rPr lang="en-CA" sz="1600"/>
              <a:t> Watkins, Childcare Partners </a:t>
            </a:r>
            <a:endParaRPr lang="en-CA" sz="1600">
              <a:cs typeface="Calibri"/>
            </a:endParaRPr>
          </a:p>
        </p:txBody>
      </p:sp>
    </p:spTree>
    <p:extLst>
      <p:ext uri="{BB962C8B-B14F-4D97-AF65-F5344CB8AC3E}">
        <p14:creationId xmlns:p14="http://schemas.microsoft.com/office/powerpoint/2010/main" val="705896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56C2-A982-ED4C-842A-B172309245B3}"/>
              </a:ext>
            </a:extLst>
          </p:cNvPr>
          <p:cNvSpPr>
            <a:spLocks noGrp="1"/>
          </p:cNvSpPr>
          <p:nvPr>
            <p:ph type="title"/>
          </p:nvPr>
        </p:nvSpPr>
        <p:spPr>
          <a:xfrm>
            <a:off x="993183" y="2103437"/>
            <a:ext cx="10515600" cy="1325563"/>
          </a:xfrm>
        </p:spPr>
        <p:txBody>
          <a:bodyPr>
            <a:normAutofit/>
          </a:bodyPr>
          <a:lstStyle/>
          <a:p>
            <a:pPr algn="ctr"/>
            <a:r>
              <a:rPr lang="en-US" sz="6000"/>
              <a:t>WHY ARE WE HERE?</a:t>
            </a:r>
          </a:p>
        </p:txBody>
      </p:sp>
    </p:spTree>
    <p:extLst>
      <p:ext uri="{BB962C8B-B14F-4D97-AF65-F5344CB8AC3E}">
        <p14:creationId xmlns:p14="http://schemas.microsoft.com/office/powerpoint/2010/main" val="32321488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F0D3-570F-9C40-A1DC-4C9E66F5C2C9}"/>
              </a:ext>
            </a:extLst>
          </p:cNvPr>
          <p:cNvSpPr>
            <a:spLocks noGrp="1"/>
          </p:cNvSpPr>
          <p:nvPr>
            <p:ph type="title"/>
          </p:nvPr>
        </p:nvSpPr>
        <p:spPr/>
        <p:txBody>
          <a:bodyPr/>
          <a:lstStyle/>
          <a:p>
            <a:r>
              <a:rPr lang="en-US"/>
              <a:t>Why Are We Here?</a:t>
            </a:r>
          </a:p>
        </p:txBody>
      </p:sp>
      <p:sp>
        <p:nvSpPr>
          <p:cNvPr id="3" name="Content Placeholder 2">
            <a:extLst>
              <a:ext uri="{FF2B5EF4-FFF2-40B4-BE49-F238E27FC236}">
                <a16:creationId xmlns:a16="http://schemas.microsoft.com/office/drawing/2014/main" id="{B1F2F534-0E00-214B-AB05-DEAC4444AE6B}"/>
              </a:ext>
            </a:extLst>
          </p:cNvPr>
          <p:cNvSpPr>
            <a:spLocks noGrp="1"/>
          </p:cNvSpPr>
          <p:nvPr>
            <p:ph idx="1"/>
          </p:nvPr>
        </p:nvSpPr>
        <p:spPr>
          <a:xfrm>
            <a:off x="838200" y="1534510"/>
            <a:ext cx="9485376" cy="4642453"/>
          </a:xfrm>
        </p:spPr>
        <p:txBody>
          <a:bodyPr vert="horz" lIns="91440" tIns="45720" rIns="91440" bIns="45720" rtlCol="0" anchor="t">
            <a:normAutofit/>
          </a:bodyPr>
          <a:lstStyle/>
          <a:p>
            <a:pPr marL="0" indent="0">
              <a:buNone/>
            </a:pPr>
            <a:r>
              <a:rPr lang="en-CA" sz="3200">
                <a:latin typeface="Arial"/>
                <a:cs typeface="Arial"/>
              </a:rPr>
              <a:t>Ontario Education Act, section 169.1(1) </a:t>
            </a:r>
            <a:endParaRPr lang="en-CA" sz="3200"/>
          </a:p>
          <a:p>
            <a:pPr marL="456565" lvl="1" indent="0">
              <a:buNone/>
            </a:pPr>
            <a:r>
              <a:rPr lang="en-CA" sz="3200">
                <a:latin typeface="Arial"/>
                <a:cs typeface="Arial"/>
              </a:rPr>
              <a:t>Every board shall develop a multi-year plan aimed at:</a:t>
            </a:r>
          </a:p>
          <a:p>
            <a:pPr marL="685165" lvl="1" indent="-227965"/>
            <a:r>
              <a:rPr lang="en-CA" sz="3200">
                <a:latin typeface="Arial"/>
                <a:cs typeface="Arial"/>
              </a:rPr>
              <a:t>promoting </a:t>
            </a:r>
            <a:r>
              <a:rPr lang="en-CA" sz="3200">
                <a:solidFill>
                  <a:srgbClr val="FF0000"/>
                </a:solidFill>
                <a:latin typeface="Arial"/>
                <a:cs typeface="Arial"/>
              </a:rPr>
              <a:t>student achievement</a:t>
            </a:r>
            <a:r>
              <a:rPr lang="en-CA" sz="3200">
                <a:latin typeface="Arial"/>
                <a:cs typeface="Arial"/>
              </a:rPr>
              <a:t> and </a:t>
            </a:r>
            <a:r>
              <a:rPr lang="en-CA" sz="3200">
                <a:solidFill>
                  <a:srgbClr val="FF0000"/>
                </a:solidFill>
                <a:latin typeface="Arial"/>
                <a:cs typeface="Arial"/>
              </a:rPr>
              <a:t>well-being</a:t>
            </a:r>
            <a:r>
              <a:rPr lang="en-CA" sz="3200">
                <a:latin typeface="Arial"/>
                <a:cs typeface="Arial"/>
              </a:rPr>
              <a:t>; </a:t>
            </a:r>
            <a:endParaRPr lang="en-CA" sz="3200"/>
          </a:p>
          <a:p>
            <a:pPr marL="685165" lvl="1" indent="-227965"/>
            <a:r>
              <a:rPr lang="en-CA" sz="3200">
                <a:latin typeface="Arial"/>
                <a:cs typeface="Arial"/>
              </a:rPr>
              <a:t>a positive </a:t>
            </a:r>
            <a:r>
              <a:rPr lang="en-CA" sz="3200">
                <a:solidFill>
                  <a:srgbClr val="FF0000"/>
                </a:solidFill>
                <a:latin typeface="Arial"/>
                <a:cs typeface="Arial"/>
              </a:rPr>
              <a:t>school climate</a:t>
            </a:r>
            <a:r>
              <a:rPr lang="en-CA" sz="3200">
                <a:latin typeface="Arial"/>
                <a:cs typeface="Arial"/>
              </a:rPr>
              <a:t> that is </a:t>
            </a:r>
            <a:r>
              <a:rPr lang="en-CA" sz="3200">
                <a:solidFill>
                  <a:srgbClr val="FF0000"/>
                </a:solidFill>
                <a:latin typeface="Arial"/>
                <a:cs typeface="Arial"/>
              </a:rPr>
              <a:t>inclusive and accepting</a:t>
            </a:r>
            <a:r>
              <a:rPr lang="en-CA" sz="3200">
                <a:latin typeface="Arial"/>
                <a:cs typeface="Arial"/>
              </a:rPr>
              <a:t> of all pupils, </a:t>
            </a:r>
            <a:endParaRPr lang="en-CA" sz="3200"/>
          </a:p>
          <a:p>
            <a:pPr marL="685165" lvl="1" indent="-227965"/>
            <a:r>
              <a:rPr lang="en-CA" sz="3200">
                <a:latin typeface="Arial"/>
                <a:cs typeface="Arial"/>
              </a:rPr>
              <a:t>the </a:t>
            </a:r>
            <a:r>
              <a:rPr lang="en-CA" sz="3200">
                <a:solidFill>
                  <a:srgbClr val="FF0000"/>
                </a:solidFill>
                <a:latin typeface="Arial"/>
                <a:cs typeface="Arial"/>
              </a:rPr>
              <a:t>prevention of bullying</a:t>
            </a:r>
            <a:r>
              <a:rPr lang="en-CA" sz="3200">
                <a:latin typeface="Arial"/>
                <a:cs typeface="Arial"/>
              </a:rPr>
              <a:t> and </a:t>
            </a:r>
            <a:endParaRPr lang="en-CA" sz="3200"/>
          </a:p>
          <a:p>
            <a:pPr marL="685165" lvl="1" indent="-227965"/>
            <a:r>
              <a:rPr lang="en-CA" sz="3200">
                <a:latin typeface="Arial"/>
                <a:cs typeface="Arial"/>
              </a:rPr>
              <a:t>the delivery of </a:t>
            </a:r>
            <a:r>
              <a:rPr lang="en-CA" sz="3200">
                <a:solidFill>
                  <a:srgbClr val="FF0000"/>
                </a:solidFill>
                <a:latin typeface="Arial"/>
                <a:cs typeface="Arial"/>
              </a:rPr>
              <a:t>effective and appropriate education</a:t>
            </a:r>
            <a:r>
              <a:rPr lang="en-CA" sz="3200">
                <a:latin typeface="Arial"/>
                <a:cs typeface="Arial"/>
              </a:rPr>
              <a:t> to its pupils. </a:t>
            </a:r>
            <a:endParaRPr lang="en-US" sz="3200">
              <a:latin typeface="Arial"/>
              <a:cs typeface="Arial"/>
            </a:endParaRPr>
          </a:p>
        </p:txBody>
      </p:sp>
    </p:spTree>
    <p:extLst>
      <p:ext uri="{BB962C8B-B14F-4D97-AF65-F5344CB8AC3E}">
        <p14:creationId xmlns:p14="http://schemas.microsoft.com/office/powerpoint/2010/main" val="17251581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8251-FB10-2643-B0CE-1EC43746CB3C}"/>
              </a:ext>
            </a:extLst>
          </p:cNvPr>
          <p:cNvSpPr>
            <a:spLocks noGrp="1"/>
          </p:cNvSpPr>
          <p:nvPr>
            <p:ph type="title"/>
          </p:nvPr>
        </p:nvSpPr>
        <p:spPr>
          <a:xfrm>
            <a:off x="993183" y="2240422"/>
            <a:ext cx="10515600" cy="1325563"/>
          </a:xfrm>
        </p:spPr>
        <p:txBody>
          <a:bodyPr>
            <a:noAutofit/>
          </a:bodyPr>
          <a:lstStyle/>
          <a:p>
            <a:pPr algn="ctr"/>
            <a:r>
              <a:rPr lang="en-US" sz="6000"/>
              <a:t>WHAT ARE WE GOING TO DO?</a:t>
            </a:r>
          </a:p>
        </p:txBody>
      </p:sp>
    </p:spTree>
    <p:extLst>
      <p:ext uri="{BB962C8B-B14F-4D97-AF65-F5344CB8AC3E}">
        <p14:creationId xmlns:p14="http://schemas.microsoft.com/office/powerpoint/2010/main" val="16457956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2657-5BA7-5E41-9DA2-92EA4C6A81F0}"/>
              </a:ext>
            </a:extLst>
          </p:cNvPr>
          <p:cNvSpPr>
            <a:spLocks noGrp="1"/>
          </p:cNvSpPr>
          <p:nvPr>
            <p:ph type="title"/>
          </p:nvPr>
        </p:nvSpPr>
        <p:spPr/>
        <p:txBody>
          <a:bodyPr/>
          <a:lstStyle/>
          <a:p>
            <a:r>
              <a:rPr lang="en-US"/>
              <a:t>Mandate of the MYSP Committee</a:t>
            </a:r>
          </a:p>
        </p:txBody>
      </p:sp>
      <p:sp>
        <p:nvSpPr>
          <p:cNvPr id="3" name="Content Placeholder 2">
            <a:extLst>
              <a:ext uri="{FF2B5EF4-FFF2-40B4-BE49-F238E27FC236}">
                <a16:creationId xmlns:a16="http://schemas.microsoft.com/office/drawing/2014/main" id="{4C852DE0-5518-1747-A9DC-0205B1B72C01}"/>
              </a:ext>
            </a:extLst>
          </p:cNvPr>
          <p:cNvSpPr>
            <a:spLocks noGrp="1"/>
          </p:cNvSpPr>
          <p:nvPr>
            <p:ph idx="1"/>
          </p:nvPr>
        </p:nvSpPr>
        <p:spPr>
          <a:xfrm>
            <a:off x="838200" y="1441342"/>
            <a:ext cx="10515600" cy="4735621"/>
          </a:xfrm>
        </p:spPr>
        <p:txBody>
          <a:bodyPr>
            <a:normAutofit/>
          </a:bodyPr>
          <a:lstStyle/>
          <a:p>
            <a:pPr marL="0" indent="0">
              <a:buNone/>
            </a:pPr>
            <a:r>
              <a:rPr lang="en-CA" sz="3200"/>
              <a:t>Lead by Chair Ste. Marie and Director </a:t>
            </a:r>
            <a:r>
              <a:rPr lang="en-CA" sz="3200" err="1"/>
              <a:t>Barill</a:t>
            </a:r>
            <a:r>
              <a:rPr lang="en-CA" sz="3200"/>
              <a:t>, the mandate of the Multi-year Strategic Planning Committee will be to:</a:t>
            </a:r>
          </a:p>
          <a:p>
            <a:pPr marL="0" indent="0">
              <a:buNone/>
            </a:pPr>
            <a:endParaRPr lang="en-CA" sz="3200"/>
          </a:p>
          <a:p>
            <a:pPr lvl="1"/>
            <a:r>
              <a:rPr lang="en-CA" sz="3200"/>
              <a:t>provide oversight and input into the planning process; </a:t>
            </a:r>
          </a:p>
          <a:p>
            <a:pPr lvl="1"/>
            <a:r>
              <a:rPr lang="en-CA" sz="3200"/>
              <a:t>ensure opportunities for student, staff and community engagement; </a:t>
            </a:r>
          </a:p>
          <a:p>
            <a:pPr lvl="1"/>
            <a:r>
              <a:rPr lang="en-CA" sz="3200"/>
              <a:t>provide feedback at key intervals; and </a:t>
            </a:r>
          </a:p>
          <a:p>
            <a:pPr lvl="1"/>
            <a:r>
              <a:rPr lang="en-CA" sz="3200"/>
              <a:t>review the final draft plan to be recommended to the Board for approval. </a:t>
            </a:r>
          </a:p>
          <a:p>
            <a:pPr lvl="1"/>
            <a:endParaRPr lang="en-CA" sz="3200"/>
          </a:p>
          <a:p>
            <a:pPr marL="0" indent="0">
              <a:buNone/>
            </a:pPr>
            <a:endParaRPr lang="en-CA" sz="3600"/>
          </a:p>
          <a:p>
            <a:endParaRPr lang="en-US"/>
          </a:p>
        </p:txBody>
      </p:sp>
    </p:spTree>
    <p:extLst>
      <p:ext uri="{BB962C8B-B14F-4D97-AF65-F5344CB8AC3E}">
        <p14:creationId xmlns:p14="http://schemas.microsoft.com/office/powerpoint/2010/main" val="2610143509"/>
      </p:ext>
    </p:extLst>
  </p:cSld>
  <p:clrMapOvr>
    <a:masterClrMapping/>
  </p:clrMapOvr>
  <p:transition spd="slow">
    <p:push dir="u"/>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19-2020" id="{8E2AB3D3-6175-9040-971E-37FE3147B4C9}" vid="{82E5EBA3-CFE8-2E48-B018-437C14BE2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8778DED3950448995A29D98357ABE" ma:contentTypeVersion="13" ma:contentTypeDescription="Create a new document." ma:contentTypeScope="" ma:versionID="1a56994804cca417a4e960f921a91f5e">
  <xsd:schema xmlns:xsd="http://www.w3.org/2001/XMLSchema" xmlns:xs="http://www.w3.org/2001/XMLSchema" xmlns:p="http://schemas.microsoft.com/office/2006/metadata/properties" xmlns:ns2="dffce5d6-697a-438a-af7f-344767e67812" xmlns:ns3="699257a4-e603-4358-b5a8-37e1e47e1645" targetNamespace="http://schemas.microsoft.com/office/2006/metadata/properties" ma:root="true" ma:fieldsID="07695dee13e63d7abb23578263312f18" ns2:_="" ns3:_="">
    <xsd:import namespace="dffce5d6-697a-438a-af7f-344767e67812"/>
    <xsd:import namespace="699257a4-e603-4358-b5a8-37e1e47e16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ce5d6-697a-438a-af7f-344767e67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669f8a-3a11-403f-bb0f-df6918eda3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257a4-e603-4358-b5a8-37e1e47e16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42fc83c-5c29-43db-aa5b-97de6f526e9e}" ma:internalName="TaxCatchAll" ma:showField="CatchAllData" ma:web="699257a4-e603-4358-b5a8-37e1e47e1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fce5d6-697a-438a-af7f-344767e67812">
      <Terms xmlns="http://schemas.microsoft.com/office/infopath/2007/PartnerControls"/>
    </lcf76f155ced4ddcb4097134ff3c332f>
    <TaxCatchAll xmlns="699257a4-e603-4358-b5a8-37e1e47e16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ADF49-CAC9-4B73-B85E-96F4E6307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fce5d6-697a-438a-af7f-344767e67812"/>
    <ds:schemaRef ds:uri="699257a4-e603-4358-b5a8-37e1e47e1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31E00-BAF7-4114-B1B4-04FB6E677E13}">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 ds:uri="http://purl.org/dc/elements/1.1/"/>
    <ds:schemaRef ds:uri="699257a4-e603-4358-b5a8-37e1e47e1645"/>
    <ds:schemaRef ds:uri="http://schemas.microsoft.com/office/infopath/2007/PartnerControls"/>
    <ds:schemaRef ds:uri="dffce5d6-697a-438a-af7f-344767e67812"/>
  </ds:schemaRefs>
</ds:datastoreItem>
</file>

<file path=customXml/itemProps3.xml><?xml version="1.0" encoding="utf-8"?>
<ds:datastoreItem xmlns:ds="http://schemas.openxmlformats.org/officeDocument/2006/customXml" ds:itemID="{722F555C-8F84-41BB-87DD-4A4E27D52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2019-2020-PowerPoint</Template>
  <TotalTime>0</TotalTime>
  <Words>2173</Words>
  <Application>Microsoft Office PowerPoint</Application>
  <PresentationFormat>Widescreen</PresentationFormat>
  <Paragraphs>409</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Multi-Year Strategic Planning</vt:lpstr>
      <vt:lpstr>Land Acknowledgement</vt:lpstr>
      <vt:lpstr>Opening Prayer</vt:lpstr>
      <vt:lpstr>MYSP Committee Workshop</vt:lpstr>
      <vt:lpstr>Members</vt:lpstr>
      <vt:lpstr>WHY ARE WE HERE?</vt:lpstr>
      <vt:lpstr>Why Are We Here?</vt:lpstr>
      <vt:lpstr>WHAT ARE WE GOING TO DO?</vt:lpstr>
      <vt:lpstr>Mandate of the MYSP Committee</vt:lpstr>
      <vt:lpstr>Role of Senior Administrative Team</vt:lpstr>
      <vt:lpstr>Role of the Board of Trustees</vt:lpstr>
      <vt:lpstr>Supports for the Process</vt:lpstr>
      <vt:lpstr>The Multi-year Strategic Planning Process</vt:lpstr>
      <vt:lpstr>Project Plan</vt:lpstr>
      <vt:lpstr>Proposed Timelines</vt:lpstr>
      <vt:lpstr>Proposed Timelines</vt:lpstr>
      <vt:lpstr>What Have we done since the last meeting</vt:lpstr>
      <vt:lpstr>Program Review</vt:lpstr>
      <vt:lpstr>Student Learning and Innovation</vt:lpstr>
      <vt:lpstr>Student Learning and Innovation</vt:lpstr>
      <vt:lpstr>Student Learning and Innovation</vt:lpstr>
      <vt:lpstr>Well-Being</vt:lpstr>
      <vt:lpstr>Faith and Staff Development</vt:lpstr>
      <vt:lpstr>Breakout Activity</vt:lpstr>
      <vt:lpstr>MISSION, VISION, VALUES</vt:lpstr>
      <vt:lpstr>DCDSB Mission Statement</vt:lpstr>
      <vt:lpstr>PowerPoint Presentation</vt:lpstr>
      <vt:lpstr>DCDSB Mission Statement</vt:lpstr>
      <vt:lpstr>PowerPoint Presentation</vt:lpstr>
      <vt:lpstr>Breakout Activity</vt:lpstr>
      <vt:lpstr>NEXT STEPS</vt:lpstr>
      <vt:lpstr>Project Plan</vt:lpstr>
      <vt:lpstr>Phase 2 – Gathering Information</vt:lpstr>
      <vt:lpstr>Phase 2 – Gathering Information</vt:lpstr>
      <vt:lpstr>Future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Synchronous Learning</dc:title>
  <dc:creator>Microsoft Office User</dc:creator>
  <cp:lastModifiedBy>Amanda Roffey</cp:lastModifiedBy>
  <cp:revision>1</cp:revision>
  <dcterms:created xsi:type="dcterms:W3CDTF">2020-05-14T18:30:00Z</dcterms:created>
  <dcterms:modified xsi:type="dcterms:W3CDTF">2022-09-13T23:06:49Z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0x01010063D8778DED3950448995A29D98357ABE</vt:lpwstr>
  </property>
</Properties>
</file>